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diagrams/data1.xml" ContentType="application/vnd.openxmlformats-officedocument.drawingml.diagramData+xml"/>
  <Override PartName="/ppt/presentation.xml" ContentType="application/vnd.openxmlformats-officedocument.presentationml.presentation.main+xml"/>
  <Override PartName="/ppt/slides/slide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5.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53.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54.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52.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24.xml" ContentType="application/vnd.openxmlformats-officedocument.presentationml.slide+xml"/>
  <Override PartName="/ppt/slides/slide127.xml" ContentType="application/vnd.openxmlformats-officedocument.presentationml.slide+xml"/>
  <Override PartName="/ppt/slides/slide122.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23.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104.xml" ContentType="application/vnd.openxmlformats-officedocument.presentationml.slide+xml"/>
  <Override PartName="/ppt/slides/slide101.xml" ContentType="application/vnd.openxmlformats-officedocument.presentationml.slide+xml"/>
  <Override PartName="/ppt/slides/slide106.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05.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15.xml" ContentType="application/vnd.openxmlformats-officedocument.presentationml.slide+xml"/>
  <Override PartName="/ppt/slides/slide118.xml" ContentType="application/vnd.openxmlformats-officedocument.presentationml.slide+xml"/>
  <Override PartName="/ppt/slides/slide113.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4.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12.xml" ContentType="application/vnd.openxmlformats-officedocument.presentationml.slide+xml"/>
  <Override PartName="/ppt/slideMasters/slideMaster2.xml" ContentType="application/vnd.openxmlformats-officedocument.presentationml.slideMaster+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slideMasters/slideMaster1.xml" ContentType="application/vnd.openxmlformats-officedocument.presentationml.slideMaster+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43.xml" ContentType="application/vnd.openxmlformats-officedocument.presentationml.notesSlide+xml"/>
  <Override PartName="/ppt/notesSlides/notesSlide146.xml" ContentType="application/vnd.openxmlformats-officedocument.presentationml.notesSlide+xml"/>
  <Override PartName="/ppt/notesSlides/notesSlide141.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2.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83.xml" ContentType="application/vnd.openxmlformats-officedocument.presentationml.notesSlide+xml"/>
  <Override PartName="/ppt/notesSlides/notesSlide142.xml" ContentType="application/vnd.openxmlformats-officedocument.presentationml.notesSlide+xml"/>
  <Override PartName="/ppt/notesSlides/notesSlide84.xml" ContentType="application/vnd.openxmlformats-officedocument.presentationml.notesSlide+xml"/>
  <Override PartName="/ppt/notesSlides/notesSlide104.xml" ContentType="application/vnd.openxmlformats-officedocument.presentationml.notesSlide+xml"/>
  <Override PartName="/ppt/notesSlides/notesSlide131.xml" ContentType="application/vnd.openxmlformats-officedocument.presentationml.notesSlide+xml"/>
  <Override PartName="/ppt/notesSlides/notesSlide130.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05.xml" ContentType="application/vnd.openxmlformats-officedocument.presentationml.notesSlide+xml"/>
  <Override PartName="/ppt/notesSlides/notesSlide115.xml" ContentType="application/vnd.openxmlformats-officedocument.presentationml.notesSlide+xml"/>
  <Override PartName="/ppt/notesSlides/notesSlide132.xml" ContentType="application/vnd.openxmlformats-officedocument.presentationml.notesSlide+xml"/>
  <Override PartName="/ppt/notesSlides/notesSlide103.xml" ContentType="application/vnd.openxmlformats-officedocument.presentationml.notesSlide+xml"/>
  <Override PartName="/ppt/notesSlides/notesSlide102.xml" ContentType="application/vnd.openxmlformats-officedocument.presentationml.notesSlide+xml"/>
  <Override PartName="/ppt/notesSlides/notesSlide136.xml" ContentType="application/vnd.openxmlformats-officedocument.presentationml.notesSlide+xml"/>
  <Override PartName="/ppt/notesSlides/notesSlide135.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34.xml" ContentType="application/vnd.openxmlformats-officedocument.presentationml.notesSlide+xml"/>
  <Override PartName="/ppt/notesSlides/notesSlide133.xml" ContentType="application/vnd.openxmlformats-officedocument.presentationml.notesSlide+xml"/>
  <Override PartName="/ppt/notesSlides/notesSlide126.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9.xml" ContentType="application/vnd.openxmlformats-officedocument.presentationml.notesSlide+xml"/>
  <Override PartName="/ppt/notesSlides/notesSlide114.xml" ContentType="application/vnd.openxmlformats-officedocument.presentationml.notesSlide+xml"/>
  <Override PartName="/ppt/notesSlides/notesSlide118.xml" ContentType="application/vnd.openxmlformats-officedocument.presentationml.notesSlide+xml"/>
  <Override PartName="/ppt/notesSlides/notesSlide117.xml" ContentType="application/vnd.openxmlformats-officedocument.presentationml.notesSlide+xml"/>
  <Override PartName="/ppt/notesSlides/notesSlide116.xml" ContentType="application/vnd.openxmlformats-officedocument.presentationml.notesSlide+xml"/>
  <Override PartName="/ppt/notesSlides/notesSlide111.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08.xml" ContentType="application/vnd.openxmlformats-officedocument.presentationml.notesSlide+xml"/>
  <Override PartName="/ppt/notesSlides/notesSlide125.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24.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37.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89.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93.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139.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140.xml" ContentType="application/vnd.openxmlformats-officedocument.presentationml.notesSlide+xml"/>
  <Override PartName="/ppt/theme/theme1.xml" ContentType="application/vnd.openxmlformats-officedocument.theme+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colors1.xml" ContentType="application/vnd.openxmlformats-officedocument.drawingml.diagramColors+xml"/>
  <Override PartName="/ppt/diagrams/drawing1.xml" ContentType="application/vnd.ms-office.drawingml.diagramDrawing+xml"/>
  <Override PartName="/ppt/diagrams/quickStyle1.xml" ContentType="application/vnd.openxmlformats-officedocument.drawingml.diagramStyl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8" r:id="rId1"/>
    <p:sldMasterId id="2147483692" r:id="rId2"/>
  </p:sldMasterIdLst>
  <p:notesMasterIdLst>
    <p:notesMasterId r:id="rId157"/>
  </p:notesMasterIdLst>
  <p:sldIdLst>
    <p:sldId id="259" r:id="rId3"/>
    <p:sldId id="260" r:id="rId4"/>
    <p:sldId id="261" r:id="rId5"/>
    <p:sldId id="262" r:id="rId6"/>
    <p:sldId id="263" r:id="rId7"/>
    <p:sldId id="264" r:id="rId8"/>
    <p:sldId id="265" r:id="rId9"/>
    <p:sldId id="266" r:id="rId10"/>
    <p:sldId id="476" r:id="rId11"/>
    <p:sldId id="478" r:id="rId12"/>
    <p:sldId id="459" r:id="rId13"/>
    <p:sldId id="463"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555" r:id="rId31"/>
    <p:sldId id="477" r:id="rId32"/>
    <p:sldId id="556" r:id="rId33"/>
    <p:sldId id="557" r:id="rId34"/>
    <p:sldId id="257" r:id="rId35"/>
    <p:sldId id="554" r:id="rId36"/>
    <p:sldId id="495" r:id="rId37"/>
    <p:sldId id="552" r:id="rId38"/>
    <p:sldId id="553" r:id="rId39"/>
    <p:sldId id="528" r:id="rId40"/>
    <p:sldId id="529" r:id="rId41"/>
    <p:sldId id="473" r:id="rId42"/>
    <p:sldId id="474"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Lst>
  <p:sldSz cx="9144000" cy="5143500" type="screen16x9"/>
  <p:notesSz cx="6858000" cy="9144000"/>
  <p:embeddedFontLst>
    <p:embeddedFont>
      <p:font typeface="Century Gothic" panose="020B0502020202020204" pitchFamily="34" charset="0"/>
      <p:regular r:id="rId158"/>
      <p:bold r:id="rId159"/>
      <p:italic r:id="rId160"/>
      <p:boldItalic r:id="rId161"/>
    </p:embeddedFont>
    <p:embeddedFont>
      <p:font typeface="Consolas" panose="020B0609020204030204" pitchFamily="49" charset="0"/>
      <p:regular r:id="rId162"/>
      <p:bold r:id="rId163"/>
      <p:italic r:id="rId164"/>
      <p:boldItalic r:id="rId165"/>
    </p:embeddedFont>
    <p:embeddedFont>
      <p:font typeface="Lucida Sans" panose="020B0602030504020204" pitchFamily="34" charset="77"/>
      <p:regular r:id="rId166"/>
      <p:bold r:id="rId167"/>
      <p:italic r:id="rId168"/>
      <p:boldItalic r:id="rId169"/>
    </p:embeddedFont>
    <p:embeddedFont>
      <p:font typeface="Overpass" pitchFamily="2" charset="77"/>
      <p:regular r:id="rId170"/>
      <p:bold r:id="rId171"/>
      <p:italic r:id="rId172"/>
      <p:boldItalic r:id="rId173"/>
    </p:embeddedFont>
    <p:embeddedFont>
      <p:font typeface="Trebuchet MS" panose="020B0703020202090204" pitchFamily="34" charset="0"/>
      <p:regular r:id="rId174"/>
      <p:bold r:id="rId175"/>
      <p:italic r:id="rId176"/>
      <p:boldItalic r:id="rId1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Surbey" initials="" lastIdx="1" clrIdx="0"/>
  <p:cmAuthor id="1" name="Akram Ben Aissi" initials="" lastIdx="1" clrIdx="1"/>
  <p:cmAuthor id="2" name="Tomas Von Veschler Cox" initials="" lastIdx="2" clrIdx="2"/>
  <p:cmAuthor id="3" name="Peter Larsen" initials="" lastIdx="2" clrIdx="3"/>
  <p:cmAuthor id="4" name="Joe Fernandes" initials="" lastIdx="3" clrIdx="4"/>
  <p:cmAuthor id="5" name="Karsten Gresch" initials="" lastIdx="1" clrIdx="5"/>
  <p:cmAuthor id="6" name="Jorge Morales Pou" initials="" lastIdx="2" clrIdx="6"/>
  <p:cmAuthor id="7" name="Siamak Sadeghianfar" initials="" lastIdx="14" clrIdx="7"/>
  <p:cmAuthor id="8" name="Oliver Horn" initials="" lastIdx="5" clrIdx="8"/>
  <p:cmAuthor id="9" name="Chuck Svoboda" initials="" lastIdx="3" clrIdx="9"/>
  <p:cmAuthor id="10" name="Thomas Maas" initials="" lastIdx="2" clrIdx="10"/>
  <p:cmAuthor id="11" name="Mario Mendoza Sanchez" initials="" lastIdx="1" clrIdx="11"/>
  <p:cmAuthor id="12" name="Erik Jacobs" initials="" lastIdx="8" clrIdx="12"/>
  <p:cmAuthor id="13" name="Frederic Giloux" initials="" lastIdx="2" clrIdx="13"/>
  <p:cmAuthor id="14" name="Alexander Rydekull" initials="" lastIdx="12" clrIdx="14"/>
  <p:cmAuthor id="15" name="Lutz Lange" initials="" lastIdx="4" clrIdx="15"/>
  <p:cmAuthor id="16" name="Naoya Hashimoto" initials="" lastIdx="2" clrIdx="16"/>
  <p:cmAuthor id="17" name="Pierluigi Sforza" initials="" lastIdx="1" clrIdx="17"/>
  <p:cmAuthor id="18" name="Shashin Shinde" initials="" lastIdx="3" clrIdx="18"/>
  <p:cmAuthor id="19" name="Kirsten Newcomer" initials="" lastIdx="1" clrIdx="19"/>
  <p:cmAuthor id="20" name="Daniel Messer" initials="" lastIdx="1" clrIdx="20"/>
  <p:cmAuthor id="21" name="Diogenes Rettori" initials="" lastIdx="1" clrIdx="2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DB"/>
    <a:srgbClr val="D7DEFF"/>
    <a:srgbClr val="DCE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30"/>
    <p:restoredTop sz="94788"/>
  </p:normalViewPr>
  <p:slideViewPr>
    <p:cSldViewPr snapToGrid="0" snapToObjects="1">
      <p:cViewPr varScale="1">
        <p:scale>
          <a:sx n="133" d="100"/>
          <a:sy n="133" d="100"/>
        </p:scale>
        <p:origin x="200" y="116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2.fntdata"/><Relationship Id="rId170" Type="http://schemas.openxmlformats.org/officeDocument/2006/relationships/font" Target="fonts/font13.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3.fntdata"/><Relationship Id="rId181"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14.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4.fntdata"/><Relationship Id="rId182" Type="http://schemas.openxmlformats.org/officeDocument/2006/relationships/tableStyles" Target="tableStyle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15.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5.fntdata"/><Relationship Id="rId183" Type="http://schemas.openxmlformats.org/officeDocument/2006/relationships/customXml" Target="../customXml/item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notesMaster" Target="notesMasters/notesMaster1.xml"/><Relationship Id="rId178"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6.fntdata"/><Relationship Id="rId184" Type="http://schemas.openxmlformats.org/officeDocument/2006/relationships/customXml" Target="../customXml/item2.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7.fntdata"/><Relationship Id="rId179"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7.fntdata"/><Relationship Id="rId169" Type="http://schemas.openxmlformats.org/officeDocument/2006/relationships/font" Target="fonts/font12.fntdata"/><Relationship Id="rId185" Type="http://schemas.openxmlformats.org/officeDocument/2006/relationships/customXml" Target="../customXml/item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18.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8.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19.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9.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font" Target="fonts/font2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1A5E1-5E02-4F4F-AABF-AC010FC2944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CA"/>
        </a:p>
      </dgm:t>
    </dgm:pt>
    <dgm:pt modelId="{860244BF-A6F9-4311-B5AC-2E445C3E2E62}">
      <dgm:prSet phldrT="[Text]" custT="1"/>
      <dgm:spPr>
        <a:solidFill>
          <a:schemeClr val="accent1"/>
        </a:solidFill>
      </dgm:spPr>
      <dgm:t>
        <a:bodyPr/>
        <a:lstStyle/>
        <a:p>
          <a:r>
            <a:rPr lang="en-CA" sz="1050" dirty="0">
              <a:latin typeface="Overpass" pitchFamily="2" charset="77"/>
              <a:ea typeface="Century Gothic" charset="0"/>
              <a:cs typeface="Century Gothic" charset="0"/>
            </a:rPr>
            <a:t>Application</a:t>
          </a:r>
        </a:p>
      </dgm:t>
    </dgm:pt>
    <dgm:pt modelId="{410BACE8-466B-493B-8FB0-18B963D3FFE3}" type="parTrans" cxnId="{CE75A15D-BA3E-4EF6-8EF1-1C372025B36E}">
      <dgm:prSet/>
      <dgm:spPr/>
      <dgm:t>
        <a:bodyPr/>
        <a:lstStyle/>
        <a:p>
          <a:endParaRPr lang="en-CA"/>
        </a:p>
      </dgm:t>
    </dgm:pt>
    <dgm:pt modelId="{370173DE-D6D8-4F40-B22C-EE2FA2CFBDC8}" type="sibTrans" cxnId="{CE75A15D-BA3E-4EF6-8EF1-1C372025B36E}">
      <dgm:prSet/>
      <dgm:spPr/>
      <dgm:t>
        <a:bodyPr/>
        <a:lstStyle/>
        <a:p>
          <a:endParaRPr lang="en-CA"/>
        </a:p>
      </dgm:t>
    </dgm:pt>
    <dgm:pt modelId="{222A1F46-1290-47DD-BF84-7384598364D5}">
      <dgm:prSet phldrT="[Text]" custT="1"/>
      <dgm:spPr>
        <a:solidFill>
          <a:schemeClr val="accent4"/>
        </a:solidFill>
      </dgm:spPr>
      <dgm:t>
        <a:bodyPr/>
        <a:lstStyle/>
        <a:p>
          <a:r>
            <a:rPr lang="en-CA" sz="1100" dirty="0">
              <a:latin typeface="Overpass" pitchFamily="2" charset="77"/>
              <a:ea typeface="Century Gothic" charset="0"/>
              <a:cs typeface="Century Gothic" charset="0"/>
            </a:rPr>
            <a:t>Libraries</a:t>
          </a:r>
        </a:p>
      </dgm:t>
    </dgm:pt>
    <dgm:pt modelId="{1F3D5682-7974-4F8C-9983-E5A7AE73D7E8}" type="parTrans" cxnId="{856922F1-7153-4C8D-937B-0B0109F0042E}">
      <dgm:prSet/>
      <dgm:spPr/>
      <dgm:t>
        <a:bodyPr/>
        <a:lstStyle/>
        <a:p>
          <a:endParaRPr lang="en-CA"/>
        </a:p>
      </dgm:t>
    </dgm:pt>
    <dgm:pt modelId="{DDC2CA55-B7E4-4913-AF1B-F6F1679C8702}" type="sibTrans" cxnId="{856922F1-7153-4C8D-937B-0B0109F0042E}">
      <dgm:prSet/>
      <dgm:spPr/>
      <dgm:t>
        <a:bodyPr/>
        <a:lstStyle/>
        <a:p>
          <a:endParaRPr lang="en-CA"/>
        </a:p>
      </dgm:t>
    </dgm:pt>
    <dgm:pt modelId="{EA09443E-4806-4756-ACCA-A0758D1E9DD0}">
      <dgm:prSet phldrT="[Text]"/>
      <dgm:spPr/>
      <dgm:t>
        <a:bodyPr/>
        <a:lstStyle/>
        <a:p>
          <a:r>
            <a:rPr lang="en-CA" dirty="0"/>
            <a:t> </a:t>
          </a:r>
        </a:p>
      </dgm:t>
    </dgm:pt>
    <dgm:pt modelId="{45EEFEF4-AC4F-41D2-8F8A-19937C869D2D}" type="sibTrans" cxnId="{C198C8EC-607A-457C-A2CF-EB7A8749D692}">
      <dgm:prSet/>
      <dgm:spPr/>
      <dgm:t>
        <a:bodyPr/>
        <a:lstStyle/>
        <a:p>
          <a:endParaRPr lang="en-CA"/>
        </a:p>
      </dgm:t>
    </dgm:pt>
    <dgm:pt modelId="{BADB81F0-0698-486B-875F-604284307649}" type="parTrans" cxnId="{C198C8EC-607A-457C-A2CF-EB7A8749D692}">
      <dgm:prSet/>
      <dgm:spPr/>
      <dgm:t>
        <a:bodyPr/>
        <a:lstStyle/>
        <a:p>
          <a:endParaRPr lang="en-CA"/>
        </a:p>
      </dgm:t>
    </dgm:pt>
    <dgm:pt modelId="{E137C141-40D9-3440-9482-6C9F6BE3797D}">
      <dgm:prSet phldrT="[Text]" custT="1"/>
      <dgm:spPr>
        <a:solidFill>
          <a:schemeClr val="tx1"/>
        </a:solidFill>
      </dgm:spPr>
      <dgm:t>
        <a:bodyPr/>
        <a:lstStyle/>
        <a:p>
          <a:r>
            <a:rPr lang="en-CA" sz="1100" dirty="0">
              <a:latin typeface="Overpass" pitchFamily="2" charset="77"/>
              <a:ea typeface="Century Gothic" charset="0"/>
              <a:cs typeface="Century Gothic" charset="0"/>
            </a:rPr>
            <a:t>config</a:t>
          </a:r>
        </a:p>
      </dgm:t>
    </dgm:pt>
    <dgm:pt modelId="{2EEAA216-442A-5640-A284-0F1392578BA1}" type="parTrans" cxnId="{9B551A5F-84A6-5546-8725-131A2D63035C}">
      <dgm:prSet/>
      <dgm:spPr/>
      <dgm:t>
        <a:bodyPr/>
        <a:lstStyle/>
        <a:p>
          <a:endParaRPr lang="en-US"/>
        </a:p>
      </dgm:t>
    </dgm:pt>
    <dgm:pt modelId="{C0904AFB-DAF6-694D-A898-D410E8F9D580}" type="sibTrans" cxnId="{9B551A5F-84A6-5546-8725-131A2D63035C}">
      <dgm:prSet/>
      <dgm:spPr/>
      <dgm:t>
        <a:bodyPr/>
        <a:lstStyle/>
        <a:p>
          <a:endParaRPr lang="en-US"/>
        </a:p>
      </dgm:t>
    </dgm:pt>
    <dgm:pt modelId="{600EEE62-8812-4305-AD52-F3C67A7530C1}" type="pres">
      <dgm:prSet presAssocID="{69B1A5E1-5E02-4F4F-AABF-AC010FC29441}" presName="Name0" presStyleCnt="0">
        <dgm:presLayoutVars>
          <dgm:chMax val="4"/>
          <dgm:resizeHandles val="exact"/>
        </dgm:presLayoutVars>
      </dgm:prSet>
      <dgm:spPr/>
    </dgm:pt>
    <dgm:pt modelId="{457938C7-72D2-4C68-882B-4D6BB89E3E02}" type="pres">
      <dgm:prSet presAssocID="{69B1A5E1-5E02-4F4F-AABF-AC010FC29441}" presName="ellipse" presStyleLbl="trBgShp" presStyleIdx="0" presStyleCnt="1"/>
      <dgm:spPr/>
    </dgm:pt>
    <dgm:pt modelId="{FEE2D2E9-9371-4B5F-9276-1AC522EC682D}" type="pres">
      <dgm:prSet presAssocID="{69B1A5E1-5E02-4F4F-AABF-AC010FC29441}" presName="arrow1" presStyleLbl="fgShp" presStyleIdx="0" presStyleCnt="1"/>
      <dgm:spPr>
        <a:solidFill>
          <a:schemeClr val="accent6"/>
        </a:solidFill>
      </dgm:spPr>
    </dgm:pt>
    <dgm:pt modelId="{9CACD777-9883-4F8F-A0A0-8903130C1067}" type="pres">
      <dgm:prSet presAssocID="{69B1A5E1-5E02-4F4F-AABF-AC010FC29441}" presName="rectangle" presStyleLbl="revTx" presStyleIdx="0" presStyleCnt="1">
        <dgm:presLayoutVars>
          <dgm:bulletEnabled val="1"/>
        </dgm:presLayoutVars>
      </dgm:prSet>
      <dgm:spPr/>
    </dgm:pt>
    <dgm:pt modelId="{17C78E5C-58DE-426B-AF72-FAEB51A383F2}" type="pres">
      <dgm:prSet presAssocID="{222A1F46-1290-47DD-BF84-7384598364D5}" presName="item1" presStyleLbl="node1" presStyleIdx="0" presStyleCnt="3" custScaleX="78296" custScaleY="59864">
        <dgm:presLayoutVars>
          <dgm:bulletEnabled val="1"/>
        </dgm:presLayoutVars>
      </dgm:prSet>
      <dgm:spPr/>
    </dgm:pt>
    <dgm:pt modelId="{8FCAE555-A6D7-2342-8794-B402BA98799E}" type="pres">
      <dgm:prSet presAssocID="{E137C141-40D9-3440-9482-6C9F6BE3797D}" presName="item2" presStyleLbl="node1" presStyleIdx="1" presStyleCnt="3">
        <dgm:presLayoutVars>
          <dgm:bulletEnabled val="1"/>
        </dgm:presLayoutVars>
      </dgm:prSet>
      <dgm:spPr/>
    </dgm:pt>
    <dgm:pt modelId="{589A7F59-8D96-9543-A3BA-18418417E800}" type="pres">
      <dgm:prSet presAssocID="{EA09443E-4806-4756-ACCA-A0758D1E9DD0}" presName="item3" presStyleLbl="node1" presStyleIdx="2" presStyleCnt="3" custScaleX="119603" custScaleY="101503">
        <dgm:presLayoutVars>
          <dgm:bulletEnabled val="1"/>
        </dgm:presLayoutVars>
      </dgm:prSet>
      <dgm:spPr/>
    </dgm:pt>
    <dgm:pt modelId="{897DF0D5-D738-4158-856F-CD2A95EA63ED}" type="pres">
      <dgm:prSet presAssocID="{69B1A5E1-5E02-4F4F-AABF-AC010FC29441}" presName="funnel" presStyleLbl="trAlignAcc1" presStyleIdx="0" presStyleCnt="1"/>
      <dgm:spPr>
        <a:ln>
          <a:solidFill>
            <a:schemeClr val="accent1"/>
          </a:solidFill>
        </a:ln>
      </dgm:spPr>
    </dgm:pt>
  </dgm:ptLst>
  <dgm:cxnLst>
    <dgm:cxn modelId="{C2BB000C-6F91-B84F-85F1-77C2CE2A2744}" type="presOf" srcId="{69B1A5E1-5E02-4F4F-AABF-AC010FC29441}" destId="{600EEE62-8812-4305-AD52-F3C67A7530C1}" srcOrd="0" destOrd="0" presId="urn:microsoft.com/office/officeart/2005/8/layout/funnel1"/>
    <dgm:cxn modelId="{CE75A15D-BA3E-4EF6-8EF1-1C372025B36E}" srcId="{69B1A5E1-5E02-4F4F-AABF-AC010FC29441}" destId="{860244BF-A6F9-4311-B5AC-2E445C3E2E62}" srcOrd="0" destOrd="0" parTransId="{410BACE8-466B-493B-8FB0-18B963D3FFE3}" sibTransId="{370173DE-D6D8-4F40-B22C-EE2FA2CFBDC8}"/>
    <dgm:cxn modelId="{E1D9055F-F60C-6946-A217-600D16918140}" type="presOf" srcId="{EA09443E-4806-4756-ACCA-A0758D1E9DD0}" destId="{9CACD777-9883-4F8F-A0A0-8903130C1067}" srcOrd="0" destOrd="0" presId="urn:microsoft.com/office/officeart/2005/8/layout/funnel1"/>
    <dgm:cxn modelId="{9B551A5F-84A6-5546-8725-131A2D63035C}" srcId="{69B1A5E1-5E02-4F4F-AABF-AC010FC29441}" destId="{E137C141-40D9-3440-9482-6C9F6BE3797D}" srcOrd="2" destOrd="0" parTransId="{2EEAA216-442A-5640-A284-0F1392578BA1}" sibTransId="{C0904AFB-DAF6-694D-A898-D410E8F9D580}"/>
    <dgm:cxn modelId="{F4C6F86F-7DD3-6447-BBCE-F02F0BE264E6}" type="presOf" srcId="{222A1F46-1290-47DD-BF84-7384598364D5}" destId="{8FCAE555-A6D7-2342-8794-B402BA98799E}" srcOrd="0" destOrd="0" presId="urn:microsoft.com/office/officeart/2005/8/layout/funnel1"/>
    <dgm:cxn modelId="{0CA4FCBD-DED3-AE4F-BEAC-4CF8CD1B4D21}" type="presOf" srcId="{E137C141-40D9-3440-9482-6C9F6BE3797D}" destId="{17C78E5C-58DE-426B-AF72-FAEB51A383F2}" srcOrd="0" destOrd="0" presId="urn:microsoft.com/office/officeart/2005/8/layout/funnel1"/>
    <dgm:cxn modelId="{0280C6D3-52A4-F949-A2C2-2F458B6C8420}" type="presOf" srcId="{860244BF-A6F9-4311-B5AC-2E445C3E2E62}" destId="{589A7F59-8D96-9543-A3BA-18418417E800}" srcOrd="0" destOrd="0" presId="urn:microsoft.com/office/officeart/2005/8/layout/funnel1"/>
    <dgm:cxn modelId="{C198C8EC-607A-457C-A2CF-EB7A8749D692}" srcId="{69B1A5E1-5E02-4F4F-AABF-AC010FC29441}" destId="{EA09443E-4806-4756-ACCA-A0758D1E9DD0}" srcOrd="3" destOrd="0" parTransId="{BADB81F0-0698-486B-875F-604284307649}" sibTransId="{45EEFEF4-AC4F-41D2-8F8A-19937C869D2D}"/>
    <dgm:cxn modelId="{856922F1-7153-4C8D-937B-0B0109F0042E}" srcId="{69B1A5E1-5E02-4F4F-AABF-AC010FC29441}" destId="{222A1F46-1290-47DD-BF84-7384598364D5}" srcOrd="1" destOrd="0" parTransId="{1F3D5682-7974-4F8C-9983-E5A7AE73D7E8}" sibTransId="{DDC2CA55-B7E4-4913-AF1B-F6F1679C8702}"/>
    <dgm:cxn modelId="{C2C0265C-FA5C-2C44-B1E9-44F77F64FBF7}" type="presParOf" srcId="{600EEE62-8812-4305-AD52-F3C67A7530C1}" destId="{457938C7-72D2-4C68-882B-4D6BB89E3E02}" srcOrd="0" destOrd="0" presId="urn:microsoft.com/office/officeart/2005/8/layout/funnel1"/>
    <dgm:cxn modelId="{19DAE0DF-4526-7147-90C2-517D147034DF}" type="presParOf" srcId="{600EEE62-8812-4305-AD52-F3C67A7530C1}" destId="{FEE2D2E9-9371-4B5F-9276-1AC522EC682D}" srcOrd="1" destOrd="0" presId="urn:microsoft.com/office/officeart/2005/8/layout/funnel1"/>
    <dgm:cxn modelId="{2F6BC6EF-116D-7F41-B28C-B28719B4BD44}" type="presParOf" srcId="{600EEE62-8812-4305-AD52-F3C67A7530C1}" destId="{9CACD777-9883-4F8F-A0A0-8903130C1067}" srcOrd="2" destOrd="0" presId="urn:microsoft.com/office/officeart/2005/8/layout/funnel1"/>
    <dgm:cxn modelId="{39E4E196-230F-B945-BBC3-B17E75025A78}" type="presParOf" srcId="{600EEE62-8812-4305-AD52-F3C67A7530C1}" destId="{17C78E5C-58DE-426B-AF72-FAEB51A383F2}" srcOrd="3" destOrd="0" presId="urn:microsoft.com/office/officeart/2005/8/layout/funnel1"/>
    <dgm:cxn modelId="{D0DBA397-8979-0141-802B-8595379F482F}" type="presParOf" srcId="{600EEE62-8812-4305-AD52-F3C67A7530C1}" destId="{8FCAE555-A6D7-2342-8794-B402BA98799E}" srcOrd="4" destOrd="0" presId="urn:microsoft.com/office/officeart/2005/8/layout/funnel1"/>
    <dgm:cxn modelId="{B5CB600F-5D5C-9644-93B5-330F4792FAFF}" type="presParOf" srcId="{600EEE62-8812-4305-AD52-F3C67A7530C1}" destId="{589A7F59-8D96-9543-A3BA-18418417E800}" srcOrd="5" destOrd="0" presId="urn:microsoft.com/office/officeart/2005/8/layout/funnel1"/>
    <dgm:cxn modelId="{D13B688F-82A2-3D4E-8D5E-9C9AEB62499B}" type="presParOf" srcId="{600EEE62-8812-4305-AD52-F3C67A7530C1}" destId="{897DF0D5-D738-4158-856F-CD2A95EA63ED}"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938C7-72D2-4C68-882B-4D6BB89E3E02}">
      <dsp:nvSpPr>
        <dsp:cNvPr id="0" name=""/>
        <dsp:cNvSpPr/>
      </dsp:nvSpPr>
      <dsp:spPr>
        <a:xfrm>
          <a:off x="693486" y="120899"/>
          <a:ext cx="2399392" cy="833277"/>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E2D2E9-9371-4B5F-9276-1AC522EC682D}">
      <dsp:nvSpPr>
        <dsp:cNvPr id="0" name=""/>
        <dsp:cNvSpPr/>
      </dsp:nvSpPr>
      <dsp:spPr>
        <a:xfrm>
          <a:off x="1664403" y="2161313"/>
          <a:ext cx="464998" cy="297599"/>
        </a:xfrm>
        <a:prstGeom prst="downArrow">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ACD777-9883-4F8F-A0A0-8903130C1067}">
      <dsp:nvSpPr>
        <dsp:cNvPr id="0" name=""/>
        <dsp:cNvSpPr/>
      </dsp:nvSpPr>
      <dsp:spPr>
        <a:xfrm>
          <a:off x="780905" y="2399392"/>
          <a:ext cx="2231993" cy="557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CA" sz="2000" kern="1200" dirty="0"/>
            <a:t> </a:t>
          </a:r>
        </a:p>
      </dsp:txBody>
      <dsp:txXfrm>
        <a:off x="780905" y="2399392"/>
        <a:ext cx="2231993" cy="557998"/>
      </dsp:txXfrm>
    </dsp:sp>
    <dsp:sp modelId="{17C78E5C-58DE-426B-AF72-FAEB51A383F2}">
      <dsp:nvSpPr>
        <dsp:cNvPr id="0" name=""/>
        <dsp:cNvSpPr/>
      </dsp:nvSpPr>
      <dsp:spPr>
        <a:xfrm>
          <a:off x="1656654" y="1186501"/>
          <a:ext cx="655335" cy="501060"/>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CA" sz="1100" kern="1200" dirty="0">
              <a:latin typeface="Overpass" pitchFamily="2" charset="77"/>
              <a:ea typeface="Century Gothic" charset="0"/>
              <a:cs typeface="Century Gothic" charset="0"/>
            </a:rPr>
            <a:t>config</a:t>
          </a:r>
        </a:p>
      </dsp:txBody>
      <dsp:txXfrm>
        <a:off x="1752626" y="1259880"/>
        <a:ext cx="463391" cy="354302"/>
      </dsp:txXfrm>
    </dsp:sp>
    <dsp:sp modelId="{8FCAE555-A6D7-2342-8794-B402BA98799E}">
      <dsp:nvSpPr>
        <dsp:cNvPr id="0" name=""/>
        <dsp:cNvSpPr/>
      </dsp:nvSpPr>
      <dsp:spPr>
        <a:xfrm>
          <a:off x="966905" y="390598"/>
          <a:ext cx="836997" cy="836997"/>
        </a:xfrm>
        <a:prstGeom prst="ellipse">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CA" sz="1100" kern="1200" dirty="0">
              <a:latin typeface="Overpass" pitchFamily="2" charset="77"/>
              <a:ea typeface="Century Gothic" charset="0"/>
              <a:cs typeface="Century Gothic" charset="0"/>
            </a:rPr>
            <a:t>Libraries</a:t>
          </a:r>
        </a:p>
      </dsp:txBody>
      <dsp:txXfrm>
        <a:off x="1089480" y="513173"/>
        <a:ext cx="591847" cy="591847"/>
      </dsp:txXfrm>
    </dsp:sp>
    <dsp:sp modelId="{589A7F59-8D96-9543-A3BA-18418417E800}">
      <dsp:nvSpPr>
        <dsp:cNvPr id="0" name=""/>
        <dsp:cNvSpPr/>
      </dsp:nvSpPr>
      <dsp:spPr>
        <a:xfrm>
          <a:off x="1740464" y="181941"/>
          <a:ext cx="1001074" cy="849577"/>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CA" sz="1050" kern="1200" dirty="0">
              <a:latin typeface="Overpass" pitchFamily="2" charset="77"/>
              <a:ea typeface="Century Gothic" charset="0"/>
              <a:cs typeface="Century Gothic" charset="0"/>
            </a:rPr>
            <a:t>Application</a:t>
          </a:r>
        </a:p>
      </dsp:txBody>
      <dsp:txXfrm>
        <a:off x="1887068" y="306359"/>
        <a:ext cx="707866" cy="600741"/>
      </dsp:txXfrm>
    </dsp:sp>
    <dsp:sp modelId="{897DF0D5-D738-4158-856F-CD2A95EA63ED}">
      <dsp:nvSpPr>
        <dsp:cNvPr id="0" name=""/>
        <dsp:cNvSpPr/>
      </dsp:nvSpPr>
      <dsp:spPr>
        <a:xfrm>
          <a:off x="594906" y="18599"/>
          <a:ext cx="2603992" cy="2083193"/>
        </a:xfrm>
        <a:prstGeom prst="funnel">
          <a:avLst/>
        </a:prstGeom>
        <a:solidFill>
          <a:schemeClr val="lt1">
            <a:alpha val="4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5755351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access.redhat.com/search/#/knowledgebase?q=&amp;p=1&amp;sort=lastModifiedDate desc&amp;rows=10&amp;srch=any&amp;product=Red Hat OpenShift Container Platform&amp;language=en&amp;article_type=Reference Architecture&amp;documentKind=Solution,Article"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docs.google.com/presentation/d/1fwJ08L7jSaTSpDloVtRgzkBQwD7KFC5NBKB0SPpmxFo/edit#slide=id.p"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events.computing.co.uk/devopsexcellence/static/2017-winner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google.com/presentation/d/1isf-ocLA4YrV0T5KXDdxH6hte-Du-g8JEDBLkOfmxhU/edit#slide=id.g1f60798c16_0_0"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marL="228600" lvl="0" indent="-228600" rtl="0">
              <a:spcBef>
                <a:spcPts val="0"/>
              </a:spcBef>
              <a:buFont typeface="+mj-lt"/>
              <a:buAutoNum type="arabicPeriod"/>
            </a:pPr>
            <a:r>
              <a:rPr lang="en-US" sz="1200" b="0" i="0" kern="1200" dirty="0">
                <a:solidFill>
                  <a:schemeClr val="tx1"/>
                </a:solidFill>
                <a:effectLst/>
                <a:latin typeface="+mn-lt"/>
                <a:ea typeface="+mn-ea"/>
                <a:cs typeface="+mn-cs"/>
              </a:rPr>
              <a:t>Each </a:t>
            </a:r>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image references a list of read-only layers that represent </a:t>
            </a:r>
            <a:r>
              <a:rPr lang="en-US" sz="1200" b="0" i="0" kern="1200" dirty="0" err="1">
                <a:solidFill>
                  <a:schemeClr val="tx1"/>
                </a:solidFill>
                <a:effectLst/>
                <a:latin typeface="+mn-lt"/>
                <a:ea typeface="+mn-ea"/>
                <a:cs typeface="+mn-cs"/>
              </a:rPr>
              <a:t>filesystem</a:t>
            </a:r>
            <a:r>
              <a:rPr lang="en-US" sz="1200" b="0" i="0" kern="1200" dirty="0">
                <a:solidFill>
                  <a:schemeClr val="tx1"/>
                </a:solidFill>
                <a:effectLst/>
                <a:latin typeface="+mn-lt"/>
                <a:ea typeface="+mn-ea"/>
                <a:cs typeface="+mn-cs"/>
              </a:rPr>
              <a:t> differences. Layers are stacked on top of each other to form a base for a container’s root </a:t>
            </a:r>
            <a:r>
              <a:rPr lang="en-US" sz="1200" b="0" i="0" kern="1200" dirty="0" err="1">
                <a:solidFill>
                  <a:schemeClr val="tx1"/>
                </a:solidFill>
                <a:effectLst/>
                <a:latin typeface="+mn-lt"/>
                <a:ea typeface="+mn-ea"/>
                <a:cs typeface="+mn-cs"/>
              </a:rPr>
              <a:t>filesystem</a:t>
            </a:r>
            <a:r>
              <a:rPr lang="en-US" sz="1200" b="0" i="0" kern="1200" dirty="0">
                <a:solidFill>
                  <a:schemeClr val="tx1"/>
                </a:solidFill>
                <a:effectLst/>
                <a:latin typeface="+mn-lt"/>
                <a:ea typeface="+mn-ea"/>
                <a:cs typeface="+mn-cs"/>
              </a:rPr>
              <a:t>.</a:t>
            </a:r>
          </a:p>
          <a:p>
            <a:pPr marL="228600" lvl="0" indent="-228600" rtl="0">
              <a:spcBef>
                <a:spcPts val="0"/>
              </a:spcBef>
              <a:buFont typeface="+mj-lt"/>
              <a:buAutoNum type="arabicPeriod"/>
            </a:pPr>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storage driver is responsible for stacking these layers and providing a single unified view.</a:t>
            </a:r>
          </a:p>
          <a:p>
            <a:pPr marL="228600" lvl="0" indent="-228600" rtl="0">
              <a:spcBef>
                <a:spcPts val="0"/>
              </a:spcBef>
              <a:buFont typeface="+mj-lt"/>
              <a:buAutoNum type="arabicPeriod"/>
            </a:pPr>
            <a:r>
              <a:rPr lang="en-US" sz="1200" b="0" i="0" kern="1200" dirty="0">
                <a:solidFill>
                  <a:schemeClr val="tx1"/>
                </a:solidFill>
                <a:effectLst/>
                <a:latin typeface="+mn-lt"/>
                <a:ea typeface="+mn-ea"/>
                <a:cs typeface="+mn-cs"/>
              </a:rPr>
              <a:t>When you create a new container, you add a new, thin, writable layer on top of the underlying stack. This layer is often called the “container layer”. All changes made to the running container - such as writing new files, modifying existing files, and deleting files - are written to this thin writable container layer. </a:t>
            </a:r>
          </a:p>
          <a:p>
            <a:pPr marL="228600" lvl="0" indent="-228600" rtl="0">
              <a:spcBef>
                <a:spcPts val="0"/>
              </a:spcBef>
              <a:buFont typeface="+mj-lt"/>
              <a:buAutoNum type="arabicPeriod"/>
            </a:pPr>
            <a:endParaRPr lang="en-US" sz="1200" b="0" i="0" kern="1200" dirty="0">
              <a:solidFill>
                <a:schemeClr val="tx1"/>
              </a:solidFill>
              <a:effectLst/>
              <a:latin typeface="+mn-lt"/>
              <a:ea typeface="+mn-ea"/>
              <a:cs typeface="+mn-cs"/>
            </a:endParaRPr>
          </a:p>
          <a:p>
            <a:pPr marL="0" lvl="0" indent="0" rtl="0">
              <a:spcBef>
                <a:spcPts val="0"/>
              </a:spcBef>
              <a:buFont typeface="+mj-lt"/>
              <a:buNone/>
            </a:pPr>
            <a:r>
              <a:rPr lang="en-US" sz="1200" b="1" i="0" kern="1200" dirty="0">
                <a:solidFill>
                  <a:schemeClr val="tx1"/>
                </a:solidFill>
                <a:effectLst/>
                <a:latin typeface="+mn-lt"/>
                <a:ea typeface="+mn-ea"/>
                <a:cs typeface="+mn-cs"/>
              </a:rPr>
              <a:t>Container VS Image</a:t>
            </a:r>
          </a:p>
          <a:p>
            <a:r>
              <a:rPr lang="en-US" sz="1200" b="0" i="0" kern="1200" dirty="0">
                <a:solidFill>
                  <a:schemeClr val="tx1"/>
                </a:solidFill>
                <a:effectLst/>
                <a:latin typeface="+mn-lt"/>
                <a:ea typeface="+mn-ea"/>
                <a:cs typeface="+mn-cs"/>
              </a:rPr>
              <a:t>The major difference between a container and an image is the top writable layer. All writes to the container that add new or modify existing data are stored in this writable layer. When the container is deleted the writable layer is also deleted. The underlying image remains unchanged.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each container has its own thin writable container layer, and all changes are stored in this container layer, this means that multiple containers can share access to the same underlying image and yet have their own data state.</a:t>
            </a:r>
          </a:p>
          <a:p>
            <a:pPr marL="0" lvl="0" indent="0" rtl="0">
              <a:spcBef>
                <a:spcPts val="0"/>
              </a:spcBef>
              <a:buFont typeface="+mj-lt"/>
              <a:buNone/>
            </a:pPr>
            <a:endParaRPr lang="en-US" sz="1200" b="0" i="0" kern="1200" dirty="0">
              <a:solidFill>
                <a:schemeClr val="tx1"/>
              </a:solidFill>
              <a:effectLst/>
              <a:latin typeface="+mn-lt"/>
              <a:ea typeface="+mn-ea"/>
              <a:cs typeface="+mn-cs"/>
            </a:endParaRPr>
          </a:p>
          <a:p>
            <a:pPr lvl="0" rtl="0">
              <a:spcBef>
                <a:spcPts val="0"/>
              </a:spcBef>
              <a:buNone/>
            </a:pPr>
            <a:endParaRPr dirty="0"/>
          </a:p>
        </p:txBody>
      </p:sp>
      <p:sp>
        <p:nvSpPr>
          <p:cNvPr id="344" name="Shape 344"/>
          <p:cNvSpPr txBox="1">
            <a:spLocks noGrp="1"/>
          </p:cNvSpPr>
          <p:nvPr>
            <p:ph type="sldNum" idx="12"/>
          </p:nvPr>
        </p:nvSpPr>
        <p:spPr>
          <a:xfrm>
            <a:off x="3970937" y="8829967"/>
            <a:ext cx="3037799" cy="464699"/>
          </a:xfrm>
          <a:prstGeom prst="rect">
            <a:avLst/>
          </a:prstGeom>
        </p:spPr>
        <p:txBody>
          <a:bodyPr lIns="91425" tIns="91425" rIns="91425" bIns="91425" anchor="b" anchorCtr="0">
            <a:noAutofit/>
          </a:bodyPr>
          <a:lstStyle/>
          <a:p>
            <a:pPr lvl="0" rtl="0">
              <a:spcBef>
                <a:spcPts val="0"/>
              </a:spcBef>
              <a:buNone/>
            </a:pPr>
            <a:endParaRPr/>
          </a:p>
          <a:p>
            <a:pPr lvl="1" rtl="0">
              <a:spcBef>
                <a:spcPts val="0"/>
              </a:spcBef>
              <a:buNone/>
            </a:pPr>
            <a:endParaRPr/>
          </a:p>
          <a:p>
            <a:pPr lvl="2" rtl="0">
              <a:spcBef>
                <a:spcPts val="0"/>
              </a:spcBef>
              <a:buNone/>
            </a:pPr>
            <a:endParaRPr/>
          </a:p>
          <a:p>
            <a:pPr lvl="3" rtl="0">
              <a:spcBef>
                <a:spcPts val="0"/>
              </a:spcBef>
              <a:buNone/>
            </a:pPr>
            <a:endParaRPr/>
          </a:p>
          <a:p>
            <a:pPr lvl="4" rtl="0">
              <a:spcBef>
                <a:spcPts val="0"/>
              </a:spcBef>
              <a:buNone/>
            </a:pPr>
            <a:endParaRPr/>
          </a:p>
          <a:p>
            <a:pPr lvl="5" rtl="0">
              <a:spcBef>
                <a:spcPts val="0"/>
              </a:spcBef>
              <a:buNone/>
            </a:pPr>
            <a:endParaRPr/>
          </a:p>
          <a:p>
            <a:pPr lvl="6" rtl="0">
              <a:spcBef>
                <a:spcPts val="0"/>
              </a:spcBef>
              <a:buNone/>
            </a:pPr>
            <a:endParaRPr/>
          </a:p>
          <a:p>
            <a:pPr lvl="7" rtl="0">
              <a:spcBef>
                <a:spcPts val="0"/>
              </a:spcBef>
              <a:buNone/>
            </a:pPr>
            <a:endParaRPr/>
          </a:p>
          <a:p>
            <a:pPr lvl="8" rtl="0">
              <a:spcBef>
                <a:spcPts val="0"/>
              </a:spcBef>
              <a:buNone/>
            </a:pPr>
            <a:endParaRPr/>
          </a:p>
        </p:txBody>
      </p:sp>
    </p:spTree>
    <p:extLst>
      <p:ext uri="{BB962C8B-B14F-4D97-AF65-F5344CB8AC3E}">
        <p14:creationId xmlns:p14="http://schemas.microsoft.com/office/powerpoint/2010/main" val="32965967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0"/>
        <p:cNvGrpSpPr/>
        <p:nvPr/>
      </p:nvGrpSpPr>
      <p:grpSpPr>
        <a:xfrm>
          <a:off x="0" y="0"/>
          <a:ext cx="0" cy="0"/>
          <a:chOff x="0" y="0"/>
          <a:chExt cx="0" cy="0"/>
        </a:xfrm>
      </p:grpSpPr>
      <p:sp>
        <p:nvSpPr>
          <p:cNvPr id="4401" name="Shape 4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2" name="Shape 44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5"/>
        <p:cNvGrpSpPr/>
        <p:nvPr/>
      </p:nvGrpSpPr>
      <p:grpSpPr>
        <a:xfrm>
          <a:off x="0" y="0"/>
          <a:ext cx="0" cy="0"/>
          <a:chOff x="0" y="0"/>
          <a:chExt cx="0" cy="0"/>
        </a:xfrm>
      </p:grpSpPr>
      <p:sp>
        <p:nvSpPr>
          <p:cNvPr id="4406" name="Shape 4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7" name="Shape 44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3"/>
        <p:cNvGrpSpPr/>
        <p:nvPr/>
      </p:nvGrpSpPr>
      <p:grpSpPr>
        <a:xfrm>
          <a:off x="0" y="0"/>
          <a:ext cx="0" cy="0"/>
          <a:chOff x="0" y="0"/>
          <a:chExt cx="0" cy="0"/>
        </a:xfrm>
      </p:grpSpPr>
      <p:sp>
        <p:nvSpPr>
          <p:cNvPr id="4424" name="Shape 4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5" name="Shape 44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a:spcBef>
                <a:spcPts val="0"/>
              </a:spcBef>
              <a:spcAft>
                <a:spcPts val="0"/>
              </a:spcAft>
              <a:buSzPts val="1400"/>
              <a:buChar char="●"/>
            </a:pPr>
            <a:r>
              <a:rPr lang="en"/>
              <a:t>Red Hat CloudForms is included in OpenShift Container Platform subscriptions for managing OpenShift clusters.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0"/>
        <p:cNvGrpSpPr/>
        <p:nvPr/>
      </p:nvGrpSpPr>
      <p:grpSpPr>
        <a:xfrm>
          <a:off x="0" y="0"/>
          <a:ext cx="0" cy="0"/>
          <a:chOff x="0" y="0"/>
          <a:chExt cx="0" cy="0"/>
        </a:xfrm>
      </p:grpSpPr>
      <p:sp>
        <p:nvSpPr>
          <p:cNvPr id="4431" name="Shape 4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2" name="Shape 44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CloudForms helps IT Ops to efficiently manage the container infrastructure by answering commons questions like</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How many nodes do I actually have across all my deployments?</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Where are my containers deployed and how are they connected to hosts, storage and other infrastucture components?</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How can I troubleshoot issues across the infrastructure stack?</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How can I automate common tasks?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With CloudForms, you have complete operational visibility and control over the entire lifecycle of the virtual instances that are deployed. You can see the resources that each virtual instance is consuming, so you can determine current and future capacity demands. You also can optimize your resources and track problems down to the root cause. In all, CloudForms helps you see and manage all of your virtual instances so that you can deliver the best experience to your users now, and in the future.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CloudForms continuously monitors systems in the environment in order to track resource utilization. Thanks to its continuous discovery capability, this applies to existing systems in the environment as well as new instances added to the environment. It can use this historical information to help see trends and project future resource usage. CloudForms can also help optimize environments, suggesting to right-size instances so that resources are utilized most efficiently.</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CloudForms also discovers inventory and relationships, and one way it displays those is via our topology view. Here you can see a topology that shows OpenShift nodes and pods. But, interestingly, it also shows a Virtual Machine that is running the node. Note that this information comes from a different source. CloudForms learned about the nodes and pods via the OpenShift Kubernetes API, but got the information about the VM via the virtualization or cloud API. It then cross-linked the information together.</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9"/>
        <p:cNvGrpSpPr/>
        <p:nvPr/>
      </p:nvGrpSpPr>
      <p:grpSpPr>
        <a:xfrm>
          <a:off x="0" y="0"/>
          <a:ext cx="0" cy="0"/>
          <a:chOff x="0" y="0"/>
          <a:chExt cx="0" cy="0"/>
        </a:xfrm>
      </p:grpSpPr>
      <p:sp>
        <p:nvSpPr>
          <p:cNvPr id="4440" name="Shape 4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1" name="Shape 44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9"/>
        <p:cNvGrpSpPr/>
        <p:nvPr/>
      </p:nvGrpSpPr>
      <p:grpSpPr>
        <a:xfrm>
          <a:off x="0" y="0"/>
          <a:ext cx="0" cy="0"/>
          <a:chOff x="0" y="0"/>
          <a:chExt cx="0" cy="0"/>
        </a:xfrm>
      </p:grpSpPr>
      <p:sp>
        <p:nvSpPr>
          <p:cNvPr id="4450" name="Shape 4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1" name="Shape 44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A second area of concern identified by our customers is service health. They need to be able to answer question like</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Do I have enough spare capacity? When will I run out?</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How I can get notified of issues?</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Are my resources sized correctly?</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Are my configurations correct and not drifting?</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Our customers need to operate a well managed container service with good performance, reliability and high enough utilization ratios. But container environments have unique challenges here. For example, container environments are dynamic and can grow quickly. Therefore it is very important to keep an eye on your capacity and get notified when you run out, so that you can prevent unexpected service degradations. Another challenge is how to get notified of issues, be it performance or otherwise, at any layer in the stack. Also you want to make sure that your infrastructure is sized correctly, to prevent either performance issues, or over-provisioning leading to high costs. And finally, in order to guarantee a reliable service, you want to make sure that your configurations are correct and don’t change.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None of these issues are new or even unique to containers. But containers give a unique twist to them, and what we need is a single solution that can address these.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CloudForms can help customers improve and maintain the health of their container environment. It can monitor resource consumption at the different layers of the stack, between virtual machines, storage, networks and the containers themselves. CloudForms can also discover trends, and tell you when you need to add extra capacity. Secondly it can alert based on performance thresholds or other events, or based on combination of events at different layers in the stack. CloudForms offers right-sizing recommendations based on automatically determined normal operating ranges, to make sure that you have enough infrastructure to cover your current needs and projected growth, but not more. This allows high utilization ratios and an efficient use of the infrastructure. And finally it can automatically detect configurations at all the layers of the stack. CloudForms can even  discover file contents and other settings, without the use of an agent. This configuration data can be compared to a master image or tracked over time, and CloudForms can alert if settings are changed.  Ensuring proper configuration over time helps a lot in delivering a robust and reliable service.</a:t>
            </a:r>
            <a:endParaRPr>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Shape 4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0" name="Shape 44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7"/>
        <p:cNvGrpSpPr/>
        <p:nvPr/>
      </p:nvGrpSpPr>
      <p:grpSpPr>
        <a:xfrm>
          <a:off x="0" y="0"/>
          <a:ext cx="0" cy="0"/>
          <a:chOff x="0" y="0"/>
          <a:chExt cx="0" cy="0"/>
        </a:xfrm>
      </p:grpSpPr>
      <p:sp>
        <p:nvSpPr>
          <p:cNvPr id="4468" name="Shape 4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9" name="Shape 44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One of the challenges of running containers in production is ensuring security and compliance. In a container based infrastructure, the software you run is often built directly by developers, usually via continuous integration. So once it comes to deploying these in production, it is very important to have a way to validate these containers and make sure they follow your security and compliance policies. Another challenge is the source of those containers. Developers could base their builds off any base image they can find on the Internet. But for enterprise IT it is important that they only build based on trusted sources that have been approved.</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Customers need to answer questions like</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Do my nodes and containers comply with my enterprise policy?</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Are my developers using untrusted registries?</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Are all my images patched properly?</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Do I have containers running from unpatched images?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CloudForms has specific capabilities for managing security and compliance for container based infrastructures. It can enforce policies for container hosts, and mark nodes that are not compliant. Policies can take into account information about the container host itself, as well as any resources that are connected. If needed, it can trigger an action to start automatic remediation. CloudForms also provides reporting for container provenance. It can identify containers that come from, or are based on images from untrusted registries. Finally it can scan the contents of container images using OpenSCAP, which is an open framework for standardized security checks. When an image is identified as non-compliant, all running containers instantiated from this image can be flagged automatically.</a:t>
            </a:r>
            <a:endParaRPr>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6"/>
        <p:cNvGrpSpPr/>
        <p:nvPr/>
      </p:nvGrpSpPr>
      <p:grpSpPr>
        <a:xfrm>
          <a:off x="0" y="0"/>
          <a:ext cx="0" cy="0"/>
          <a:chOff x="0" y="0"/>
          <a:chExt cx="0" cy="0"/>
        </a:xfrm>
      </p:grpSpPr>
      <p:sp>
        <p:nvSpPr>
          <p:cNvPr id="4477" name="Shape 4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8" name="Shape 44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7"/>
        <p:cNvGrpSpPr/>
        <p:nvPr/>
      </p:nvGrpSpPr>
      <p:grpSpPr>
        <a:xfrm>
          <a:off x="0" y="0"/>
          <a:ext cx="0" cy="0"/>
          <a:chOff x="0" y="0"/>
          <a:chExt cx="0" cy="0"/>
        </a:xfrm>
      </p:grpSpPr>
      <p:sp>
        <p:nvSpPr>
          <p:cNvPr id="4488" name="Shape 4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89" name="Shape 44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Given that container workloads are highly dynamic, and that developers can deploy new ones very quickly, it’s important to know who is consuming what, and, if desired charge back those cost.</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Customers need to answer questions like</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How much does my container infrastructure cost me?</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How do I see who is consuming most?</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How can I pass through cost to my end users?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CloudForms allows you to define cost models at both the infrastructure and the container level. The infrastructure model gives you insight in the cost of operating the infrastructure, while the container model allows you to pass those cost on to the users. The chargeback models are very flexible. You can define and attach cost to CPU, memory, disk and network, both static, tiered and based on consumption. Multiple currencies are supported.</a:t>
            </a: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sz="1600" b="1" dirty="0"/>
              <a:t>For software</a:t>
            </a:r>
            <a:r>
              <a:rPr lang="en-US" sz="1600" b="1" baseline="0" dirty="0"/>
              <a:t> owners:</a:t>
            </a:r>
          </a:p>
          <a:p>
            <a:pPr marL="171450" lvl="0" indent="-171450">
              <a:spcBef>
                <a:spcPts val="0"/>
              </a:spcBef>
              <a:buFont typeface="Arial" charset="0"/>
              <a:buChar char="•"/>
            </a:pPr>
            <a:r>
              <a:rPr lang="en-US" dirty="0"/>
              <a:t>Consistent way to</a:t>
            </a:r>
            <a:r>
              <a:rPr lang="en-US" baseline="0" dirty="0"/>
              <a:t> package code</a:t>
            </a:r>
          </a:p>
          <a:p>
            <a:pPr marL="171450" lvl="0" indent="-171450">
              <a:spcBef>
                <a:spcPts val="0"/>
              </a:spcBef>
              <a:buFont typeface="Arial" charset="0"/>
              <a:buChar char="•"/>
            </a:pPr>
            <a:r>
              <a:rPr lang="en-US" baseline="0" dirty="0"/>
              <a:t>Efficient way to distribute software</a:t>
            </a:r>
          </a:p>
          <a:p>
            <a:pPr marL="171450" lvl="0" indent="-171450">
              <a:spcBef>
                <a:spcPts val="0"/>
              </a:spcBef>
              <a:buFont typeface="Arial" charset="0"/>
              <a:buChar char="•"/>
            </a:pPr>
            <a:r>
              <a:rPr lang="en-US" baseline="0" dirty="0"/>
              <a:t>Portability between platforms</a:t>
            </a:r>
          </a:p>
          <a:p>
            <a:pPr marL="171450" lvl="0" indent="-171450">
              <a:spcBef>
                <a:spcPts val="0"/>
              </a:spcBef>
              <a:buFont typeface="Arial" charset="0"/>
              <a:buChar char="•"/>
            </a:pPr>
            <a:endParaRPr lang="en-US" baseline="0" dirty="0"/>
          </a:p>
          <a:p>
            <a:pPr marL="0" lvl="0" indent="0">
              <a:spcBef>
                <a:spcPts val="0"/>
              </a:spcBef>
              <a:buFont typeface="Arial" charset="0"/>
              <a:buNone/>
            </a:pPr>
            <a:r>
              <a:rPr lang="en-US" baseline="0" dirty="0"/>
              <a:t>For infrastructure owners:</a:t>
            </a:r>
          </a:p>
          <a:p>
            <a:pPr marL="171450" lvl="0" indent="-171450">
              <a:spcBef>
                <a:spcPts val="0"/>
              </a:spcBef>
              <a:buFont typeface="Arial" charset="0"/>
              <a:buChar char="•"/>
            </a:pPr>
            <a:r>
              <a:rPr lang="en-US" baseline="0" dirty="0"/>
              <a:t>Standard way to deploy software</a:t>
            </a:r>
          </a:p>
          <a:p>
            <a:pPr marL="171450" lvl="0" indent="-171450">
              <a:spcBef>
                <a:spcPts val="0"/>
              </a:spcBef>
              <a:buFont typeface="Arial" charset="0"/>
              <a:buChar char="•"/>
            </a:pPr>
            <a:r>
              <a:rPr lang="en-US" baseline="0" dirty="0"/>
              <a:t>Standard interfaces to orchestrate software</a:t>
            </a:r>
          </a:p>
          <a:p>
            <a:pPr marL="171450" lvl="0" indent="-171450">
              <a:spcBef>
                <a:spcPts val="0"/>
              </a:spcBef>
              <a:buFont typeface="Arial" charset="0"/>
              <a:buChar char="•"/>
            </a:pPr>
            <a:r>
              <a:rPr lang="en-US" baseline="0" dirty="0"/>
              <a:t>Removes need to have deep </a:t>
            </a:r>
            <a:r>
              <a:rPr lang="en-US" baseline="0" dirty="0" err="1"/>
              <a:t>knowladge</a:t>
            </a:r>
            <a:r>
              <a:rPr lang="en-US" baseline="0" dirty="0"/>
              <a:t> of the software to deploy and manage them</a:t>
            </a:r>
            <a:endParaRPr dirty="0"/>
          </a:p>
        </p:txBody>
      </p:sp>
    </p:spTree>
    <p:extLst>
      <p:ext uri="{BB962C8B-B14F-4D97-AF65-F5344CB8AC3E}">
        <p14:creationId xmlns:p14="http://schemas.microsoft.com/office/powerpoint/2010/main" val="2395586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6"/>
        <p:cNvGrpSpPr/>
        <p:nvPr/>
      </p:nvGrpSpPr>
      <p:grpSpPr>
        <a:xfrm>
          <a:off x="0" y="0"/>
          <a:ext cx="0" cy="0"/>
          <a:chOff x="0" y="0"/>
          <a:chExt cx="0" cy="0"/>
        </a:xfrm>
      </p:grpSpPr>
      <p:sp>
        <p:nvSpPr>
          <p:cNvPr id="4497" name="Shape 4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8" name="Shape 44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5"/>
        <p:cNvGrpSpPr/>
        <p:nvPr/>
      </p:nvGrpSpPr>
      <p:grpSpPr>
        <a:xfrm>
          <a:off x="0" y="0"/>
          <a:ext cx="0" cy="0"/>
          <a:chOff x="0" y="0"/>
          <a:chExt cx="0" cy="0"/>
        </a:xfrm>
      </p:grpSpPr>
      <p:sp>
        <p:nvSpPr>
          <p:cNvPr id="4506" name="Shape 45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7" name="Shape 45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0"/>
        <p:cNvGrpSpPr/>
        <p:nvPr/>
      </p:nvGrpSpPr>
      <p:grpSpPr>
        <a:xfrm>
          <a:off x="0" y="0"/>
          <a:ext cx="0" cy="0"/>
          <a:chOff x="0" y="0"/>
          <a:chExt cx="0" cy="0"/>
        </a:xfrm>
      </p:grpSpPr>
      <p:sp>
        <p:nvSpPr>
          <p:cNvPr id="4511" name="Shape 4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2" name="Shape 45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On Red Hat Customer Portal: </a:t>
            </a:r>
            <a:r>
              <a:rPr lang="en" u="sng">
                <a:solidFill>
                  <a:schemeClr val="hlink"/>
                </a:solidFill>
                <a:hlinkClick r:id="rId3"/>
              </a:rPr>
              <a:t>https://access.redhat.com/search/#/knowledgebase?q=&amp;p=1&amp;sort=lastModifiedDate%20desc&amp;rows=10&amp;srch=any&amp;product=Red%20Hat%20OpenShift%20Container%20Platform&amp;language=en&amp;article_type=Reference%20Architecture&amp;documentKind=Solution,Article</a:t>
            </a:r>
            <a:endParaRPr/>
          </a:p>
          <a:p>
            <a:pPr marL="0" lvl="0" indent="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8"/>
        <p:cNvGrpSpPr/>
        <p:nvPr/>
      </p:nvGrpSpPr>
      <p:grpSpPr>
        <a:xfrm>
          <a:off x="0" y="0"/>
          <a:ext cx="0" cy="0"/>
          <a:chOff x="0" y="0"/>
          <a:chExt cx="0" cy="0"/>
        </a:xfrm>
      </p:grpSpPr>
      <p:sp>
        <p:nvSpPr>
          <p:cNvPr id="4519" name="Shape 4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20" name="Shape 45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Builds and Pipelines Deep-Dive by Jorge Morales </a:t>
            </a:r>
            <a:br>
              <a:rPr lang="en"/>
            </a:br>
            <a:r>
              <a:rPr lang="en" u="sng">
                <a:solidFill>
                  <a:schemeClr val="hlink"/>
                </a:solidFill>
                <a:hlinkClick r:id="rId3"/>
              </a:rPr>
              <a:t>https://docs.google.com/presentation/d/1fwJ08L7jSaTSpDloVtRgzkBQwD7KFC5NBKB0SPpmxFo/edit#slide=id.p</a:t>
            </a:r>
            <a:endParaRPr/>
          </a:p>
          <a:p>
            <a:pPr marL="0" lvl="0" indent="0"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3"/>
        <p:cNvGrpSpPr/>
        <p:nvPr/>
      </p:nvGrpSpPr>
      <p:grpSpPr>
        <a:xfrm>
          <a:off x="0" y="0"/>
          <a:ext cx="0" cy="0"/>
          <a:chOff x="0" y="0"/>
          <a:chExt cx="0" cy="0"/>
        </a:xfrm>
      </p:grpSpPr>
      <p:sp>
        <p:nvSpPr>
          <p:cNvPr id="4524" name="Shape 45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25" name="Shape 45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8"/>
        <p:cNvGrpSpPr/>
        <p:nvPr/>
      </p:nvGrpSpPr>
      <p:grpSpPr>
        <a:xfrm>
          <a:off x="0" y="0"/>
          <a:ext cx="0" cy="0"/>
          <a:chOff x="0" y="0"/>
          <a:chExt cx="0" cy="0"/>
        </a:xfrm>
      </p:grpSpPr>
      <p:sp>
        <p:nvSpPr>
          <p:cNvPr id="4539" name="Shape 4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0" name="Shape 45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Blue: OpenShift does   Green: User does</a:t>
            </a:r>
            <a:endParaRPr/>
          </a:p>
          <a:p>
            <a:pPr marL="457200" lvl="0" indent="-317500" rtl="0">
              <a:spcBef>
                <a:spcPts val="0"/>
              </a:spcBef>
              <a:spcAft>
                <a:spcPts val="0"/>
              </a:spcAft>
              <a:buSzPts val="1400"/>
              <a:buChar char="●"/>
            </a:pPr>
            <a:r>
              <a:rPr lang="en"/>
              <a:t>Developers write code using existing development tools such as Maven, NPM, Bower, PIP, Dockerfile and Git and then access the OpenShift Web, CLI or IDE to create an app from the code</a:t>
            </a:r>
            <a:endParaRPr/>
          </a:p>
          <a:p>
            <a:pPr marL="457200" lvl="0" indent="-317500" rtl="0">
              <a:spcBef>
                <a:spcPts val="0"/>
              </a:spcBef>
              <a:spcAft>
                <a:spcPts val="0"/>
              </a:spcAft>
              <a:buSzPts val="1400"/>
              <a:buChar char="●"/>
            </a:pPr>
            <a:r>
              <a:rPr lang="en"/>
              <a:t>S2I combines source code with a builder image (language and application runtimes) and stores the resulting application image in the image registry  </a:t>
            </a:r>
            <a:endParaRPr/>
          </a:p>
          <a:p>
            <a:pPr marL="457200" lvl="0" indent="-317500" rtl="0">
              <a:spcBef>
                <a:spcPts val="0"/>
              </a:spcBef>
              <a:spcAft>
                <a:spcPts val="0"/>
              </a:spcAft>
              <a:buSzPts val="14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marL="457200" lvl="0" indent="-317500" rtl="0">
              <a:spcBef>
                <a:spcPts val="0"/>
              </a:spcBef>
              <a:spcAft>
                <a:spcPts val="0"/>
              </a:spcAft>
              <a:buSzPts val="14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marL="457200" lvl="0" indent="-317500" rtl="0">
              <a:spcBef>
                <a:spcPts val="0"/>
              </a:spcBef>
              <a:spcAft>
                <a:spcPts val="0"/>
              </a:spcAft>
              <a:buSzPts val="1400"/>
              <a:buChar char="●"/>
            </a:pPr>
            <a:r>
              <a:rPr lang="en"/>
              <a:t>OpenShift automates the deployment of application containers across multiple hosts via the Kubernetes. Users can trigger deployments, rollback, configure A/B or other custom deployments</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1"/>
        <p:cNvGrpSpPr/>
        <p:nvPr/>
      </p:nvGrpSpPr>
      <p:grpSpPr>
        <a:xfrm>
          <a:off x="0" y="0"/>
          <a:ext cx="0" cy="0"/>
          <a:chOff x="0" y="0"/>
          <a:chExt cx="0" cy="0"/>
        </a:xfrm>
      </p:grpSpPr>
      <p:sp>
        <p:nvSpPr>
          <p:cNvPr id="4582" name="Shape 4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3" name="Shape 45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solidFill>
                  <a:schemeClr val="dk1"/>
                </a:solidFill>
              </a:rPr>
              <a:t>Blue: OpenShift does   Green: User does</a:t>
            </a:r>
            <a:endParaRPr/>
          </a:p>
          <a:p>
            <a:pPr marL="457200" lvl="0" indent="-317500" rtl="0">
              <a:spcBef>
                <a:spcPts val="0"/>
              </a:spcBef>
              <a:spcAft>
                <a:spcPts val="0"/>
              </a:spcAft>
              <a:buSzPts val="1400"/>
              <a:buChar char="●"/>
            </a:pPr>
            <a:r>
              <a:rPr lang="en"/>
              <a:t>Developers use the existing build process and tools (e.g. Maven, Gradle, Jenkins, Nexus) to build the app binaries (e.g. JAR, WAR, EAR) and use OpenShift CLI to create an app from the app binaries</a:t>
            </a:r>
            <a:endParaRPr/>
          </a:p>
          <a:p>
            <a:pPr marL="457200" lvl="0" indent="-317500" rtl="0">
              <a:spcBef>
                <a:spcPts val="0"/>
              </a:spcBef>
              <a:spcAft>
                <a:spcPts val="0"/>
              </a:spcAft>
              <a:buSzPts val="1400"/>
              <a:buChar char="●"/>
            </a:pPr>
            <a:r>
              <a:rPr lang="en"/>
              <a:t>S2I combines app binaries (e.g. JAR, WAR, EAR) with a builder image (language and application runtimes) and stores the resulting application image in the image registry </a:t>
            </a:r>
            <a:endParaRPr/>
          </a:p>
          <a:p>
            <a:pPr marL="457200" lvl="0" indent="-317500" rtl="0">
              <a:spcBef>
                <a:spcPts val="0"/>
              </a:spcBef>
              <a:spcAft>
                <a:spcPts val="0"/>
              </a:spcAft>
              <a:buSzPts val="14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marL="457200" lvl="0" indent="-317500" rtl="0">
              <a:spcBef>
                <a:spcPts val="0"/>
              </a:spcBef>
              <a:spcAft>
                <a:spcPts val="0"/>
              </a:spcAft>
              <a:buSzPts val="14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marL="457200" lvl="0" indent="-317500" rtl="0">
              <a:spcBef>
                <a:spcPts val="0"/>
              </a:spcBef>
              <a:spcAft>
                <a:spcPts val="0"/>
              </a:spcAft>
              <a:buSzPts val="1400"/>
              <a:buChar char="●"/>
            </a:pPr>
            <a:r>
              <a:rPr lang="en"/>
              <a:t>OpenShift automates the deployment of application containers across multiple hosts via the Kubernetes. Users can trigger deployments, rollback, configure A/B or other custom deployments</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4"/>
        <p:cNvGrpSpPr/>
        <p:nvPr/>
      </p:nvGrpSpPr>
      <p:grpSpPr>
        <a:xfrm>
          <a:off x="0" y="0"/>
          <a:ext cx="0" cy="0"/>
          <a:chOff x="0" y="0"/>
          <a:chExt cx="0" cy="0"/>
        </a:xfrm>
      </p:grpSpPr>
      <p:sp>
        <p:nvSpPr>
          <p:cNvPr id="4625" name="Shape 4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6" name="Shape 46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Blue: OpenShift does   Green: User does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App images are built using an existing image build process. OpenShift automates the deployment of app containers across multiple hosts via the Kubernetes. Users can trigger deployments, rollback, configure A/B, etc</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6"/>
        <p:cNvGrpSpPr/>
        <p:nvPr/>
      </p:nvGrpSpPr>
      <p:grpSpPr>
        <a:xfrm>
          <a:off x="0" y="0"/>
          <a:ext cx="0" cy="0"/>
          <a:chOff x="0" y="0"/>
          <a:chExt cx="0" cy="0"/>
        </a:xfrm>
      </p:grpSpPr>
      <p:sp>
        <p:nvSpPr>
          <p:cNvPr id="4657" name="Shape 4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58" name="Shape 46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For compiled languages (Go, C, C++, Java, etc.), including the dependencies necessary for compilation in the application image might increase the size of the image or introduce vulnerabilities that can be exploited. To avoid these problems, two builds can be chained together: one that produces the compiled artifact, and a second build that places that artifact in a separate image that runs the artifact.</a:t>
            </a:r>
            <a:endParaRPr/>
          </a:p>
          <a:p>
            <a:pPr marL="457200" lvl="0" indent="-317500" rtl="0">
              <a:spcBef>
                <a:spcPts val="0"/>
              </a:spcBef>
              <a:spcAft>
                <a:spcPts val="0"/>
              </a:spcAft>
              <a:buSzPts val="1400"/>
              <a:buChar char="●"/>
            </a:pPr>
            <a:r>
              <a:rPr lang="en"/>
              <a:t>The first builds (stage 1 and stage 2) can use any of the build strategies on OpenShift such as Source-to-Image, Docker build, etc that will produce an image containing the desired artifacts</a:t>
            </a:r>
            <a:endParaRPr/>
          </a:p>
          <a:p>
            <a:pPr marL="457200" lvl="0" indent="-317500" rtl="0">
              <a:spcBef>
                <a:spcPts val="0"/>
              </a:spcBef>
              <a:spcAft>
                <a:spcPts val="0"/>
              </a:spcAft>
              <a:buSzPts val="1400"/>
              <a:buChar char="●"/>
            </a:pPr>
            <a:r>
              <a:rPr lang="en"/>
              <a:t>The second build (stage 3) can use any strategy that can consume input content from an image such as Docker build.</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3"/>
        <p:cNvGrpSpPr/>
        <p:nvPr/>
      </p:nvGrpSpPr>
      <p:grpSpPr>
        <a:xfrm>
          <a:off x="0" y="0"/>
          <a:ext cx="0" cy="0"/>
          <a:chOff x="0" y="0"/>
          <a:chExt cx="0" cy="0"/>
        </a:xfrm>
      </p:grpSpPr>
      <p:sp>
        <p:nvSpPr>
          <p:cNvPr id="4684" name="Shape 4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5" name="Shape 46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An example for build chaining is when you want to use a vanilla image runtime like the official WildFly image to run your app in order to have a </a:t>
            </a:r>
            <a:r>
              <a:rPr lang="en">
                <a:solidFill>
                  <a:schemeClr val="dk1"/>
                </a:solidFill>
              </a:rPr>
              <a:t>smaller footprint (not building build tools in the runtime)</a:t>
            </a:r>
            <a:r>
              <a:rPr lang="en"/>
              <a:t>, but still like to use the S2I feature to build your images </a:t>
            </a:r>
            <a:r>
              <a:rPr lang="en">
                <a:solidFill>
                  <a:schemeClr val="dk1"/>
                </a:solidFill>
              </a:rPr>
              <a:t>)</a:t>
            </a:r>
            <a:endParaRPr/>
          </a:p>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5953484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6"/>
        <p:cNvGrpSpPr/>
        <p:nvPr/>
      </p:nvGrpSpPr>
      <p:grpSpPr>
        <a:xfrm>
          <a:off x="0" y="0"/>
          <a:ext cx="0" cy="0"/>
          <a:chOff x="0" y="0"/>
          <a:chExt cx="0" cy="0"/>
        </a:xfrm>
      </p:grpSpPr>
      <p:sp>
        <p:nvSpPr>
          <p:cNvPr id="4717" name="Shape 47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8" name="Shape 47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Another example is when you want to use one of the officially supported image runtimes provided by OpenShift e.g. Java image, but you would like to use an alternative build tool rather than the one available in the image e.g. Gradle instead of Maven</a:t>
            </a:r>
            <a:endParaRPr/>
          </a:p>
          <a:p>
            <a:pPr marL="0" lvl="0" indent="0"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9"/>
        <p:cNvGrpSpPr/>
        <p:nvPr/>
      </p:nvGrpSpPr>
      <p:grpSpPr>
        <a:xfrm>
          <a:off x="0" y="0"/>
          <a:ext cx="0" cy="0"/>
          <a:chOff x="0" y="0"/>
          <a:chExt cx="0" cy="0"/>
        </a:xfrm>
      </p:grpSpPr>
      <p:sp>
        <p:nvSpPr>
          <p:cNvPr id="4750" name="Shape 47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1" name="Shape 47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Another example is when you want to use minimal scratch images to run your app in order to have a minimal attack surface and footprint. You can use a customer builder image like Go S2I build image and then copy the app binary to the scratch image using a Dockerfile</a:t>
            </a:r>
            <a:endParaRPr/>
          </a:p>
          <a:p>
            <a:pPr marL="0" lvl="0" indent="0"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2"/>
        <p:cNvGrpSpPr/>
        <p:nvPr/>
      </p:nvGrpSpPr>
      <p:grpSpPr>
        <a:xfrm>
          <a:off x="0" y="0"/>
          <a:ext cx="0" cy="0"/>
          <a:chOff x="0" y="0"/>
          <a:chExt cx="0" cy="0"/>
        </a:xfrm>
      </p:grpSpPr>
      <p:sp>
        <p:nvSpPr>
          <p:cNvPr id="4783" name="Shape 47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4" name="Shape 47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7"/>
        <p:cNvGrpSpPr/>
        <p:nvPr/>
      </p:nvGrpSpPr>
      <p:grpSpPr>
        <a:xfrm>
          <a:off x="0" y="0"/>
          <a:ext cx="0" cy="0"/>
          <a:chOff x="0" y="0"/>
          <a:chExt cx="0" cy="0"/>
        </a:xfrm>
      </p:grpSpPr>
      <p:sp>
        <p:nvSpPr>
          <p:cNvPr id="4788" name="Shape 47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9" name="Shape 47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Shape 4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6" name="Shape 47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a:spcBef>
                <a:spcPts val="0"/>
              </a:spcBef>
              <a:spcAft>
                <a:spcPts val="0"/>
              </a:spcAft>
              <a:buSzPts val="1400"/>
              <a:buChar char="●"/>
            </a:pPr>
            <a:r>
              <a:rPr lang="en"/>
              <a:t>Continuous Integration (CI) means that the developer's working copies are synchronized with the share code repository several times a day. The code is built, integrated and unit tested every time a change is pushed to the shared code repository</a:t>
            </a:r>
            <a:endParaRPr/>
          </a:p>
          <a:p>
            <a:pPr marL="457200" lvl="0" indent="-317500">
              <a:spcBef>
                <a:spcPts val="0"/>
              </a:spcBef>
              <a:spcAft>
                <a:spcPts val="0"/>
              </a:spcAft>
              <a:buSzPts val="1400"/>
              <a:buChar char="●"/>
            </a:pPr>
            <a:r>
              <a:rPr lang="en"/>
              <a:t>Continuous Delivery (CD) is an extension of CI always </a:t>
            </a:r>
            <a:r>
              <a:rPr lang="en" u="sng"/>
              <a:t>be ready</a:t>
            </a:r>
            <a:r>
              <a:rPr lang="en"/>
              <a:t> to deploy a product into production, but deploy to production requires manual approval</a:t>
            </a:r>
            <a:endParaRPr/>
          </a:p>
          <a:p>
            <a:pPr marL="457200" lvl="0" indent="-317500">
              <a:spcBef>
                <a:spcPts val="0"/>
              </a:spcBef>
              <a:spcAft>
                <a:spcPts val="0"/>
              </a:spcAft>
              <a:buSzPts val="1400"/>
              <a:buChar char="●"/>
            </a:pPr>
            <a:r>
              <a:rPr lang="en"/>
              <a:t>Continuous Deployment is the next step after gaining more confidence in the process, to automatically deploy the product into production whenever it passes QA.</a:t>
            </a:r>
            <a:endParaRPr/>
          </a:p>
          <a:p>
            <a:pPr marL="0" lvl="0" indent="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p:cNvGrpSpPr/>
        <p:nvPr/>
      </p:nvGrpSpPr>
      <p:grpSpPr>
        <a:xfrm>
          <a:off x="0" y="0"/>
          <a:ext cx="0" cy="0"/>
          <a:chOff x="0" y="0"/>
          <a:chExt cx="0" cy="0"/>
        </a:xfrm>
      </p:grpSpPr>
      <p:sp>
        <p:nvSpPr>
          <p:cNvPr id="4824" name="Shape 4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25" name="Shape 48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OpenShift loves CI/CD and is in fact the winner of DevOps Excellence Awards 2017 in the Best Development Platform category</a:t>
            </a:r>
            <a:br>
              <a:rPr lang="en"/>
            </a:br>
            <a:r>
              <a:rPr lang="en" u="sng">
                <a:solidFill>
                  <a:schemeClr val="hlink"/>
                </a:solidFill>
                <a:hlinkClick r:id="rId3"/>
              </a:rPr>
              <a:t>http://events.computing.co.uk/devopsexcellence/static/2017-winners</a:t>
            </a:r>
            <a:endParaRPr/>
          </a:p>
          <a:p>
            <a:pPr marL="457200" lvl="0" indent="-317500" rtl="0">
              <a:spcBef>
                <a:spcPts val="0"/>
              </a:spcBef>
              <a:spcAft>
                <a:spcPts val="0"/>
              </a:spcAft>
              <a:buSzPts val="1400"/>
              <a:buChar char="●"/>
            </a:pPr>
            <a:r>
              <a:rPr lang="en"/>
              <a:t>OpenShift provides certified Jenkins container images as well as a number of Jenkins plugins to facilitate integrating Jenkins with OpenShift and building CI/CD Pipelines. Teams can decide how they want to use OpenShift for building CI/CD workflows considering their previous investments into their existing CI/CD infrastructure:</a:t>
            </a:r>
            <a:endParaRPr/>
          </a:p>
          <a:p>
            <a:pPr marL="914400" lvl="1" indent="-317500" rtl="0">
              <a:spcBef>
                <a:spcPts val="0"/>
              </a:spcBef>
              <a:spcAft>
                <a:spcPts val="0"/>
              </a:spcAft>
              <a:buSzPts val="1400"/>
              <a:buChar char="○"/>
            </a:pPr>
            <a:r>
              <a:rPr lang="en" b="1"/>
              <a:t>Jenkins-as-a-Service on OpenShift:</a:t>
            </a:r>
            <a:r>
              <a:rPr lang="en"/>
              <a:t> run your Jenkins masters and slaves in OpenShift, by providing "Jenkins as a Service" on the platform.</a:t>
            </a:r>
            <a:endParaRPr/>
          </a:p>
          <a:p>
            <a:pPr marL="914400" lvl="1" indent="-317500" rtl="0">
              <a:spcBef>
                <a:spcPts val="0"/>
              </a:spcBef>
              <a:spcAft>
                <a:spcPts val="0"/>
              </a:spcAft>
              <a:buSzPts val="1400"/>
              <a:buChar char="○"/>
            </a:pPr>
            <a:r>
              <a:rPr lang="en" b="1"/>
              <a:t>Hybrid:</a:t>
            </a:r>
            <a:r>
              <a:rPr lang="en"/>
              <a:t> Keep your Jenkins master infrastructure as it is, run Jenkins slaves in OpenShift containers for extra build capacity when you need it.</a:t>
            </a:r>
            <a:endParaRPr/>
          </a:p>
          <a:p>
            <a:pPr marL="914400" lvl="1" indent="-317500" rtl="0">
              <a:spcBef>
                <a:spcPts val="0"/>
              </a:spcBef>
              <a:spcAft>
                <a:spcPts val="0"/>
              </a:spcAft>
              <a:buSzPts val="1400"/>
              <a:buChar char="○"/>
            </a:pPr>
            <a:r>
              <a:rPr lang="en" b="1"/>
              <a:t>Keep Everything As-Is:</a:t>
            </a:r>
            <a:r>
              <a:rPr lang="en"/>
              <a:t> Run your CI/CD infrastructure outside of OpenShift as-is and just use OpenShift as a deployment platform.  Has the advantage of not disturbing what the customer already has in place and also allowing them to continue using alternate, non-Jenkins based CI and CD like Bamboo, TeamCity, Go CD, etc.</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3"/>
        <p:cNvGrpSpPr/>
        <p:nvPr/>
      </p:nvGrpSpPr>
      <p:grpSpPr>
        <a:xfrm>
          <a:off x="0" y="0"/>
          <a:ext cx="0" cy="0"/>
          <a:chOff x="0" y="0"/>
          <a:chExt cx="0" cy="0"/>
        </a:xfrm>
      </p:grpSpPr>
      <p:sp>
        <p:nvSpPr>
          <p:cNvPr id="4844" name="Shape 48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5" name="Shape 48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1"/>
        <p:cNvGrpSpPr/>
        <p:nvPr/>
      </p:nvGrpSpPr>
      <p:grpSpPr>
        <a:xfrm>
          <a:off x="0" y="0"/>
          <a:ext cx="0" cy="0"/>
          <a:chOff x="0" y="0"/>
          <a:chExt cx="0" cy="0"/>
        </a:xfrm>
      </p:grpSpPr>
      <p:sp>
        <p:nvSpPr>
          <p:cNvPr id="4862" name="Shape 48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3" name="Shape 48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Using Kubernetes Jenkins Plugin on the existing Jenkins infrastructure, Jenkins can dynamically provisioning Jenkins slave containers on OpenShift and have them automatically discovered by the Jenkins master. Jenkins master then delegates running the build job to the Jenkins slave container and tears it down after build job is complete. The build job can use OpenShift Pipeine Jenkins Plugin to perform operations on OpenShift such as</a:t>
            </a:r>
            <a:endParaRPr/>
          </a:p>
          <a:p>
            <a:pPr marL="914400" lvl="1" indent="-317500" rtl="0">
              <a:spcBef>
                <a:spcPts val="0"/>
              </a:spcBef>
              <a:spcAft>
                <a:spcPts val="0"/>
              </a:spcAft>
              <a:buSzPts val="1400"/>
              <a:buChar char="○"/>
            </a:pPr>
            <a:r>
              <a:rPr lang="en"/>
              <a:t>Trigger a build</a:t>
            </a:r>
            <a:endParaRPr/>
          </a:p>
          <a:p>
            <a:pPr marL="914400" lvl="1" indent="-317500" rtl="0">
              <a:spcBef>
                <a:spcPts val="0"/>
              </a:spcBef>
              <a:spcAft>
                <a:spcPts val="0"/>
              </a:spcAft>
              <a:buSzPts val="1400"/>
              <a:buChar char="○"/>
            </a:pPr>
            <a:r>
              <a:rPr lang="en"/>
              <a:t>Trigger a deployment</a:t>
            </a:r>
            <a:endParaRPr/>
          </a:p>
          <a:p>
            <a:pPr marL="914400" lvl="1" indent="-317500" rtl="0">
              <a:spcBef>
                <a:spcPts val="0"/>
              </a:spcBef>
              <a:spcAft>
                <a:spcPts val="0"/>
              </a:spcAft>
              <a:buSzPts val="1400"/>
              <a:buChar char="○"/>
            </a:pPr>
            <a:r>
              <a:rPr lang="en"/>
              <a:t>Create and remove resources</a:t>
            </a:r>
            <a:endParaRPr/>
          </a:p>
          <a:p>
            <a:pPr marL="914400" lvl="1" indent="-317500" rtl="0">
              <a:spcBef>
                <a:spcPts val="0"/>
              </a:spcBef>
              <a:spcAft>
                <a:spcPts val="0"/>
              </a:spcAft>
              <a:buSzPts val="1400"/>
              <a:buChar char="○"/>
            </a:pPr>
            <a:r>
              <a:rPr lang="en"/>
              <a:t>Scale up and down</a:t>
            </a:r>
            <a:endParaRPr/>
          </a:p>
          <a:p>
            <a:pPr marL="914400" lvl="1" indent="-317500" rtl="0">
              <a:spcBef>
                <a:spcPts val="0"/>
              </a:spcBef>
              <a:spcAft>
                <a:spcPts val="0"/>
              </a:spcAft>
              <a:buSzPts val="1400"/>
              <a:buChar char="○"/>
            </a:pPr>
            <a:r>
              <a:rPr lang="en"/>
              <a:t>Any many more </a:t>
            </a:r>
            <a:endParaRPr/>
          </a:p>
          <a:p>
            <a:pPr marL="457200" lvl="0" indent="-317500" rtl="0">
              <a:spcBef>
                <a:spcPts val="0"/>
              </a:spcBef>
              <a:spcAft>
                <a:spcPts val="0"/>
              </a:spcAft>
              <a:buSzPts val="1400"/>
              <a:buChar char="●"/>
            </a:pPr>
            <a:r>
              <a:rPr lang="en"/>
              <a:t>Dynamic provisioning of Jenkins slave containers allows running many build jobs in parallel and scale running Jenkins jobs only when required. This removes the need for having dedicated Jenkins slave nodes waiting for a build job to be submitted which causes a lot of idle time and results in wasted resources with low utilization.</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7"/>
        <p:cNvGrpSpPr/>
        <p:nvPr/>
      </p:nvGrpSpPr>
      <p:grpSpPr>
        <a:xfrm>
          <a:off x="0" y="0"/>
          <a:ext cx="0" cy="0"/>
          <a:chOff x="0" y="0"/>
          <a:chExt cx="0" cy="0"/>
        </a:xfrm>
      </p:grpSpPr>
      <p:sp>
        <p:nvSpPr>
          <p:cNvPr id="4888" name="Shape 48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9" name="Shape 48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OpenShift Pipeline Jenkins Plugin extends the Jenkins Pipeline DSL format with additional blocks to perform operations on OpenShift such as</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Trigger a build</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Trigger a deployment</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Create and remove resources</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Scale up and down</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Any many more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5"/>
        <p:cNvGrpSpPr/>
        <p:nvPr/>
      </p:nvGrpSpPr>
      <p:grpSpPr>
        <a:xfrm>
          <a:off x="0" y="0"/>
          <a:ext cx="0" cy="0"/>
          <a:chOff x="0" y="0"/>
          <a:chExt cx="0" cy="0"/>
        </a:xfrm>
      </p:grpSpPr>
      <p:sp>
        <p:nvSpPr>
          <p:cNvPr id="4906" name="Shape 49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7" name="Shape 49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Jenkinsfile is a text file that contains the Jenkins Pipeline definition using the Jenkins Pipeline DSL. Jenkinsfile is the recommended approach for creating Jenkins Pipelines rather than defining it via the Jenkins UI</a:t>
            </a:r>
            <a:endParaRPr/>
          </a:p>
          <a:p>
            <a:pPr marL="457200" lvl="0" indent="-317500" rtl="0">
              <a:spcBef>
                <a:spcPts val="0"/>
              </a:spcBef>
              <a:spcAft>
                <a:spcPts val="0"/>
              </a:spcAft>
              <a:buSzPts val="1400"/>
              <a:buChar char="●"/>
            </a:pPr>
            <a:r>
              <a:rPr lang="en"/>
              <a:t>OpenShift Pipeline build strategy supports two methods for defining a Jenkinsfile:</a:t>
            </a:r>
            <a:endParaRPr/>
          </a:p>
          <a:p>
            <a:pPr marL="914400" lvl="1" indent="-317500" rtl="0">
              <a:spcBef>
                <a:spcPts val="0"/>
              </a:spcBef>
              <a:spcAft>
                <a:spcPts val="0"/>
              </a:spcAft>
              <a:buSzPts val="1400"/>
              <a:buChar char="○"/>
            </a:pPr>
            <a:r>
              <a:rPr lang="en"/>
              <a:t>Embedding a Jenkinsfile within the BuildConfig </a:t>
            </a:r>
            <a:endParaRPr/>
          </a:p>
          <a:p>
            <a:pPr marL="914400" lvl="1" indent="-317500" rtl="0">
              <a:spcBef>
                <a:spcPts val="0"/>
              </a:spcBef>
              <a:spcAft>
                <a:spcPts val="0"/>
              </a:spcAft>
              <a:buSzPts val="1400"/>
              <a:buChar char="○"/>
            </a:pPr>
            <a:r>
              <a:rPr lang="en"/>
              <a:t>Pulling the Jenkinsfile from a Git Repository. This approach has the advantage of version controlling the pipeline definition (Jenkinsfile) as well as allowing developers to update the pipeline by modifying the Jenkinsfile in the Git repository. Next time the pipeline starts executing, it would pull the updated Jenkinsfile and run the updated pipeline.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3" name="Shape 7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Shape 4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7" name="Shape 49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2"/>
        <p:cNvGrpSpPr/>
        <p:nvPr/>
      </p:nvGrpSpPr>
      <p:grpSpPr>
        <a:xfrm>
          <a:off x="0" y="0"/>
          <a:ext cx="0" cy="0"/>
          <a:chOff x="0" y="0"/>
          <a:chExt cx="0" cy="0"/>
        </a:xfrm>
      </p:grpSpPr>
      <p:sp>
        <p:nvSpPr>
          <p:cNvPr id="4923" name="Shape 4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4" name="Shape 4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The image build process in the pipeline could be any of the supported image build scenarios on OpenShift</a:t>
            </a:r>
            <a:endParaRPr/>
          </a:p>
          <a:p>
            <a:pPr marL="914400" lvl="1" indent="-317500" rtl="0">
              <a:spcBef>
                <a:spcPts val="0"/>
              </a:spcBef>
              <a:spcAft>
                <a:spcPts val="0"/>
              </a:spcAft>
              <a:buSzPts val="1400"/>
              <a:buChar char="○"/>
            </a:pPr>
            <a:r>
              <a:rPr lang="en"/>
              <a:t>Build from source code: OpenShift S2I takes application source code as an input and produce a new image that runs the assembled application as output</a:t>
            </a:r>
            <a:endParaRPr/>
          </a:p>
          <a:p>
            <a:pPr marL="914400" lvl="1" indent="-317500" rtl="0">
              <a:spcBef>
                <a:spcPts val="0"/>
              </a:spcBef>
              <a:spcAft>
                <a:spcPts val="0"/>
              </a:spcAft>
              <a:buSzPts val="1400"/>
              <a:buChar char="○"/>
            </a:pPr>
            <a:r>
              <a:rPr lang="en"/>
              <a:t>Build from application binaries: using the existing build process in the organization (e.g. Jenkins, Bamboo, TeamCity, Maven, Gradle, etc), dev teams can build the application binaries (e.g. JAR/WAR/EAR) from source code, store it in an artifact repository (e.g. Nexus, Artifactory, Archiva) and then use OpenShift S2I to take the app binaries as input and </a:t>
            </a:r>
            <a:r>
              <a:rPr lang="en">
                <a:solidFill>
                  <a:schemeClr val="dk1"/>
                </a:solidFill>
              </a:rPr>
              <a:t>produce a new image that runs the assembled application as output</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Build your own images: use your existing container image build process (Dockerfile, Ansible, etc) to build the application container images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After the image build process (regardless of which one your choose) produces the application images, the pipeline stores these images in an image registry. This registry might be</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A third-party image registry like Docker Hub, Nexus, Artifactory, Quay, GitLab, Amazon ECR, etc</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OpenShift standalone image registry</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OpenShift integrated image registry</a:t>
            </a:r>
            <a:endParaRPr>
              <a:solidFill>
                <a:schemeClr val="dk1"/>
              </a:solidFill>
            </a:endParaRPr>
          </a:p>
          <a:p>
            <a:pPr marL="457200" lvl="0" indent="-317500">
              <a:spcBef>
                <a:spcPts val="0"/>
              </a:spcBef>
              <a:spcAft>
                <a:spcPts val="0"/>
              </a:spcAft>
              <a:buClr>
                <a:schemeClr val="dk1"/>
              </a:buClr>
              <a:buSzPts val="1400"/>
              <a:buChar char="●"/>
            </a:pPr>
            <a:r>
              <a:rPr lang="en">
                <a:solidFill>
                  <a:schemeClr val="dk1"/>
                </a:solidFill>
              </a:rPr>
              <a:t>OpenShift can pull the application images from the third-party registries to the integrated registry (unless it’s already there!) and deploy the application containers onto the hosts. Pulling the images into OpenShift integrated registry allows OpenShift to monitor the upstream images for changes and redeploy the application images automatically whenever new versions are available.</a:t>
            </a:r>
            <a:endParaRPr>
              <a:solidFill>
                <a:schemeClr val="dk1"/>
              </a:solidFil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5"/>
        <p:cNvGrpSpPr/>
        <p:nvPr/>
      </p:nvGrpSpPr>
      <p:grpSpPr>
        <a:xfrm>
          <a:off x="0" y="0"/>
          <a:ext cx="0" cy="0"/>
          <a:chOff x="0" y="0"/>
          <a:chExt cx="0" cy="0"/>
        </a:xfrm>
      </p:grpSpPr>
      <p:sp>
        <p:nvSpPr>
          <p:cNvPr id="4956" name="Shape 49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7" name="Shape 49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8"/>
        <p:cNvGrpSpPr/>
        <p:nvPr/>
      </p:nvGrpSpPr>
      <p:grpSpPr>
        <a:xfrm>
          <a:off x="0" y="0"/>
          <a:ext cx="0" cy="0"/>
          <a:chOff x="0" y="0"/>
          <a:chExt cx="0" cy="0"/>
        </a:xfrm>
      </p:grpSpPr>
      <p:sp>
        <p:nvSpPr>
          <p:cNvPr id="4989" name="Shape 49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0" name="Shape 49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2"/>
        <p:cNvGrpSpPr/>
        <p:nvPr/>
      </p:nvGrpSpPr>
      <p:grpSpPr>
        <a:xfrm>
          <a:off x="0" y="0"/>
          <a:ext cx="0" cy="0"/>
          <a:chOff x="0" y="0"/>
          <a:chExt cx="0" cy="0"/>
        </a:xfrm>
      </p:grpSpPr>
      <p:sp>
        <p:nvSpPr>
          <p:cNvPr id="5033" name="Shape 50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4" name="Shape 50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6"/>
        <p:cNvGrpSpPr/>
        <p:nvPr/>
      </p:nvGrpSpPr>
      <p:grpSpPr>
        <a:xfrm>
          <a:off x="0" y="0"/>
          <a:ext cx="0" cy="0"/>
          <a:chOff x="0" y="0"/>
          <a:chExt cx="0" cy="0"/>
        </a:xfrm>
      </p:grpSpPr>
      <p:sp>
        <p:nvSpPr>
          <p:cNvPr id="5087" name="Shape 50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8" name="Shape 50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The deployment pipeline pauses for the approval of release manager, deployment manager, etc. This step is typically integrated into the existing IT workflow management system such as ServiceNow, JIRA Service Desk, etc so that eligible user groups receive notification when a deployment requires approval. They would in that case be able to log in into their IT workflow management dashboard and approve or reject the production deployment based on the provided deployment details.</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7"/>
        <p:cNvGrpSpPr/>
        <p:nvPr/>
      </p:nvGrpSpPr>
      <p:grpSpPr>
        <a:xfrm>
          <a:off x="0" y="0"/>
          <a:ext cx="0" cy="0"/>
          <a:chOff x="0" y="0"/>
          <a:chExt cx="0" cy="0"/>
        </a:xfrm>
      </p:grpSpPr>
      <p:sp>
        <p:nvSpPr>
          <p:cNvPr id="5148" name="Shape 5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9" name="Shape 5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4"/>
        <p:cNvGrpSpPr/>
        <p:nvPr/>
      </p:nvGrpSpPr>
      <p:grpSpPr>
        <a:xfrm>
          <a:off x="0" y="0"/>
          <a:ext cx="0" cy="0"/>
          <a:chOff x="0" y="0"/>
          <a:chExt cx="0" cy="0"/>
        </a:xfrm>
      </p:grpSpPr>
      <p:sp>
        <p:nvSpPr>
          <p:cNvPr id="5215" name="Shape 5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6" name="Shape 5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9"/>
        <p:cNvGrpSpPr/>
        <p:nvPr/>
      </p:nvGrpSpPr>
      <p:grpSpPr>
        <a:xfrm>
          <a:off x="0" y="0"/>
          <a:ext cx="0" cy="0"/>
          <a:chOff x="0" y="0"/>
          <a:chExt cx="0" cy="0"/>
        </a:xfrm>
      </p:grpSpPr>
      <p:sp>
        <p:nvSpPr>
          <p:cNvPr id="5220" name="Shape 5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1" name="Shape 52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a:spcBef>
                <a:spcPts val="0"/>
              </a:spcBef>
              <a:spcAft>
                <a:spcPts val="0"/>
              </a:spcAft>
              <a:buSzPts val="1400"/>
              <a:buChar char="●"/>
            </a:pPr>
            <a:r>
              <a:rPr lang="en"/>
              <a:t>Local development workflow describes the process of writing code and testing it locally on a development workstation. Although the local development workflow varies a lot from between teams and organizations, the current slide presents a common workflows used with OpenShift.</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8"/>
        <p:cNvGrpSpPr/>
        <p:nvPr/>
      </p:nvGrpSpPr>
      <p:grpSpPr>
        <a:xfrm>
          <a:off x="0" y="0"/>
          <a:ext cx="0" cy="0"/>
          <a:chOff x="0" y="0"/>
          <a:chExt cx="0" cy="0"/>
        </a:xfrm>
      </p:grpSpPr>
      <p:sp>
        <p:nvSpPr>
          <p:cNvPr id="5239" name="Shape 5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0" name="Shape 5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From bare metal physical machines to virtualized infrastructure, or in private or certified public clouds, OpenShift is supported anywhere that Red Hat Enterprise Linux is. </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This includes all the supported virtualization platforms - RHEV, vSphere or Hyper-V.</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Red Hat’s OpenStack platform and certified public cloud providers like Amazon, Google and more are supported, too.</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You can even take a hybrid approach and deploy instances of OpenShift Container Platform across all of these infrastructures.</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Show the flexibility of deploying OpenShift</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Technically only x86 platforms are supported.</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a:solidFill>
                <a:schemeClr val="dk1"/>
              </a:solidFill>
            </a:endParaRPr>
          </a:p>
          <a:p>
            <a:pPr marL="0" lvl="0" indent="0" rtl="0">
              <a:spcBef>
                <a:spcPts val="0"/>
              </a:spcBef>
              <a:spcAft>
                <a:spcPts val="0"/>
              </a:spcAft>
              <a:buNone/>
            </a:pPr>
            <a:endParaRPr sz="1000">
              <a:solidFill>
                <a:schemeClr val="dk1"/>
              </a:solidFil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7"/>
        <p:cNvGrpSpPr/>
        <p:nvPr/>
      </p:nvGrpSpPr>
      <p:grpSpPr>
        <a:xfrm>
          <a:off x="0" y="0"/>
          <a:ext cx="0" cy="0"/>
          <a:chOff x="0" y="0"/>
          <a:chExt cx="0" cy="0"/>
        </a:xfrm>
      </p:grpSpPr>
      <p:sp>
        <p:nvSpPr>
          <p:cNvPr id="5258" name="Shape 5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9" name="Shape 52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6"/>
        <p:cNvGrpSpPr/>
        <p:nvPr/>
      </p:nvGrpSpPr>
      <p:grpSpPr>
        <a:xfrm>
          <a:off x="0" y="0"/>
          <a:ext cx="0" cy="0"/>
          <a:chOff x="0" y="0"/>
          <a:chExt cx="0" cy="0"/>
        </a:xfrm>
      </p:grpSpPr>
      <p:sp>
        <p:nvSpPr>
          <p:cNvPr id="5277" name="Shape 5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8" name="Shape 52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CDK, minishift and oc cluster are all available on MacOS, Windows and Linux</a:t>
            </a:r>
            <a:endParaRPr/>
          </a:p>
          <a:p>
            <a:pPr marL="457200" lvl="0" indent="-317500" rtl="0">
              <a:spcBef>
                <a:spcPts val="0"/>
              </a:spcBef>
              <a:spcAft>
                <a:spcPts val="0"/>
              </a:spcAft>
              <a:buSzPts val="1400"/>
              <a:buChar char="●"/>
            </a:pPr>
            <a:r>
              <a:rPr lang="en"/>
              <a:t>Binary deploy and rsync allow pushing code and application binary into the container without the need to push the code to the Git repository in order to test the application</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5"/>
        <p:cNvGrpSpPr/>
        <p:nvPr/>
      </p:nvGrpSpPr>
      <p:grpSpPr>
        <a:xfrm>
          <a:off x="0" y="0"/>
          <a:ext cx="0" cy="0"/>
          <a:chOff x="0" y="0"/>
          <a:chExt cx="0" cy="0"/>
        </a:xfrm>
      </p:grpSpPr>
      <p:sp>
        <p:nvSpPr>
          <p:cNvPr id="5296" name="Shape 5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7" name="Shape 52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4"/>
        <p:cNvGrpSpPr/>
        <p:nvPr/>
      </p:nvGrpSpPr>
      <p:grpSpPr>
        <a:xfrm>
          <a:off x="0" y="0"/>
          <a:ext cx="0" cy="0"/>
          <a:chOff x="0" y="0"/>
          <a:chExt cx="0" cy="0"/>
        </a:xfrm>
      </p:grpSpPr>
      <p:sp>
        <p:nvSpPr>
          <p:cNvPr id="5315" name="Shape 5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6" name="Shape 53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3"/>
        <p:cNvGrpSpPr/>
        <p:nvPr/>
      </p:nvGrpSpPr>
      <p:grpSpPr>
        <a:xfrm>
          <a:off x="0" y="0"/>
          <a:ext cx="0" cy="0"/>
          <a:chOff x="0" y="0"/>
          <a:chExt cx="0" cy="0"/>
        </a:xfrm>
      </p:grpSpPr>
      <p:sp>
        <p:nvSpPr>
          <p:cNvPr id="5334" name="Shape 5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35" name="Shape 53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2"/>
        <p:cNvGrpSpPr/>
        <p:nvPr/>
      </p:nvGrpSpPr>
      <p:grpSpPr>
        <a:xfrm>
          <a:off x="0" y="0"/>
          <a:ext cx="0" cy="0"/>
          <a:chOff x="0" y="0"/>
          <a:chExt cx="0" cy="0"/>
        </a:xfrm>
      </p:grpSpPr>
      <p:sp>
        <p:nvSpPr>
          <p:cNvPr id="5353" name="Shape 5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4" name="Shape 53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7"/>
        <p:cNvGrpSpPr/>
        <p:nvPr/>
      </p:nvGrpSpPr>
      <p:grpSpPr>
        <a:xfrm>
          <a:off x="0" y="0"/>
          <a:ext cx="0" cy="0"/>
          <a:chOff x="0" y="0"/>
          <a:chExt cx="0" cy="0"/>
        </a:xfrm>
      </p:grpSpPr>
      <p:sp>
        <p:nvSpPr>
          <p:cNvPr id="5358" name="Shape 5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9" name="Shape 53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8"/>
        <p:cNvGrpSpPr/>
        <p:nvPr/>
      </p:nvGrpSpPr>
      <p:grpSpPr>
        <a:xfrm>
          <a:off x="0" y="0"/>
          <a:ext cx="0" cy="0"/>
          <a:chOff x="0" y="0"/>
          <a:chExt cx="0" cy="0"/>
        </a:xfrm>
      </p:grpSpPr>
      <p:sp>
        <p:nvSpPr>
          <p:cNvPr id="5379" name="Shape 5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0" name="Shape 53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All listed images are certified docker images shipped with OpenShift and are supported by Red Hat</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1"/>
        <p:cNvGrpSpPr/>
        <p:nvPr/>
      </p:nvGrpSpPr>
      <p:grpSpPr>
        <a:xfrm>
          <a:off x="0" y="0"/>
          <a:ext cx="0" cy="0"/>
          <a:chOff x="0" y="0"/>
          <a:chExt cx="0" cy="0"/>
        </a:xfrm>
      </p:grpSpPr>
      <p:sp>
        <p:nvSpPr>
          <p:cNvPr id="5442" name="Shape 5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3" name="Shape 54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600"/>
              </a:spcBef>
              <a:spcAft>
                <a:spcPts val="0"/>
              </a:spcAft>
              <a:buClr>
                <a:schemeClr val="dk1"/>
              </a:buClr>
              <a:buSzPts val="1100"/>
              <a:buChar char="●"/>
            </a:pPr>
            <a:r>
              <a:rPr lang="en">
                <a:solidFill>
                  <a:schemeClr val="dk1"/>
                </a:solidFill>
              </a:rPr>
              <a:t>Red Hat OpenShift Application Runtimes is an offering that gives you a path from where you are today, being on a Java EE application server with Java EE stack or Spring, to what you need to be able to build and run your services as cloud-native microservices.</a:t>
            </a:r>
            <a:endParaRPr>
              <a:solidFill>
                <a:schemeClr val="dk1"/>
              </a:solidFill>
            </a:endParaRPr>
          </a:p>
          <a:p>
            <a:pPr marL="457200" lvl="0" indent="-298450" rtl="0">
              <a:spcBef>
                <a:spcPts val="0"/>
              </a:spcBef>
              <a:spcAft>
                <a:spcPts val="0"/>
              </a:spcAft>
              <a:buClr>
                <a:schemeClr val="dk1"/>
              </a:buClr>
              <a:buSzPts val="1100"/>
              <a:buChar char="●"/>
            </a:pPr>
            <a:r>
              <a:rPr lang="en">
                <a:solidFill>
                  <a:schemeClr val="dk1"/>
                </a:solidFill>
              </a:rPr>
              <a:t>RHOAR provides two groups of runtimes. The supported runtimes are fully supported by Red Hat and we provide full lifecycle management for them such as JBoss EAP, WildFly Swarm, Vert.x (only Java lang) and Node.js. The other group of frameworks are what Red Hat tested and verified to make sure they run smoothly on OpenShift such as Spring Boot, some parts of Spring Cloud, Netflix Hystrix and Ribbon. As we go forward, we take more parts of Spring Cloud and certify them on OpenShift.</a:t>
            </a:r>
            <a:endParaRPr>
              <a:solidFill>
                <a:schemeClr val="dk1"/>
              </a:solidFill>
            </a:endParaRPr>
          </a:p>
          <a:p>
            <a:pPr marL="457200" lvl="0" indent="-298450" rtl="0">
              <a:spcBef>
                <a:spcPts val="0"/>
              </a:spcBef>
              <a:spcAft>
                <a:spcPts val="0"/>
              </a:spcAft>
              <a:buClr>
                <a:schemeClr val="dk1"/>
              </a:buClr>
              <a:buSzPts val="1100"/>
              <a:buChar char="●"/>
            </a:pPr>
            <a:r>
              <a:rPr lang="en">
                <a:solidFill>
                  <a:schemeClr val="dk1"/>
                </a:solidFill>
              </a:rPr>
              <a:t>RHOAR also provides a launchpad which is a project generator based on a collection of cloud-native samples using the microservices runtimes supported and tested in RHOAR</a:t>
            </a:r>
            <a:endParaRPr>
              <a:solidFill>
                <a:schemeClr val="dk1"/>
              </a:solidFill>
            </a:endParaRPr>
          </a:p>
          <a:p>
            <a:pPr marL="457200" lvl="0" indent="-298450" rtl="0">
              <a:spcBef>
                <a:spcPts val="0"/>
              </a:spcBef>
              <a:spcAft>
                <a:spcPts val="0"/>
              </a:spcAft>
              <a:buClr>
                <a:schemeClr val="dk1"/>
              </a:buClr>
              <a:buSzPts val="1100"/>
              <a:buChar char="●"/>
            </a:pPr>
            <a:r>
              <a:rPr lang="en">
                <a:solidFill>
                  <a:schemeClr val="dk1"/>
                </a:solidFill>
              </a:rPr>
              <a:t>Furthermore, RHOAR provides tight integration between these runtimes and frameworks regardless of if they are supported or certified, with OpenShift and Kubernetes to be able to not only run them smoothly on OpenShift but also it takes advantage of the container capabilities provided in OpenShift to simplify scaling, configuration, management and operations of these services.</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9"/>
        <p:cNvGrpSpPr/>
        <p:nvPr/>
      </p:nvGrpSpPr>
      <p:grpSpPr>
        <a:xfrm>
          <a:off x="0" y="0"/>
          <a:ext cx="0" cy="0"/>
          <a:chOff x="0" y="0"/>
          <a:chExt cx="0" cy="0"/>
        </a:xfrm>
      </p:grpSpPr>
      <p:sp>
        <p:nvSpPr>
          <p:cNvPr id="5470" name="Shape 5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1" name="Shape 54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0" name="Shape 7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OpenShift has two types of systems. The first are called nodes.</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Nodes are instances of RHEL 7 or RHEL Atomic with the OpenShift software installed.</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Ultimately, Nodes are where end-user applications are run.</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The Nodes are what the Masters will orchestrate - you will learn about Masters shortly.</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Nodes are just instances of RHEL or Atomic.</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OpenShift’s node daemon and other software runs on a node.</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OpenShift can run on either RHEL or RHEL Atomic. Nodes are just instances of RHEL or Atomic that will ultimately host application instances in containers.</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sz="1000">
              <a:solidFill>
                <a:schemeClr val="dk1"/>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4"/>
        <p:cNvGrpSpPr/>
        <p:nvPr/>
      </p:nvGrpSpPr>
      <p:grpSpPr>
        <a:xfrm>
          <a:off x="0" y="0"/>
          <a:ext cx="0" cy="0"/>
          <a:chOff x="0" y="0"/>
          <a:chExt cx="0" cy="0"/>
        </a:xfrm>
      </p:grpSpPr>
      <p:sp>
        <p:nvSpPr>
          <p:cNvPr id="5475" name="Shape 5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6" name="Shape 54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Visibility and Reporting: Gain understanding of the dependencies between services and the nature and flow of traffic between them, providing the ability to quickly identify issues.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Resilience and Fault Tolerance: protect services against cascading failures by invocation timeouts, retries, throttling, health checks and circuit breakers</a:t>
            </a:r>
            <a:endParaRPr>
              <a:solidFill>
                <a:schemeClr val="dk1"/>
              </a:solidFill>
            </a:endParaRPr>
          </a:p>
          <a:p>
            <a:pPr marL="457200" lvl="0" indent="-317500" rtl="0">
              <a:spcBef>
                <a:spcPts val="0"/>
              </a:spcBef>
              <a:spcAft>
                <a:spcPts val="0"/>
              </a:spcAft>
              <a:buSzPts val="1400"/>
              <a:buChar char="●"/>
            </a:pPr>
            <a:r>
              <a:rPr lang="en"/>
              <a:t>Routing and Traffic Control: Control the flow of traffic and API calls between services, make calls more reliable, and make the network more robust in the face of adverse conditions.</a:t>
            </a:r>
            <a:endParaRPr/>
          </a:p>
          <a:p>
            <a:pPr marL="457200" lvl="0" indent="-317500" rtl="0">
              <a:spcBef>
                <a:spcPts val="0"/>
              </a:spcBef>
              <a:spcAft>
                <a:spcPts val="0"/>
              </a:spcAft>
              <a:buClr>
                <a:schemeClr val="dk1"/>
              </a:buClr>
              <a:buSzPts val="1400"/>
              <a:buChar char="●"/>
            </a:pPr>
            <a:r>
              <a:rPr lang="en">
                <a:solidFill>
                  <a:schemeClr val="dk1"/>
                </a:solidFill>
              </a:rPr>
              <a:t>Service Identity and Security. Provide services in the mesh with a verifiable identity and provide the ability to protect service traffic as it flows over networks of varying degrees of trustability.</a:t>
            </a:r>
            <a:endParaRPr/>
          </a:p>
          <a:p>
            <a:pPr marL="457200" lvl="0" indent="-317500" rtl="0">
              <a:spcBef>
                <a:spcPts val="0"/>
              </a:spcBef>
              <a:spcAft>
                <a:spcPts val="0"/>
              </a:spcAft>
              <a:buSzPts val="1400"/>
              <a:buChar char="●"/>
            </a:pPr>
            <a:r>
              <a:rPr lang="en"/>
              <a:t>Policy Enforcement: Apply organizational policy to the interaction between services, ensure access policies are enforced and resources are fairly distributed among consumers. Policy changes are made by configuring the mesh, not by changing application code.</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5"/>
        <p:cNvGrpSpPr/>
        <p:nvPr/>
      </p:nvGrpSpPr>
      <p:grpSpPr>
        <a:xfrm>
          <a:off x="0" y="0"/>
          <a:ext cx="0" cy="0"/>
          <a:chOff x="0" y="0"/>
          <a:chExt cx="0" cy="0"/>
        </a:xfrm>
      </p:grpSpPr>
      <p:sp>
        <p:nvSpPr>
          <p:cNvPr id="5486" name="Shape 5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87" name="Shape 54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Istio provides an easy way to create a network of deployed services with load balancing, service-to-service authentication, monitoring, and more, without requiring any changes in service code.</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1"/>
        <p:cNvGrpSpPr/>
        <p:nvPr/>
      </p:nvGrpSpPr>
      <p:grpSpPr>
        <a:xfrm>
          <a:off x="0" y="0"/>
          <a:ext cx="0" cy="0"/>
          <a:chOff x="0" y="0"/>
          <a:chExt cx="0" cy="0"/>
        </a:xfrm>
      </p:grpSpPr>
      <p:sp>
        <p:nvSpPr>
          <p:cNvPr id="5502" name="Shape 5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03" name="Shape 55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spcAft>
                <a:spcPts val="0"/>
              </a:spcAft>
              <a:buClr>
                <a:schemeClr val="dk1"/>
              </a:buClr>
              <a:buSzPts val="1100"/>
              <a:buChar char="●"/>
            </a:pPr>
            <a:r>
              <a:rPr lang="en">
                <a:solidFill>
                  <a:schemeClr val="dk1"/>
                </a:solidFill>
              </a:rPr>
              <a:t>An Istio service mesh is logically split into a data plane and a control plane.</a:t>
            </a:r>
            <a:endParaRPr>
              <a:solidFill>
                <a:schemeClr val="dk1"/>
              </a:solidFill>
            </a:endParaRPr>
          </a:p>
          <a:p>
            <a:pPr marL="914400" lvl="1" indent="-298450" rtl="0">
              <a:spcBef>
                <a:spcPts val="0"/>
              </a:spcBef>
              <a:spcAft>
                <a:spcPts val="0"/>
              </a:spcAft>
              <a:buClr>
                <a:schemeClr val="dk1"/>
              </a:buClr>
              <a:buSzPts val="1100"/>
              <a:buChar char="○"/>
            </a:pPr>
            <a:r>
              <a:rPr lang="en">
                <a:solidFill>
                  <a:schemeClr val="dk1"/>
                </a:solidFill>
              </a:rPr>
              <a:t>The data plane is composed of a set of intelligent proxies (Envoy) deployed as sidecars that mediate and control all network communication between microservices.</a:t>
            </a:r>
            <a:endParaRPr>
              <a:solidFill>
                <a:schemeClr val="dk1"/>
              </a:solidFill>
            </a:endParaRPr>
          </a:p>
          <a:p>
            <a:pPr marL="914400" lvl="1" indent="-298450" rtl="0">
              <a:spcBef>
                <a:spcPts val="0"/>
              </a:spcBef>
              <a:spcAft>
                <a:spcPts val="0"/>
              </a:spcAft>
              <a:buClr>
                <a:schemeClr val="dk1"/>
              </a:buClr>
              <a:buSzPts val="1100"/>
              <a:buChar char="○"/>
            </a:pPr>
            <a:r>
              <a:rPr lang="en">
                <a:solidFill>
                  <a:schemeClr val="dk1"/>
                </a:solidFill>
              </a:rPr>
              <a:t>The control plane is responsible for managing and configuring proxies to route traffic, as well as enforcing policies at runtime.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The control plane is composed of three components:</a:t>
            </a:r>
            <a:endParaRPr>
              <a:solidFill>
                <a:schemeClr val="dk1"/>
              </a:solidFill>
            </a:endParaRPr>
          </a:p>
          <a:p>
            <a:pPr marL="914400" lvl="1" indent="-298450" rtl="0">
              <a:spcBef>
                <a:spcPts val="0"/>
              </a:spcBef>
              <a:spcAft>
                <a:spcPts val="0"/>
              </a:spcAft>
              <a:buClr>
                <a:schemeClr val="dk1"/>
              </a:buClr>
              <a:buSzPts val="1100"/>
              <a:buChar char="○"/>
            </a:pPr>
            <a:r>
              <a:rPr lang="en">
                <a:solidFill>
                  <a:schemeClr val="dk1"/>
                </a:solidFill>
              </a:rPr>
              <a:t>Mixer: enforcing access control and usage policies across the service mesh and collecting telemetry data</a:t>
            </a:r>
            <a:endParaRPr>
              <a:solidFill>
                <a:schemeClr val="dk1"/>
              </a:solidFill>
            </a:endParaRPr>
          </a:p>
          <a:p>
            <a:pPr marL="914400" lvl="1" indent="-298450" rtl="0">
              <a:spcBef>
                <a:spcPts val="0"/>
              </a:spcBef>
              <a:spcAft>
                <a:spcPts val="0"/>
              </a:spcAft>
              <a:buClr>
                <a:schemeClr val="dk1"/>
              </a:buClr>
              <a:buSzPts val="1100"/>
              <a:buChar char="○"/>
            </a:pPr>
            <a:r>
              <a:rPr lang="en">
                <a:solidFill>
                  <a:schemeClr val="dk1"/>
                </a:solidFill>
              </a:rPr>
              <a:t>Auth: service-to-service and end-user authentication</a:t>
            </a:r>
            <a:endParaRPr>
              <a:solidFill>
                <a:schemeClr val="dk1"/>
              </a:solidFill>
            </a:endParaRPr>
          </a:p>
          <a:p>
            <a:pPr marL="914400" lvl="1" indent="-298450" rtl="0">
              <a:spcBef>
                <a:spcPts val="0"/>
              </a:spcBef>
              <a:spcAft>
                <a:spcPts val="0"/>
              </a:spcAft>
              <a:buClr>
                <a:schemeClr val="dk1"/>
              </a:buClr>
              <a:buSzPts val="1100"/>
              <a:buChar char="○"/>
            </a:pPr>
            <a:r>
              <a:rPr lang="en">
                <a:solidFill>
                  <a:schemeClr val="dk1"/>
                </a:solidFill>
              </a:rPr>
              <a:t>Pilot: traffic management capabilities for intelligent routing (e.g., A/B tests, canary deployments, etc.), and resiliency (timeouts, retries, circuit breakers, etc.)</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Application instances and application components run in linux containers. Linux container technologies are lightweight mechanisms for isolating running processes so that they are limited to interacting with only their designated resources. Many application instances can be running in containers on a single host without visibility into each others' processes, files, network, and so on.</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Containers in OpenShift are based on Docker-formatted container images. An image is a binary that includes all of the requirements for running a single container. Container images can be thought of as a packaging technology.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Each OpenShift Node can run many containers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 Pod is one or more containers deployed together as if they were deployed on one host and encapsulates storage resources and a unique network IP. Pod is the smallest unit that can be defined, deployed, and managed in OpenShift. A Pod might consist of either a single container or a small number of containers that are tightly coupled and that share resources.</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A node’s capacity is related to the memory and CPU capabilities of the underlying “hardware”</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rtl="0">
              <a:spcBef>
                <a:spcPts val="0"/>
              </a:spcBef>
              <a:spcAft>
                <a:spcPts val="0"/>
              </a:spcAft>
              <a:buClr>
                <a:schemeClr val="dk1"/>
              </a:buClr>
              <a:buSzPts val="1100"/>
              <a:buFont typeface="Arial"/>
              <a:buNone/>
            </a:pPr>
            <a:r>
              <a:rPr lang="en">
                <a:solidFill>
                  <a:schemeClr val="dk1"/>
                </a:solidFill>
              </a:rPr>
              <a:t>All of the end-user application instances and application components will run inside linux containers on the nodes. RHEL instances with bigger CPU and memory footprints can run more containers.</a:t>
            </a:r>
            <a:endParaRPr sz="1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Shape 9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8" name="Shape 9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While app components run in Docker containers, the “unit” that OpenShift is orchestrating and managing is called a Pod</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In this case, a Docker image is the executable or runnable components, and the container is the actual running instance with runtime and environment parameters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One or more containers make up a Pod, and OpenShift will schedule and run all containers in a Pod together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Complex applications are made up of many Pods each with their own containers, all interacting with one another inside an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OpenShift consumes Docker Images and runs them in containers wrapped by the meta object called a Pod.</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Pod is what OpenShift schedules, manages and runs.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Pods can have multiple containers but there are not many well-defined use cases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Services, described soon, are how different application components are “wired” together. Different application components (eg: app server, db) are not placed in a single Pod </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rtl="0">
              <a:spcBef>
                <a:spcPts val="0"/>
              </a:spcBef>
              <a:spcAft>
                <a:spcPts val="0"/>
              </a:spcAft>
              <a:buNone/>
            </a:pPr>
            <a:r>
              <a:rPr lang="en">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sz="10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Shape 1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4" name="Shape 1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Speaker: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other type of OpenShift system is the Master</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can be treated like any nodes and have apps deployed on them. However it is recommended to dedicate Masters to management processes and mark them as non-schedulable for application containers.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OpenShift Master is the orchestrator of the entire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The OpenShift Master knows about and maintains state within the OpenShift environment.</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Just like Nodes, Masters run on RHEL or Atomic</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Transcript:</a:t>
            </a:r>
            <a:endParaRPr>
              <a:solidFill>
                <a:schemeClr val="dk1"/>
              </a:solidFill>
            </a:endParaRPr>
          </a:p>
          <a:p>
            <a:pPr marL="0" lvl="0" indent="0" rtl="0">
              <a:spcBef>
                <a:spcPts val="0"/>
              </a:spcBef>
              <a:spcAft>
                <a:spcPts val="0"/>
              </a:spcAft>
              <a:buNone/>
            </a:pPr>
            <a:r>
              <a:rPr lang="en">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Shape 1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2" name="Shape 1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solidFill>
                  <a:schemeClr val="dk1"/>
                </a:solidFill>
              </a:rPr>
              <a:t>Speaker:</a:t>
            </a:r>
            <a:endParaRPr>
              <a:solidFill>
                <a:schemeClr val="dk1"/>
              </a:solidFill>
            </a:endParaRPr>
          </a:p>
          <a:p>
            <a:pPr marL="0" lvl="0" indent="0">
              <a:spcBef>
                <a:spcPts val="0"/>
              </a:spcBef>
              <a:spcAft>
                <a:spcPts val="0"/>
              </a:spcAft>
              <a:buNone/>
            </a:pPr>
            <a:r>
              <a:rPr lang="en">
                <a:solidFill>
                  <a:schemeClr val="dk1"/>
                </a:solidFill>
              </a:rPr>
              <a:t>* The Master provides the single API that all tooling and systems interact with. Everything must go through this API.</a:t>
            </a:r>
            <a:endParaRPr>
              <a:solidFill>
                <a:schemeClr val="dk1"/>
              </a:solidFill>
            </a:endParaRPr>
          </a:p>
          <a:p>
            <a:pPr marL="0" lvl="0" indent="0">
              <a:spcBef>
                <a:spcPts val="0"/>
              </a:spcBef>
              <a:spcAft>
                <a:spcPts val="0"/>
              </a:spcAft>
              <a:buNone/>
            </a:pPr>
            <a:r>
              <a:rPr lang="en">
                <a:solidFill>
                  <a:schemeClr val="dk1"/>
                </a:solidFill>
              </a:rPr>
              <a:t>* All API requests are SSL-encrypted and authenticated. Authorizations are handled via fine-grained role-based access control (RBAC)</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from LDAP and AD to OAuth providers like GitHub and Google</a:t>
            </a:r>
            <a:endParaRPr>
              <a:solidFill>
                <a:schemeClr val="dk1"/>
              </a:solidFill>
            </a:endParaRPr>
          </a:p>
          <a:p>
            <a:pPr marL="0" lvl="0" indent="0">
              <a:spcBef>
                <a:spcPts val="0"/>
              </a:spcBef>
              <a:spcAft>
                <a:spcPts val="0"/>
              </a:spcAft>
              <a:buNone/>
            </a:pPr>
            <a:r>
              <a:rPr lang="en">
                <a:solidFill>
                  <a:schemeClr val="dk1"/>
                </a:solidFill>
              </a:rPr>
              <a:t>Discussion:</a:t>
            </a:r>
            <a:endParaRPr>
              <a:solidFill>
                <a:schemeClr val="dk1"/>
              </a:solidFill>
            </a:endParaRPr>
          </a:p>
          <a:p>
            <a:pPr marL="0" lvl="0" indent="0">
              <a:spcBef>
                <a:spcPts val="0"/>
              </a:spcBef>
              <a:spcAft>
                <a:spcPts val="0"/>
              </a:spcAft>
              <a:buNone/>
            </a:pPr>
            <a:r>
              <a:rPr lang="en">
                <a:solidFill>
                  <a:schemeClr val="dk1"/>
                </a:solidFill>
              </a:rPr>
              <a:t>* All requests go through the Master’s API</a:t>
            </a:r>
            <a:endParaRPr>
              <a:solidFill>
                <a:schemeClr val="dk1"/>
              </a:solidFill>
            </a:endParaRPr>
          </a:p>
          <a:p>
            <a:pPr marL="0" lvl="0" indent="0">
              <a:spcBef>
                <a:spcPts val="0"/>
              </a:spcBef>
              <a:spcAft>
                <a:spcPts val="0"/>
              </a:spcAft>
              <a:buNone/>
            </a:pPr>
            <a:r>
              <a:rPr lang="en">
                <a:solidFill>
                  <a:schemeClr val="dk1"/>
                </a:solidFill>
              </a:rPr>
              <a:t>* The Master evaluates requests for both AuthentacioN (AuthN - you are who you say you are) and AuthoriZation (AuthZ - you’re allowed to do what you requested)</a:t>
            </a:r>
            <a:endParaRPr>
              <a:solidFill>
                <a:schemeClr val="dk1"/>
              </a:solidFill>
            </a:endParaRPr>
          </a:p>
          <a:p>
            <a:pPr marL="0" lvl="0" indent="0">
              <a:spcBef>
                <a:spcPts val="0"/>
              </a:spcBef>
              <a:spcAft>
                <a:spcPts val="0"/>
              </a:spcAft>
              <a:buNone/>
            </a:pPr>
            <a:r>
              <a:rPr lang="en">
                <a:solidFill>
                  <a:schemeClr val="dk1"/>
                </a:solidFill>
              </a:rPr>
              <a:t>* The Master can be tied into external identity management systems like LDAP/AD, OAuth, and more</a:t>
            </a:r>
            <a:endParaRPr>
              <a:solidFill>
                <a:schemeClr val="dk1"/>
              </a:solidFill>
            </a:endParaRPr>
          </a:p>
          <a:p>
            <a:pPr marL="0" lvl="0" indent="0">
              <a:spcBef>
                <a:spcPts val="0"/>
              </a:spcBef>
              <a:spcAft>
                <a:spcPts val="0"/>
              </a:spcAft>
              <a:buNone/>
            </a:pPr>
            <a:r>
              <a:rPr lang="en">
                <a:solidFill>
                  <a:schemeClr val="dk1"/>
                </a:solidFill>
              </a:rPr>
              <a:t>* Apache modules can also be used for authentication in front of the API</a:t>
            </a:r>
            <a:endParaRPr>
              <a:solidFill>
                <a:schemeClr val="dk1"/>
              </a:solidFill>
            </a:endParaRPr>
          </a:p>
          <a:p>
            <a:pPr marL="0" lvl="0" indent="0">
              <a:spcBef>
                <a:spcPts val="0"/>
              </a:spcBef>
              <a:spcAft>
                <a:spcPts val="0"/>
              </a:spcAft>
              <a:buNone/>
            </a:pPr>
            <a:r>
              <a:rPr lang="en">
                <a:solidFill>
                  <a:schemeClr val="dk1"/>
                </a:solidFill>
              </a:rPr>
              <a:t>Transcript:</a:t>
            </a:r>
            <a:endParaRPr>
              <a:solidFill>
                <a:schemeClr val="dk1"/>
              </a:solidFill>
            </a:endParaRPr>
          </a:p>
          <a:p>
            <a:pPr marL="0" lvl="0" indent="0" rtl="0">
              <a:spcBef>
                <a:spcPts val="0"/>
              </a:spcBef>
              <a:spcAft>
                <a:spcPts val="0"/>
              </a:spcAft>
              <a:buNone/>
            </a:pPr>
            <a:r>
              <a:rPr lang="en">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Shape 1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1" name="Shape 1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desired and current state of the OpenShift environment is held in the data store which includes all objects such as builds, deployments, services, routes, etc</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data store uses etcd, a distributed key-value store and stores the persistent master state while other components watch etcd for changes to bring themselves into the desired state.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Other things like the RBAC rules, application environment information, and non-application-user-data are kept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etcd holds information about the desired and current state of OpenShift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Additionally, user account info, RBAC rules, environment variables, secrets, and many other bits of OpenShift information are held in the data store</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More generally, any OpenShift data object is stored in etcd</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Shape 1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6" name="Shape 13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2100" rtl="0">
              <a:lnSpc>
                <a:spcPct val="115000"/>
              </a:lnSpc>
              <a:spcBef>
                <a:spcPts val="0"/>
              </a:spcBef>
              <a:spcAft>
                <a:spcPts val="0"/>
              </a:spcAft>
              <a:buClr>
                <a:schemeClr val="dk1"/>
              </a:buClr>
              <a:buSzPts val="1000"/>
              <a:buChar char="●"/>
            </a:pPr>
            <a:r>
              <a:rPr lang="en" sz="1000">
                <a:solidFill>
                  <a:schemeClr val="dk1"/>
                </a:solidFill>
              </a:rPr>
              <a:t>A container registry is a service for storing and retrieving Docker-formatted container images. A registry contains a collection of one or more image repositories. </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OpenShift Container Platform provides its own internal registry for managing container images.</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Red Hat also provides a registry at registry.access.redhat.com for subscribers which is called Red Hat Container Catalog</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OpenShift can deploy images from the integrated image registry as well as Red Hat Container Catalog, Docker Hub and any other registry the customer might be using</a:t>
            </a:r>
            <a:endParaRPr sz="1000">
              <a:solidFill>
                <a:schemeClr val="dk1"/>
              </a:solidFill>
            </a:endParaRPr>
          </a:p>
          <a:p>
            <a:pPr marL="457200" lvl="0" indent="-292100" rtl="0">
              <a:lnSpc>
                <a:spcPct val="115000"/>
              </a:lnSpc>
              <a:spcBef>
                <a:spcPts val="0"/>
              </a:spcBef>
              <a:spcAft>
                <a:spcPts val="0"/>
              </a:spcAft>
              <a:buClr>
                <a:schemeClr val="dk1"/>
              </a:buClr>
              <a:buSzPts val="1000"/>
              <a:buChar char="●"/>
            </a:pPr>
            <a:r>
              <a:rPr lang="en" sz="1000">
                <a:solidFill>
                  <a:schemeClr val="dk1"/>
                </a:solidFill>
              </a:rPr>
              <a:t>OpenShift Container Platform registry can also be installed separately as a stand-alone container image registry.</a:t>
            </a:r>
            <a:endParaRPr sz="10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Shape 1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0" name="Shape 14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portion of the Master is the specific component that is responsible for determining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takes the current memory, CPU and other environment utilization into account when placing Pods on the various nodes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responsible for Pod placement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Current CPU, Memory and other environment utilization is considered during the scheduling process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OpenShift scheduler uses a combination of configuration and environment state to determine the best fit for running Pods across the Nodes in the environment. </a:t>
            </a:r>
            <a:endParaRPr sz="10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Shape 1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4" name="Shape 14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real-world topology of the OpenShift deployment (regions, zones, and etc) is used to inform the configuration of the scheduler</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Administrators can configure complex scenarios for scheduling workloads</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The scheduler is configured with a simple JSON file in combination with node labels to carve up the OpenShift environment to make it look like the real world topology</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The topology of the real-world environment is used by platform administrators to determine how to configure the scheduler and the Node labels.</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Shape 1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1" name="Shape 1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Font typeface="Arial"/>
              <a:buNone/>
            </a:pPr>
            <a:r>
              <a:rPr lang="en" sz="1000">
                <a:solidFill>
                  <a:schemeClr val="dk1"/>
                </a:solidFill>
              </a:rPr>
              <a:t>Speaker:</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The Master is responsible for monitoring the number of pods and automatically scaling them as desired</a:t>
            </a:r>
            <a:endParaRPr sz="1000">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Pods can be manually scaled stating the number of pods that should be running</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 Pods can also be autoscaled based on metrics collected from the pods (cpu utilization) within the boundary of minimum and maximum number of pods that is configured for the autoscaler</a:t>
            </a:r>
            <a:endParaRPr sz="10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Shape 1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9" name="Shape 16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OpenShift’s service layer enables application components to easily communicate with one another</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The service layer provides for internal load balancing as well as discovery and code reusability</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The service layer is used to connect application components together</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OpenShift automatically injects some service information into running containers to provide for ease of discovery</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Services provide for simple internal load balancing across application components</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Shape 18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1" name="Shape 18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Applications are only as useful as the data they can manipulate.</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Docker containers are natively ephemeral - data is not saved when containers are restarted or created.</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OpenShift provides a persistent storage subsystem that will automatically connect real-world storage to the right Pods, allowing for stateful applications to be used on the platform.</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A wide array of persistent storage types are usable, from raw devices (iSCSI, FC) to enterprise storage (NFS) to cloud-type options (Gluster/Ceph, EBS, pDisk, etc)</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OpenShift’s persistent volume system automatically connects storage to Pods</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The persistent volume system allows stateful apps to be used on the platform</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OpenShift provides flexibility in the types of storage that Pods can consume</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None/>
            </a:pPr>
            <a:r>
              <a:rPr lang="en" sz="1000">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Shape 20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9" name="Shape 20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000">
                <a:solidFill>
                  <a:schemeClr val="dk1"/>
                </a:solidFill>
              </a:rPr>
              <a:t>Speaker:</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Not every consumer of applications exists inside the OpenShift platform. External clients need to be able to access things running inside OpenShift</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The routing layer is a close partner to the service layer, providing automated load balancing to Pods for external clients</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The routing layer is pluggable and extensible if a hardware or non-OpenShift software router is desired</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Discussion:</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The OpenShift router runs in pods on the platform itself, but receives traffic from the outside world and proxies it to the right pods</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The router uses the service endpoint information to determine where to load balance traffic, but it does not send traffic through the service layer</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 The router is built with HAProxy, but is a pluggable solution. Red Hat currently supports F5 integration as another option.</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Transcript:</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Shape 2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7" name="Shape 22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Operator is an application-specific controller that extends the </a:t>
            </a:r>
            <a:r>
              <a:rPr lang="en-US" sz="1200" b="0" i="0" kern="1200" dirty="0" err="1">
                <a:solidFill>
                  <a:schemeClr val="tx1"/>
                </a:solidFill>
                <a:effectLst/>
                <a:latin typeface="+mn-lt"/>
                <a:ea typeface="+mn-ea"/>
                <a:cs typeface="+mn-cs"/>
              </a:rPr>
              <a:t>Kubernetes</a:t>
            </a:r>
            <a:r>
              <a:rPr lang="en-US" sz="1200" b="0" i="0" kern="1200" dirty="0">
                <a:solidFill>
                  <a:schemeClr val="tx1"/>
                </a:solidFill>
                <a:effectLst/>
                <a:latin typeface="+mn-lt"/>
                <a:ea typeface="+mn-ea"/>
                <a:cs typeface="+mn-cs"/>
              </a:rPr>
              <a:t> API to create, configure and manage instances of complex </a:t>
            </a:r>
            <a:r>
              <a:rPr lang="en-US" sz="1200" b="0" i="0" kern="1200" dirty="0" err="1">
                <a:solidFill>
                  <a:schemeClr val="tx1"/>
                </a:solidFill>
                <a:effectLst/>
                <a:latin typeface="+mn-lt"/>
                <a:ea typeface="+mn-ea"/>
                <a:cs typeface="+mn-cs"/>
              </a:rPr>
              <a:t>stateful</a:t>
            </a:r>
            <a:r>
              <a:rPr lang="en-US" sz="1200" b="0" i="0" kern="1200" dirty="0">
                <a:solidFill>
                  <a:schemeClr val="tx1"/>
                </a:solidFill>
                <a:effectLst/>
                <a:latin typeface="+mn-lt"/>
                <a:ea typeface="+mn-ea"/>
                <a:cs typeface="+mn-cs"/>
              </a:rPr>
              <a:t> applications on behalf of a </a:t>
            </a:r>
            <a:r>
              <a:rPr lang="en-US" sz="1200" b="0" i="0" kern="1200" dirty="0" err="1">
                <a:solidFill>
                  <a:schemeClr val="tx1"/>
                </a:solidFill>
                <a:effectLst/>
                <a:latin typeface="+mn-lt"/>
                <a:ea typeface="+mn-ea"/>
                <a:cs typeface="+mn-cs"/>
              </a:rPr>
              <a:t>Kubernetes</a:t>
            </a:r>
            <a:r>
              <a:rPr lang="en-US" sz="1200" b="0" i="0" kern="1200" dirty="0">
                <a:solidFill>
                  <a:schemeClr val="tx1"/>
                </a:solidFill>
                <a:effectLst/>
                <a:latin typeface="+mn-lt"/>
                <a:ea typeface="+mn-ea"/>
                <a:cs typeface="+mn-cs"/>
              </a:rPr>
              <a:t> user. It builds upon the basic </a:t>
            </a:r>
            <a:r>
              <a:rPr lang="en-US" sz="1200" b="0" i="0" kern="1200" dirty="0" err="1">
                <a:solidFill>
                  <a:schemeClr val="tx1"/>
                </a:solidFill>
                <a:effectLst/>
                <a:latin typeface="+mn-lt"/>
                <a:ea typeface="+mn-ea"/>
                <a:cs typeface="+mn-cs"/>
              </a:rPr>
              <a:t>Kubernetes</a:t>
            </a:r>
            <a:r>
              <a:rPr lang="en-US" sz="1200" b="0" i="0" kern="1200" dirty="0">
                <a:solidFill>
                  <a:schemeClr val="tx1"/>
                </a:solidFill>
                <a:effectLst/>
                <a:latin typeface="+mn-lt"/>
                <a:ea typeface="+mn-ea"/>
                <a:cs typeface="+mn-cs"/>
              </a:rPr>
              <a:t> resource and controller concepts, but also includes domain or application-specific knowledge to automate common tasks better managed by computers.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use Operators because managing </a:t>
            </a:r>
            <a:r>
              <a:rPr lang="en-US" sz="1200" b="0" i="0" kern="1200" dirty="0" err="1">
                <a:solidFill>
                  <a:schemeClr val="tx1"/>
                </a:solidFill>
                <a:effectLst/>
                <a:latin typeface="+mn-lt"/>
                <a:ea typeface="+mn-ea"/>
                <a:cs typeface="+mn-cs"/>
              </a:rPr>
              <a:t>stateful</a:t>
            </a:r>
            <a:r>
              <a:rPr lang="en-US" sz="1200" b="0" i="0" kern="1200" dirty="0">
                <a:solidFill>
                  <a:schemeClr val="tx1"/>
                </a:solidFill>
                <a:effectLst/>
                <a:latin typeface="+mn-lt"/>
                <a:ea typeface="+mn-ea"/>
                <a:cs typeface="+mn-cs"/>
              </a:rPr>
              <a:t> applications, like databases, caches and monitoring systems, is a big challenge, especially at massive scale. These systems require human operational knowledge to correctly scale, upgrade and reconfigure while at the same time protecting against data loss and unavailability.</a:t>
            </a:r>
          </a:p>
          <a:p>
            <a:endParaRPr lang="en-US" dirty="0"/>
          </a:p>
        </p:txBody>
      </p:sp>
      <p:sp>
        <p:nvSpPr>
          <p:cNvPr id="4" name="Slide Number Placeholder 3"/>
          <p:cNvSpPr>
            <a:spLocks noGrp="1"/>
          </p:cNvSpPr>
          <p:nvPr>
            <p:ph type="sldNum" sz="quarter" idx="10"/>
          </p:nvPr>
        </p:nvSpPr>
        <p:spPr/>
        <p:txBody>
          <a:bodyPr/>
          <a:lstStyle/>
          <a:p>
            <a:fld id="{6B47FE6F-E25A-4A68-8F5F-9970CEF9DEDA}" type="slidenum">
              <a:rPr lang="en-US" smtClean="0"/>
              <a:t>29</a:t>
            </a:fld>
            <a:endParaRPr lang="en-US"/>
          </a:p>
        </p:txBody>
      </p:sp>
    </p:spTree>
    <p:extLst>
      <p:ext uri="{BB962C8B-B14F-4D97-AF65-F5344CB8AC3E}">
        <p14:creationId xmlns:p14="http://schemas.microsoft.com/office/powerpoint/2010/main" val="4049366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Organizations have traditionally co-located multiple applications on a single virtual machines due to the operational overhead and resource costs of maintaining VMs.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Although VMs are isolated from each other however co-located applications have zero isolation and can negatively impact each other files, configurations and behaviour.</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Linux containers share a container host and kernel and at the same time using kernel technologies such as cgroups, SELinux and kernel namespaces provide isolation so that one container cannot access or impact neither the other containers running on the same host nor the host itself.</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Linux containers are in a way a virtualization technology. VMs are for virtualizing the hardware while containers are for virtualizing application processes no matter where they run (bare metal, virtualized or cloud)</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An Operator is an application-specific controller that extends the </a:t>
            </a:r>
            <a:r>
              <a:rPr lang="en-US" sz="1200" b="0" i="0" kern="1200" err="1">
                <a:solidFill>
                  <a:schemeClr val="tx1"/>
                </a:solidFill>
                <a:effectLst/>
                <a:latin typeface="+mn-lt"/>
                <a:ea typeface="+mn-ea"/>
                <a:cs typeface="+mn-cs"/>
              </a:rPr>
              <a:t>Kubernetes</a:t>
            </a:r>
            <a:r>
              <a:rPr lang="en-US" sz="1200" b="0" i="0" kern="1200">
                <a:solidFill>
                  <a:schemeClr val="tx1"/>
                </a:solidFill>
                <a:effectLst/>
                <a:latin typeface="+mn-lt"/>
                <a:ea typeface="+mn-ea"/>
                <a:cs typeface="+mn-cs"/>
              </a:rPr>
              <a:t> API to create, configure and manage instances of complex </a:t>
            </a:r>
            <a:r>
              <a:rPr lang="en-US" sz="1200" b="0" i="0" kern="1200" err="1">
                <a:solidFill>
                  <a:schemeClr val="tx1"/>
                </a:solidFill>
                <a:effectLst/>
                <a:latin typeface="+mn-lt"/>
                <a:ea typeface="+mn-ea"/>
                <a:cs typeface="+mn-cs"/>
              </a:rPr>
              <a:t>stateful</a:t>
            </a:r>
            <a:r>
              <a:rPr lang="en-US" sz="1200" b="0" i="0" kern="1200">
                <a:solidFill>
                  <a:schemeClr val="tx1"/>
                </a:solidFill>
                <a:effectLst/>
                <a:latin typeface="+mn-lt"/>
                <a:ea typeface="+mn-ea"/>
                <a:cs typeface="+mn-cs"/>
              </a:rPr>
              <a:t> applications on behalf of a </a:t>
            </a:r>
            <a:r>
              <a:rPr lang="en-US" sz="1200" b="0" i="0" kern="1200" err="1">
                <a:solidFill>
                  <a:schemeClr val="tx1"/>
                </a:solidFill>
                <a:effectLst/>
                <a:latin typeface="+mn-lt"/>
                <a:ea typeface="+mn-ea"/>
                <a:cs typeface="+mn-cs"/>
              </a:rPr>
              <a:t>Kubernetes</a:t>
            </a:r>
            <a:r>
              <a:rPr lang="en-US" sz="1200" b="0" i="0" kern="1200">
                <a:solidFill>
                  <a:schemeClr val="tx1"/>
                </a:solidFill>
                <a:effectLst/>
                <a:latin typeface="+mn-lt"/>
                <a:ea typeface="+mn-ea"/>
                <a:cs typeface="+mn-cs"/>
              </a:rPr>
              <a:t> user. It builds upon the basic </a:t>
            </a:r>
            <a:r>
              <a:rPr lang="en-US" sz="1200" b="0" i="0" kern="1200" err="1">
                <a:solidFill>
                  <a:schemeClr val="tx1"/>
                </a:solidFill>
                <a:effectLst/>
                <a:latin typeface="+mn-lt"/>
                <a:ea typeface="+mn-ea"/>
                <a:cs typeface="+mn-cs"/>
              </a:rPr>
              <a:t>Kubernetes</a:t>
            </a:r>
            <a:r>
              <a:rPr lang="en-US" sz="1200" b="0" i="0" kern="1200">
                <a:solidFill>
                  <a:schemeClr val="tx1"/>
                </a:solidFill>
                <a:effectLst/>
                <a:latin typeface="+mn-lt"/>
                <a:ea typeface="+mn-ea"/>
                <a:cs typeface="+mn-cs"/>
              </a:rPr>
              <a:t> resource and controller concepts, but also includes domain or application-specific knowledge to automate common tasks better managed by computers.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We use Operators because managing </a:t>
            </a:r>
            <a:r>
              <a:rPr lang="en-US" sz="1200" b="0" i="0" kern="1200" err="1">
                <a:solidFill>
                  <a:schemeClr val="tx1"/>
                </a:solidFill>
                <a:effectLst/>
                <a:latin typeface="+mn-lt"/>
                <a:ea typeface="+mn-ea"/>
                <a:cs typeface="+mn-cs"/>
              </a:rPr>
              <a:t>stateful</a:t>
            </a:r>
            <a:r>
              <a:rPr lang="en-US" sz="1200" b="0" i="0" kern="1200">
                <a:solidFill>
                  <a:schemeClr val="tx1"/>
                </a:solidFill>
                <a:effectLst/>
                <a:latin typeface="+mn-lt"/>
                <a:ea typeface="+mn-ea"/>
                <a:cs typeface="+mn-cs"/>
              </a:rPr>
              <a:t> applications, like databases, caches and monitoring systems, is a big challenge, especially at massive scale. These systems require human operational knowledge to correctly scale, upgrade and reconfigure while at the same time protecting against data loss and unavailability.</a:t>
            </a:r>
          </a:p>
          <a:p>
            <a:endParaRPr lang="en-US"/>
          </a:p>
        </p:txBody>
      </p:sp>
      <p:sp>
        <p:nvSpPr>
          <p:cNvPr id="4" name="Slide Number Placeholder 3"/>
          <p:cNvSpPr>
            <a:spLocks noGrp="1"/>
          </p:cNvSpPr>
          <p:nvPr>
            <p:ph type="sldNum" sz="quarter" idx="10"/>
          </p:nvPr>
        </p:nvSpPr>
        <p:spPr/>
        <p:txBody>
          <a:bodyPr/>
          <a:lstStyle/>
          <a:p>
            <a:fld id="{6B47FE6F-E25A-4A68-8F5F-9970CEF9DEDA}" type="slidenum">
              <a:rPr lang="en-US" smtClean="0"/>
              <a:t>30</a:t>
            </a:fld>
            <a:endParaRPr lang="en-US"/>
          </a:p>
        </p:txBody>
      </p:sp>
    </p:spTree>
    <p:extLst>
      <p:ext uri="{BB962C8B-B14F-4D97-AF65-F5344CB8AC3E}">
        <p14:creationId xmlns:p14="http://schemas.microsoft.com/office/powerpoint/2010/main" val="433800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Red Hat helps organizations develop, deploy, and manage existing and container-based applications seamlessly across physical, virtual, and public cloud infrastructures. </a:t>
            </a:r>
            <a:endParaRPr/>
          </a:p>
          <a:p>
            <a:pPr marL="457200" lvl="0" indent="-317500" rtl="0">
              <a:spcBef>
                <a:spcPts val="0"/>
              </a:spcBef>
              <a:spcAft>
                <a:spcPts val="0"/>
              </a:spcAft>
              <a:buSzPts val="1400"/>
              <a:buChar char="●"/>
            </a:pPr>
            <a:r>
              <a:rPr lang="en"/>
              <a:t>Built on proven open source technologies, OpenShift helps application development and IT operations teams modernize applications, deliver new services, and accelerate development processes.</a:t>
            </a:r>
            <a:endParaRPr/>
          </a:p>
          <a:p>
            <a:pPr marL="457200" lvl="0" indent="-317500">
              <a:spcBef>
                <a:spcPts val="0"/>
              </a:spcBef>
              <a:spcAft>
                <a:spcPts val="0"/>
              </a:spcAft>
              <a:buSzPts val="1400"/>
              <a:buChar char="●"/>
            </a:pPr>
            <a:r>
              <a:rPr lang="en"/>
              <a:t>OpenShift Container Platform provides developers with an optimal platform for provisioning, building, and deploying applications and their components in a self-service fashion. With automated workflows like our source-to-image (S2I) process, it is easy to get source code from version control systems into ready-to-run, docker-formatted container images. </a:t>
            </a:r>
            <a:endParaRPr/>
          </a:p>
          <a:p>
            <a:pPr marL="457200" lvl="0" indent="-317500" rtl="0">
              <a:spcBef>
                <a:spcPts val="0"/>
              </a:spcBef>
              <a:spcAft>
                <a:spcPts val="0"/>
              </a:spcAft>
              <a:buSzPts val="1400"/>
              <a:buChar char="●"/>
            </a:pPr>
            <a:r>
              <a:rPr lang="en"/>
              <a:t>OpenShift IT operations a secure, enterprise-grade Kubernetes that provides policy-based control and automation for applications. Cluster services, scheduling, and orchestration provide load-balancing and auto-scaling capabilities. Security features prevent tenants from compromising other applications or the underlying host. And because OpenShift can attach persistent storage directly to containers, IT organizations can run both stateful and stateless applications on one platform. </a:t>
            </a:r>
            <a:endParaRPr/>
          </a:p>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175800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pPr>
            <a:endParaRPr lang="en-US" sz="1200" b="0" i="0" u="none" strike="noStrike" cap="none"/>
          </a:p>
          <a:p>
            <a:pPr marL="0" marR="0" lvl="1" indent="0" algn="l" rtl="0">
              <a:spcBef>
                <a:spcPts val="0"/>
              </a:spcBef>
            </a:pPr>
            <a:endParaRPr lang="en-US"/>
          </a:p>
          <a:p>
            <a:pPr marL="0" marR="0" lvl="2" indent="0" algn="l" rtl="0">
              <a:spcBef>
                <a:spcPts val="0"/>
              </a:spcBef>
            </a:pPr>
            <a:endParaRPr lang="en-US"/>
          </a:p>
          <a:p>
            <a:pPr marL="0" marR="0" lvl="3" indent="0" algn="l" rtl="0">
              <a:spcBef>
                <a:spcPts val="0"/>
              </a:spcBef>
            </a:pPr>
            <a:endParaRPr lang="en-US"/>
          </a:p>
          <a:p>
            <a:pPr marL="0" marR="0" lvl="4" indent="0" algn="l" rtl="0">
              <a:spcBef>
                <a:spcPts val="0"/>
              </a:spcBef>
            </a:pPr>
            <a:endParaRPr lang="en-US"/>
          </a:p>
          <a:p>
            <a:pPr marL="0" marR="0" lvl="5" indent="0" algn="l" rtl="0">
              <a:spcBef>
                <a:spcPts val="0"/>
              </a:spcBef>
            </a:pPr>
            <a:endParaRPr lang="en-US"/>
          </a:p>
          <a:p>
            <a:pPr marL="0" marR="0" lvl="6" indent="0" algn="l" rtl="0">
              <a:spcBef>
                <a:spcPts val="0"/>
              </a:spcBef>
            </a:pPr>
            <a:endParaRPr lang="en-US"/>
          </a:p>
          <a:p>
            <a:pPr marL="0" marR="0" lvl="7" indent="0" algn="l" rtl="0">
              <a:spcBef>
                <a:spcPts val="0"/>
              </a:spcBef>
            </a:pPr>
            <a:endParaRPr lang="en-US"/>
          </a:p>
          <a:p>
            <a:pPr marL="0" marR="0" lvl="8" indent="0" algn="l" rtl="0">
              <a:spcBef>
                <a:spcPts val="0"/>
              </a:spcBef>
            </a:pPr>
            <a:endParaRPr lang="en-US"/>
          </a:p>
        </p:txBody>
      </p:sp>
    </p:spTree>
    <p:extLst>
      <p:ext uri="{BB962C8B-B14F-4D97-AF65-F5344CB8AC3E}">
        <p14:creationId xmlns:p14="http://schemas.microsoft.com/office/powerpoint/2010/main" val="781822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33911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08542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30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3" name="Shape 643"/>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416143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0"/>
        <p:cNvGrpSpPr/>
        <p:nvPr/>
      </p:nvGrpSpPr>
      <p:grpSpPr>
        <a:xfrm>
          <a:off x="0" y="0"/>
          <a:ext cx="0" cy="0"/>
          <a:chOff x="0" y="0"/>
          <a:chExt cx="0" cy="0"/>
        </a:xfrm>
      </p:grpSpPr>
      <p:sp>
        <p:nvSpPr>
          <p:cNvPr id="3841" name="Shape 3841"/>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2" name="Shape 3842"/>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SzPct val="25000"/>
              <a:buFont typeface="Arial"/>
              <a:buNone/>
            </a:pPr>
            <a:r>
              <a:rPr lang="en-US" sz="1800" b="0" i="0" u="none" strike="noStrike" cap="none"/>
              <a:t>http://</a:t>
            </a:r>
            <a:r>
              <a:rPr lang="en-US" sz="1800" b="0" i="0" u="none" strike="noStrike" cap="none" err="1"/>
              <a:t>blog.kubernetes.io</a:t>
            </a:r>
            <a:r>
              <a:rPr lang="en-US" sz="1800" b="0" i="0" u="none" strike="noStrike" cap="none"/>
              <a:t>/2017/03/advanced-scheduling-in-</a:t>
            </a:r>
            <a:r>
              <a:rPr lang="en-US" sz="1800" b="0" i="0" u="none" strike="noStrike" cap="none" err="1"/>
              <a:t>kubernetes.html</a:t>
            </a:r>
            <a:endParaRPr lang="en-US" sz="1800" b="0" i="0" u="none" strike="noStrike" cap="none"/>
          </a:p>
        </p:txBody>
      </p:sp>
      <p:sp>
        <p:nvSpPr>
          <p:cNvPr id="3843" name="Shape 3843"/>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42145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0"/>
        <p:cNvGrpSpPr/>
        <p:nvPr/>
      </p:nvGrpSpPr>
      <p:grpSpPr>
        <a:xfrm>
          <a:off x="0" y="0"/>
          <a:ext cx="0" cy="0"/>
          <a:chOff x="0" y="0"/>
          <a:chExt cx="0" cy="0"/>
        </a:xfrm>
      </p:grpSpPr>
      <p:sp>
        <p:nvSpPr>
          <p:cNvPr id="3841" name="Shape 3841"/>
          <p:cNvSpPr>
            <a:spLocks noGrp="1" noRot="1" noChangeAspect="1"/>
          </p:cNvSpPr>
          <p:nvPr>
            <p:ph type="sldImg" idx="2"/>
          </p:nvPr>
        </p:nvSpPr>
        <p:spPr>
          <a:xfrm>
            <a:off x="4064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2" name="Shape 3842"/>
          <p:cNvSpPr txBox="1">
            <a:spLocks noGrp="1"/>
          </p:cNvSpPr>
          <p:nvPr>
            <p:ph type="body" idx="1"/>
          </p:nvPr>
        </p:nvSpPr>
        <p:spPr>
          <a:xfrm>
            <a:off x="701039" y="4415789"/>
            <a:ext cx="5608200" cy="4183500"/>
          </a:xfrm>
          <a:prstGeom prst="rect">
            <a:avLst/>
          </a:prstGeom>
          <a:noFill/>
          <a:ln>
            <a:noFill/>
          </a:ln>
        </p:spPr>
        <p:txBody>
          <a:bodyPr lIns="91425" tIns="91425" rIns="91425" bIns="91425" anchor="ctr" anchorCtr="0">
            <a:noAutofit/>
          </a:bodyPr>
          <a:lstStyle/>
          <a:p>
            <a:pPr marL="0" marR="0" lvl="0" indent="0" algn="l" rtl="0">
              <a:spcBef>
                <a:spcPts val="0"/>
              </a:spcBef>
              <a:spcAft>
                <a:spcPts val="0"/>
              </a:spcAft>
              <a:buSzPct val="25000"/>
              <a:buFont typeface="Arial"/>
              <a:buNone/>
            </a:pPr>
            <a:endParaRPr lang="en-US" sz="1800" b="0" i="0" u="none" strike="noStrike" cap="none"/>
          </a:p>
        </p:txBody>
      </p:sp>
      <p:sp>
        <p:nvSpPr>
          <p:cNvPr id="3843" name="Shape 3843"/>
          <p:cNvSpPr txBox="1">
            <a:spLocks noGrp="1"/>
          </p:cNvSpPr>
          <p:nvPr>
            <p:ph type="sldNum" idx="12"/>
          </p:nvPr>
        </p:nvSpPr>
        <p:spPr>
          <a:xfrm>
            <a:off x="3970937" y="8829967"/>
            <a:ext cx="3037799" cy="4646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914400" marR="0" lvl="2"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371600" marR="0" lvl="3"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1828800" marR="0" lvl="4"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286000" marR="0" lvl="5"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2743200" marR="0" lvl="6"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200400" marR="0" lvl="7"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a:p>
            <a:pPr marL="3657600" marR="0" lvl="8" indent="0" algn="l" rtl="0">
              <a:lnSpc>
                <a:spcPct val="100000"/>
              </a:lnSpc>
              <a:spcBef>
                <a:spcPts val="0"/>
              </a:spcBef>
              <a:spcAft>
                <a:spcPts val="0"/>
              </a:spcAft>
              <a:buClr>
                <a:srgbClr val="000000"/>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04796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9" name="Shape 5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Although possible to run every application on a single virtual machine, the operational overhead and resource cost of the multitude of extra VMs required generally invalidates the perceived benefits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Virtual machines have the advantage of providing hypervisor-level isolation for the application. However that comes at the cost of running a complete operating system for each application which consumes more memory and cpu. Furthermore, VMs compute and memory capacity is pre-defined and do not provide any elasticity or bursting more when an application requires more memory or computing power.</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Containers provide isolation through taking advantage of kernel technologies like cgroups, kernel namespaces and SELinux which have been battle-tested and used for years at Google and US Department of Defense to provide application isolation</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Since containers use a shared kernel and container host, they reduce the amount of resources required for the container itself and are more lightweight than virtual machines. Therefore, containers provide an unmatched agility that is not feasible with virtual machines for example it only takes a few seconds to start a new container. Furthermore, containers support a more flexible model when it comes to compute and memory resources and allow resource burst modes so that applications can consume more resources when required within the defined boundaries.</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Shape 2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7" name="Shape 24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Shape 2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2" name="Shape 24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Shape 2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7" name="Shape 24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Font typeface="Arial"/>
              <a:buNone/>
            </a:pPr>
            <a:r>
              <a:rPr lang="en" sz="1000">
                <a:solidFill>
                  <a:schemeClr val="dk1"/>
                </a:solidFill>
              </a:rPr>
              <a:t>Speaker:</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The Master is responsible for monitoring the health of Pods, and for automatically scaling them as desired</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Users configure Pod probes for liveness and readiness</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Currently pods may be automatically scaled based on CPU utilization</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Discussion:</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The Master handles checking the health of pods by executing the defined liveness and readiness probes</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Probes can be easily defined by users</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Autoscaling is available today against CPU only</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The next slides will depict a health event for you to describe</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Transcript:</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The OpenShift Master is capable of monitoring application health via user-defined Pod probes. The Master is also capable of scaling out Pods based on CPU utilization metrics.</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Shape 2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7" name="Shape 25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Font typeface="Arial"/>
              <a:buNone/>
            </a:pPr>
            <a:r>
              <a:rPr lang="en" sz="1000">
                <a:solidFill>
                  <a:schemeClr val="dk1"/>
                </a:solidFill>
              </a:rPr>
              <a:t>Speaker:</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What happens when the Master sees that a Pod is failing its probes?</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What happens if containers inside the Pod exited because of a crash or other issue?</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Discussion:</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Here you are describing the beginning of how the Master detects failures and remediates them</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Transcript:</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This first slide allows you to ask the question “What happens when…?”. The next slide will describe the remediation process for failed Pods.</a:t>
            </a:r>
            <a:endParaRPr>
              <a:solidFill>
                <a:schemeClr val="dk1"/>
              </a:solidFill>
            </a:endParaRPr>
          </a:p>
          <a:p>
            <a:pPr marL="0" lvl="0" indent="0" rtl="0">
              <a:lnSpc>
                <a:spcPct val="115000"/>
              </a:lnSpc>
              <a:spcBef>
                <a:spcPts val="0"/>
              </a:spcBef>
              <a:spcAft>
                <a:spcPts val="0"/>
              </a:spcAft>
              <a:buNone/>
            </a:pPr>
            <a:endParaRPr sz="10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Shape 27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0" name="Shape 27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Font typeface="Arial"/>
              <a:buNone/>
            </a:pPr>
            <a:r>
              <a:rPr lang="en" sz="1000">
                <a:solidFill>
                  <a:schemeClr val="dk1"/>
                </a:solidFill>
              </a:rPr>
              <a:t>Speaker:</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The Master will automatically restart Pods that have failed probes or possibly exited due to container crashes.</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Pods that fail too often are marked as bad and are temporarily not restarted.</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OpenShift’s service layer makes sure that it only sends traffic to healthy Pods, maintaining component availability -- all orchestrated by the Master automatically.</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Discussion:</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The Master will restart Pods that are determined to be failing, for whatever reason.</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The Service layer is automatically updated with only healthy Pods as endpoints.</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All of this is done automatically.</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Pods that continually fail are not restarted for a while. This is a “crash loop back-off”.</a:t>
            </a:r>
            <a:endParaRPr>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Transcript:</a:t>
            </a:r>
            <a:endParaRPr>
              <a:solidFill>
                <a:schemeClr val="dk1"/>
              </a:solidFill>
            </a:endParaRPr>
          </a:p>
          <a:p>
            <a:pPr marL="0" lvl="0" indent="0" rtl="0">
              <a:lnSpc>
                <a:spcPct val="115000"/>
              </a:lnSpc>
              <a:spcBef>
                <a:spcPts val="0"/>
              </a:spcBef>
              <a:spcAft>
                <a:spcPts val="0"/>
              </a:spcAft>
              <a:buNone/>
            </a:pPr>
            <a:r>
              <a:rPr lang="en" sz="1000">
                <a:solidFill>
                  <a:schemeClr val="dk1"/>
                </a:solidFill>
              </a:rPr>
              <a:t>The OpenShift Master is capable of remediating Pod failures automatically. It manages the traffic through the Service layer to ensure application availability and handles restarting Pods, all automatically and without any user intervention.</a:t>
            </a:r>
            <a:endParaRPr sz="10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Shape 2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0" name="Shape 28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Font typeface="Arial"/>
              <a:buNone/>
            </a:pPr>
            <a:r>
              <a:rPr lang="en" sz="1000">
                <a:solidFill>
                  <a:schemeClr val="dk1"/>
                </a:solidFill>
              </a:rPr>
              <a:t>Speaker:</a:t>
            </a:r>
            <a:endParaRPr>
              <a:solidFill>
                <a:schemeClr val="dk1"/>
              </a:solidFill>
            </a:endParaRPr>
          </a:p>
          <a:p>
            <a:pPr marL="0" lvl="0" indent="0" rtl="0">
              <a:lnSpc>
                <a:spcPct val="115000"/>
              </a:lnSpc>
              <a:spcBef>
                <a:spcPts val="0"/>
              </a:spcBef>
              <a:spcAft>
                <a:spcPts val="0"/>
              </a:spcAft>
              <a:buNone/>
            </a:pPr>
            <a:r>
              <a:rPr lang="en" sz="1000">
                <a:solidFill>
                  <a:schemeClr val="dk1"/>
                </a:solidFill>
              </a:rPr>
              <a:t>* When a node fails, master sees that the pod is failing its probes</a:t>
            </a:r>
            <a:endParaRPr sz="1000">
              <a:solidFill>
                <a:schemeClr val="dk1"/>
              </a:solidFill>
            </a:endParaRPr>
          </a:p>
          <a:p>
            <a:pPr marL="0" lvl="0" indent="0" rtl="0">
              <a:lnSpc>
                <a:spcPct val="115000"/>
              </a:lnSpc>
              <a:spcBef>
                <a:spcPts val="0"/>
              </a:spcBef>
              <a:spcAft>
                <a:spcPts val="0"/>
              </a:spcAft>
              <a:buClr>
                <a:schemeClr val="dk1"/>
              </a:buClr>
              <a:buFont typeface="Arial"/>
              <a:buNone/>
            </a:pPr>
            <a:r>
              <a:rPr lang="en" sz="1000">
                <a:solidFill>
                  <a:schemeClr val="dk1"/>
                </a:solidFill>
              </a:rPr>
              <a:t>* It is essential the same process as when a pod fails for other reasons</a:t>
            </a:r>
            <a:endParaRPr sz="1000">
              <a:solidFill>
                <a:schemeClr val="dk1"/>
              </a:solidFill>
            </a:endParaRPr>
          </a:p>
          <a:p>
            <a:pPr marL="0" lvl="0" indent="0"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Shape 29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3" name="Shape 29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None/>
            </a:pPr>
            <a:r>
              <a:rPr lang="en" sz="1000">
                <a:solidFill>
                  <a:schemeClr val="dk1"/>
                </a:solidFill>
              </a:rPr>
              <a:t>* The Master will automatically restart Pods that had been scheduled on the failed node, on other healthy nodes that have enough capacity </a:t>
            </a:r>
            <a:endParaRPr>
              <a:solidFill>
                <a:schemeClr val="dk1"/>
              </a:solidFill>
            </a:endParaRPr>
          </a:p>
          <a:p>
            <a:pPr marL="0" lvl="0" indent="0" rtl="0">
              <a:lnSpc>
                <a:spcPct val="115000"/>
              </a:lnSpc>
              <a:spcBef>
                <a:spcPts val="0"/>
              </a:spcBef>
              <a:spcAft>
                <a:spcPts val="0"/>
              </a:spcAft>
              <a:buNone/>
            </a:pPr>
            <a:r>
              <a:rPr lang="en" sz="1000">
                <a:solidFill>
                  <a:schemeClr val="dk1"/>
                </a:solidFill>
              </a:rPr>
              <a:t>* OpenShift’s service layer makes sure that it only sends traffic to healthy Pods, maintaining component availability -- all orchestrated by the Master automatically.</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9"/>
        <p:cNvGrpSpPr/>
        <p:nvPr/>
      </p:nvGrpSpPr>
      <p:grpSpPr>
        <a:xfrm>
          <a:off x="0" y="0"/>
          <a:ext cx="0" cy="0"/>
          <a:chOff x="0" y="0"/>
          <a:chExt cx="0" cy="0"/>
        </a:xfrm>
      </p:grpSpPr>
      <p:sp>
        <p:nvSpPr>
          <p:cNvPr id="3080" name="Shape 3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1" name="Shape 30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Shape 30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6" name="Shape 30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A service is a grouping of pods that are running on the cluster based on a set of labels (selector). Services provide important features that are standardized across the cluster: internal load-balancing, service discovery between applications, and features to support zero-downtime application deployments.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Backing pods can be added to or removed from a service arbitrarily while the service remains consistently available, enabling anything that depends on the service to refer to it at a consistent address.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Services are assigned an IP address and port pair that, when accessed, proxy to an appropriate backing pod. External IPs can also be assigned to services in order to make them accessible from the outside network.</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On the slide, the service is configured to discover pods and load-balance traffic between pods that have both app=payroll and role=frontend labels set</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OpenShift has a built-in DNS so that the services can be reached by the service DNS as well as the service IP/port. In this example, service can be reach by the DNS name “payroll-frontend” without specifying the IP. This simplifies service discovery for applications since the service name tends to be constant across environments (dev, test, prod, etc) during the service lifecycle.</a:t>
            </a:r>
            <a:endParaRPr>
              <a:solidFill>
                <a:schemeClr val="dk1"/>
              </a:solidFill>
            </a:endParaRPr>
          </a:p>
          <a:p>
            <a:pPr marL="914400" lvl="1" indent="-317500" rtl="0">
              <a:spcBef>
                <a:spcPts val="0"/>
              </a:spcBef>
              <a:spcAft>
                <a:spcPts val="0"/>
              </a:spcAft>
              <a:buClr>
                <a:schemeClr val="dk1"/>
              </a:buClr>
              <a:buSzPts val="1400"/>
              <a:buChar char="○"/>
            </a:pPr>
            <a:r>
              <a:rPr lang="en">
                <a:solidFill>
                  <a:schemeClr val="dk1"/>
                </a:solidFill>
              </a:rPr>
              <a:t>In order to reach a service by name across namespaces, one can use </a:t>
            </a:r>
            <a:r>
              <a:rPr lang="en">
                <a:solidFill>
                  <a:schemeClr val="dk1"/>
                </a:solidFill>
                <a:latin typeface="Courier New"/>
                <a:ea typeface="Courier New"/>
                <a:cs typeface="Courier New"/>
                <a:sym typeface="Courier New"/>
              </a:rPr>
              <a:t>&lt;service&gt;.&lt;pod_namespace&gt;.svc.cluster.local</a:t>
            </a:r>
            <a:r>
              <a:rPr lang="en">
                <a:solidFill>
                  <a:schemeClr val="dk1"/>
                </a:solidFill>
              </a:rPr>
              <a:t> </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7"/>
        <p:cNvGrpSpPr/>
        <p:nvPr/>
      </p:nvGrpSpPr>
      <p:grpSpPr>
        <a:xfrm>
          <a:off x="0" y="0"/>
          <a:ext cx="0" cy="0"/>
          <a:chOff x="0" y="0"/>
          <a:chExt cx="0" cy="0"/>
        </a:xfrm>
      </p:grpSpPr>
      <p:sp>
        <p:nvSpPr>
          <p:cNvPr id="3118" name="Shape 3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9" name="Shape 3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solidFill>
                  <a:schemeClr val="dk1"/>
                </a:solidFill>
              </a:rPr>
              <a:t>When a new pod is deployed on the cluster with the same labels as the service selector, it is automatically added to the list of endpoints load-balanced by the service. If one of the pod gets removed, the service immediately removes it from the list of endpoints and does not send traffic to it anymore.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Service selector allows load-balancing between multiple versions of the application pods (version=1.0 and version=2.0) in order to achieve A/B testing and other deployment patterns out-of-the-box</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On the slide, the service is configured to discover pods and load-balance traffic between pods that have both app=payroll and role=frontend labels set. Since both v1 and v2 of the frontend pods are deployed and have those labels set, ⅓ of the traffic would be to sent to the frontend v2 to achieve canary release or A/B testing for example. </a:t>
            </a:r>
            <a:endParaRPr>
              <a:solidFill>
                <a:schemeClr val="dk1"/>
              </a:solidFill>
            </a:endParaRPr>
          </a:p>
          <a:p>
            <a:pPr marL="0" lvl="0" indent="0" rtl="0">
              <a:spcBef>
                <a:spcPts val="0"/>
              </a:spcBef>
              <a:spcAft>
                <a:spcPts val="0"/>
              </a:spcAft>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DevOps adoption skyrocketed in the last few years which coincides with the proliferation containers in the IT industry. This in fact is not a coincidence and containers have played an important role in enabling organizations to implement DevOps without the obstacles once faced with virtual machines.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With virtual machines being the unit of compute, applications are developed by Dev teams and the result is delivered as arbitrary packages (which usually varies between teams and applications) to the IT Ops teams which are responsible for building, deploying and managing the virtual machine, operating system, libraries and application dependencies and the application itself. This essentially creates a conflictory atmosphere between Dev, IT Ops and other teams involved in delivering applications since IT Ops is forced into ownership of undocumented and non-standard layers of the technology stack (in other words the application and its dependencies) that they are not familiar with and have to rely on vague instructions from the Dev teams.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When containers are used as a unit of compute, there is a clear boundary between the layers of technology stack that IT Ops and Dev teams own and manage. Dev teams are deeply familiar with the application they build as well as its dependencies and configurations. With containers, they own the application and its configuration and package the result as a container image. The container images are delivered to IT Ops as a standard package regardless of the technologies used to build the application. IT Ops owns the entire infrastructure (container host, virtualisation, etc)  for running standard container images and can deploy, monitor and manage containers across multiple infrastructure using standard procedures without the need for adaptation for every application.</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Using containers, Dev and IT Ops teams can work at different speeds, upgrade and downgrade servers and applications independently of each other, and easily move applications between different environments.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The clear ownership boundary allows Dev and IT Ops to work seamlessly during the application delivery cycles and lays the ground for enabling DevOps across organizations.</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8"/>
        <p:cNvGrpSpPr/>
        <p:nvPr/>
      </p:nvGrpSpPr>
      <p:grpSpPr>
        <a:xfrm>
          <a:off x="0" y="0"/>
          <a:ext cx="0" cy="0"/>
          <a:chOff x="0" y="0"/>
          <a:chExt cx="0" cy="0"/>
        </a:xfrm>
      </p:grpSpPr>
      <p:sp>
        <p:nvSpPr>
          <p:cNvPr id="3159" name="Shape 3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0" name="Shape 31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A route exposes a service at a host name, like www.example.com, so that external clients can reach it by name.</a:t>
            </a:r>
            <a:endParaRPr/>
          </a:p>
          <a:p>
            <a:pPr marL="457200" lvl="0" indent="-317500" rtl="0">
              <a:spcBef>
                <a:spcPts val="0"/>
              </a:spcBef>
              <a:spcAft>
                <a:spcPts val="0"/>
              </a:spcAft>
              <a:buSzPts val="1400"/>
              <a:buChar char="●"/>
            </a:pPr>
            <a:r>
              <a:rPr lang="en"/>
              <a:t>DNS resolution for a host name is handled separately from routing. Admin may have configured a DNS wildcard entry that will resolve to the node that is running the OpenShift Container Platform router</a:t>
            </a:r>
            <a:endParaRPr/>
          </a:p>
          <a:p>
            <a:pPr marL="457200" lvl="0" indent="-317500" rtl="0">
              <a:spcBef>
                <a:spcPts val="0"/>
              </a:spcBef>
              <a:spcAft>
                <a:spcPts val="0"/>
              </a:spcAft>
              <a:buSzPts val="1400"/>
              <a:buChar char="●"/>
            </a:pPr>
            <a:r>
              <a:rPr lang="en"/>
              <a:t>Pods running on OpenShift, don’t need to go through the routing layer and can interact with each other directly through the services.</a:t>
            </a:r>
            <a:endParaRPr/>
          </a:p>
          <a:p>
            <a:pPr marL="457200" lvl="0" indent="-317500" rtl="0">
              <a:spcBef>
                <a:spcPts val="0"/>
              </a:spcBef>
              <a:spcAft>
                <a:spcPts val="0"/>
              </a:spcAft>
              <a:buSzPts val="1400"/>
              <a:buChar char="●"/>
            </a:pPr>
            <a:r>
              <a:rPr lang="en"/>
              <a:t>After the router discovers the Pod endpoints via the service, it sends the Pod traffic directly to those endpoints and bypasses the service layer</a:t>
            </a:r>
            <a:endParaRPr/>
          </a:p>
          <a:p>
            <a:pPr marL="0" lvl="0" indent="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Shape 3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0" name="Shape 31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Shape 3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4" name="Shape 3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6"/>
        <p:cNvGrpSpPr/>
        <p:nvPr/>
      </p:nvGrpSpPr>
      <p:grpSpPr>
        <a:xfrm>
          <a:off x="0" y="0"/>
          <a:ext cx="0" cy="0"/>
          <a:chOff x="0" y="0"/>
          <a:chExt cx="0" cy="0"/>
        </a:xfrm>
      </p:grpSpPr>
      <p:sp>
        <p:nvSpPr>
          <p:cNvPr id="3217" name="Shape 3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8" name="Shape 32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NodePort allow exposing non-standard ports for a service on all nodes in the cluster</a:t>
            </a:r>
            <a:endParaRPr/>
          </a:p>
          <a:p>
            <a:pPr marL="457200" lvl="0" indent="-317500" rtl="0">
              <a:spcBef>
                <a:spcPts val="0"/>
              </a:spcBef>
              <a:spcAft>
                <a:spcPts val="0"/>
              </a:spcAft>
              <a:buSzPts val="1400"/>
              <a:buChar char="●"/>
            </a:pPr>
            <a:r>
              <a:rPr lang="en"/>
              <a:t>If the node receiving the traffic doesn't have the target service running, the traffic is redirected to a node which has the pod running</a:t>
            </a:r>
            <a:endParaRPr/>
          </a:p>
          <a:p>
            <a:pPr marL="457200" lvl="0" indent="-317500" rtl="0">
              <a:spcBef>
                <a:spcPts val="0"/>
              </a:spcBef>
              <a:spcAft>
                <a:spcPts val="0"/>
              </a:spcAft>
              <a:buSzPts val="1400"/>
              <a:buChar char="●"/>
            </a:pPr>
            <a:r>
              <a:rPr lang="en"/>
              <a:t>While it is easier to configure than external IPs and Ingress (prev slide), it is a wasteful use of scarce port resources and it requires more privileges.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Shape 3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4" name="Shape 32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External IP allows assigning an external IP to a service so that client outside of the OpenShift cluster can connect to services inside the Openshift cluster (e.g. database, JMS broker) on that port. This is particularly useful for services that are running on ports other than 80/433, otherwise router is a more suitable alternative. It is also useful when the client needs to know a specific IP for the service in order to open firewalls or while-list it in their own system.</a:t>
            </a:r>
            <a:endParaRPr/>
          </a:p>
          <a:p>
            <a:pPr marL="457200" lvl="0" indent="-317500" rtl="0">
              <a:spcBef>
                <a:spcPts val="0"/>
              </a:spcBef>
              <a:spcAft>
                <a:spcPts val="0"/>
              </a:spcAft>
              <a:buSzPts val="1400"/>
              <a:buChar char="●"/>
            </a:pPr>
            <a:r>
              <a:rPr lang="en"/>
              <a:t>Each external IP address is guaranteed to be assigned to a maximum of one service. This ensures that each service can simply expose its chosen ports regardless of the ports exposed by other services.</a:t>
            </a:r>
            <a:endParaRPr/>
          </a:p>
          <a:p>
            <a:pPr marL="457200" lvl="0" indent="-317500" rtl="0">
              <a:spcBef>
                <a:spcPts val="0"/>
              </a:spcBef>
              <a:spcAft>
                <a:spcPts val="0"/>
              </a:spcAft>
              <a:buSzPts val="1400"/>
              <a:buChar char="●"/>
            </a:pPr>
            <a:r>
              <a:rPr lang="en"/>
              <a:t>The external IP address itself is not managed by the underlying Kubernetes infrastructure and must be maintained and provided by a cluster administrator. Managing external IPs is not convenient since application users cannot create external IP addresses themselves, and must work with cluster administrators to allocate an address for their usage. There is also no protections in place to restrict the usage of a particular external address configured within the cluster. </a:t>
            </a:r>
            <a:endParaRPr/>
          </a:p>
          <a:p>
            <a:pPr marL="457200" lvl="0" indent="-317500" rtl="0">
              <a:spcBef>
                <a:spcPts val="0"/>
              </a:spcBef>
              <a:spcAft>
                <a:spcPts val="0"/>
              </a:spcAft>
              <a:buSzPts val="1400"/>
              <a:buChar char="●"/>
            </a:pPr>
            <a:r>
              <a:rPr lang="en"/>
              <a:t>Ingress IP self-service is a functionality within OpenShift to streamline the allocation of External IP’s for accessing to services in the cluster. Cluster administrators can designate a range of addresses using a CIDR notation which allows an application user to make a request against the cluster for an external IP address. When a service is configured with the type LoadBalancer, an External IP address will be automatically assigned from the designated range.</a:t>
            </a:r>
            <a:endParaRPr/>
          </a:p>
          <a:p>
            <a:pPr marL="457200" lvl="0" indent="-317500" rtl="0">
              <a:spcBef>
                <a:spcPts val="0"/>
              </a:spcBef>
              <a:spcAft>
                <a:spcPts val="0"/>
              </a:spcAft>
              <a:buSzPts val="1400"/>
              <a:buChar char="●"/>
            </a:pPr>
            <a:r>
              <a:rPr lang="en">
                <a:solidFill>
                  <a:schemeClr val="dk1"/>
                </a:solidFill>
              </a:rPr>
              <a:t>Ingress is supported for non-cloud clusters. For cloud (GCE, AWS, and OpenStack) clusters, cloud provider’s load balancer service can be used to automatically deploy a load balancer to target the service’s endpoints.</a:t>
            </a:r>
            <a:endParaRPr/>
          </a:p>
          <a:p>
            <a:pPr marL="457200" lvl="0" indent="-317500" rtl="0">
              <a:spcBef>
                <a:spcPts val="0"/>
              </a:spcBef>
              <a:spcAft>
                <a:spcPts val="0"/>
              </a:spcAft>
              <a:buSzPts val="1400"/>
              <a:buChar char="●"/>
            </a:pPr>
            <a:r>
              <a:rPr lang="en"/>
              <a:t>The IP failover pods are responsible for providing the external IP range (Virtual IPs) and would run on one or more of the nodes (more than one for high availability) in the cluster or they can just run on the HAProxy (router) nodes.</a:t>
            </a:r>
            <a:endParaRPr/>
          </a:p>
          <a:p>
            <a:pPr marL="457200" lvl="0" indent="-317500" rtl="0">
              <a:spcBef>
                <a:spcPts val="0"/>
              </a:spcBef>
              <a:spcAft>
                <a:spcPts val="0"/>
              </a:spcAft>
              <a:buSzPts val="1400"/>
              <a:buChar char="●"/>
            </a:pPr>
            <a:r>
              <a:rPr lang="en"/>
              <a:t>The OpenShift cluster administrator must ensure that the external IP address pool terminates at one or more nodes in the cluster.</a:t>
            </a:r>
            <a:endParaRPr/>
          </a:p>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8"/>
        <p:cNvGrpSpPr/>
        <p:nvPr/>
      </p:nvGrpSpPr>
      <p:grpSpPr>
        <a:xfrm>
          <a:off x="0" y="0"/>
          <a:ext cx="0" cy="0"/>
          <a:chOff x="0" y="0"/>
          <a:chExt cx="0" cy="0"/>
        </a:xfrm>
      </p:grpSpPr>
      <p:sp>
        <p:nvSpPr>
          <p:cNvPr id="3269" name="Shape 3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0" name="Shape 32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Egress router runs a service that redirects (proxies) traffic to a specified remote server, using a private source IP address that is not used for anything else. The service allows pods to talk to servers that are setup to only allow access from whitelisted IP addresses. When deploying an egress router, an IP address from the physical network that the node itself is on is reserved by the cluster administrator to be used by the egress router.</a:t>
            </a:r>
            <a:endParaRPr/>
          </a:p>
          <a:p>
            <a:pPr marL="457200" lvl="0" indent="-317500" rtl="0">
              <a:spcBef>
                <a:spcPts val="0"/>
              </a:spcBef>
              <a:spcAft>
                <a:spcPts val="0"/>
              </a:spcAft>
              <a:buSzPts val="1400"/>
              <a:buChar char="●"/>
            </a:pPr>
            <a:r>
              <a:rPr lang="en"/>
              <a:t>Application pods access the external service using the egress service on the service internal IP address or service name. The egress service redirects the traffic to the egress routers which in turn send the traffic to the external service with the egress IP (reserved on the node it’s running on) as the source IP. The external service accepts the traffic since the source IP (egress router IPs) is whitelisted.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7"/>
        <p:cNvGrpSpPr/>
        <p:nvPr/>
      </p:nvGrpSpPr>
      <p:grpSpPr>
        <a:xfrm>
          <a:off x="0" y="0"/>
          <a:ext cx="0" cy="0"/>
          <a:chOff x="0" y="0"/>
          <a:chExt cx="0" cy="0"/>
        </a:xfrm>
      </p:grpSpPr>
      <p:sp>
        <p:nvSpPr>
          <p:cNvPr id="3288" name="Shape 3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9" name="Shape 3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OpenShift SDN can be configured to use Flannel instead of Open vSwitch. This is useful if running OpenShift Container Platform within a cloud provider platform that also relies on SDN, such as OpenStack, and you want to avoid encapsulating packets twice through both platforms.</a:t>
            </a:r>
            <a:endParaRPr/>
          </a:p>
          <a:p>
            <a:pPr marL="457200" lvl="0" indent="-317500" rtl="0">
              <a:spcBef>
                <a:spcPts val="0"/>
              </a:spcBef>
              <a:spcAft>
                <a:spcPts val="0"/>
              </a:spcAft>
              <a:buSzPts val="1400"/>
              <a:buChar char="●"/>
            </a:pPr>
            <a:r>
              <a:rPr lang="en"/>
              <a:t>OpenShift supports NuageSDN plugin up to and including the CNI plugin. NuageSDN itself is supported by Nuage.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Shape 3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9" name="Shape 32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For more details refer to OpenShift Third-Party SDN Statement of Support and FAQ [INTERNAL]</a:t>
            </a:r>
            <a:br>
              <a:rPr lang="en"/>
            </a:br>
            <a:r>
              <a:rPr lang="en"/>
              <a:t>https://pnt.redhat.com/pnt/p-7489293/OpenShift_Thi...-Oct-2017.pdf</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8"/>
        <p:cNvGrpSpPr/>
        <p:nvPr/>
      </p:nvGrpSpPr>
      <p:grpSpPr>
        <a:xfrm>
          <a:off x="0" y="0"/>
          <a:ext cx="0" cy="0"/>
          <a:chOff x="0" y="0"/>
          <a:chExt cx="0" cy="0"/>
        </a:xfrm>
      </p:grpSpPr>
      <p:sp>
        <p:nvSpPr>
          <p:cNvPr id="3329" name="Shape 3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0" name="Shape 33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Pods are connected via an overlay network which enables IP-per-Pod networking and direct pod-to-pod communication</a:t>
            </a:r>
            <a:endParaRPr/>
          </a:p>
          <a:p>
            <a:pPr marL="457200" lvl="0" indent="-317500">
              <a:spcBef>
                <a:spcPts val="0"/>
              </a:spcBef>
              <a:spcAft>
                <a:spcPts val="0"/>
              </a:spcAft>
              <a:buSzPts val="1400"/>
              <a:buChar char="●"/>
            </a:pPr>
            <a:r>
              <a:rPr lang="en"/>
              <a:t>The Pod IPs are independent of the physical network the OpenShift Nodes are connected to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Shape 3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3" name="Shape 33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When the multi-tenant plugin is enabled, a cluster administrator can define egress firewall policies to limit the external addresses that some or all pods can access from within the cluster, so that for example</a:t>
            </a:r>
            <a:endParaRPr/>
          </a:p>
          <a:p>
            <a:pPr marL="914400" lvl="1" indent="-317500" rtl="0">
              <a:spcBef>
                <a:spcPts val="0"/>
              </a:spcBef>
              <a:spcAft>
                <a:spcPts val="0"/>
              </a:spcAft>
              <a:buSzPts val="1400"/>
              <a:buChar char="○"/>
            </a:pPr>
            <a:r>
              <a:rPr lang="en"/>
              <a:t>A pod can only talk to internal hosts, and cannot initiate connections to the public Internet.</a:t>
            </a:r>
            <a:endParaRPr/>
          </a:p>
          <a:p>
            <a:pPr marL="914400" lvl="1" indent="-317500" rtl="0">
              <a:spcBef>
                <a:spcPts val="0"/>
              </a:spcBef>
              <a:spcAft>
                <a:spcPts val="0"/>
              </a:spcAft>
              <a:buSzPts val="1400"/>
              <a:buChar char="○"/>
            </a:pPr>
            <a:r>
              <a:rPr lang="en"/>
              <a:t>A pod can only talk to the public Internet, and cannot initiate connections to internal hosts (outside the cluster).</a:t>
            </a:r>
            <a:endParaRPr/>
          </a:p>
          <a:p>
            <a:pPr marL="914400" lvl="1" indent="-317500" rtl="0">
              <a:spcBef>
                <a:spcPts val="0"/>
              </a:spcBef>
              <a:spcAft>
                <a:spcPts val="0"/>
              </a:spcAft>
              <a:buSzPts val="1400"/>
              <a:buChar char="○"/>
            </a:pPr>
            <a:r>
              <a:rPr lang="en"/>
              <a:t>A pod cannot reach specified internal subnets/hosts that it should have no reason to contact.</a:t>
            </a:r>
            <a:endParaRPr/>
          </a:p>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dirty="0">
                <a:solidFill>
                  <a:schemeClr val="dk1"/>
                </a:solidFill>
              </a:rPr>
              <a:t>Although there has been efforts to standardize the virtual machine format, it never succeeded and the virtual machine technology is highly tied to the hypervisor. For example when using VMware, the VMs on-premise are tied to vSphere whereas in a public cloud such as Amazon Web Services they are tied to AWS hypervisors.</a:t>
            </a:r>
            <a:endParaRPr dirty="0">
              <a:solidFill>
                <a:schemeClr val="dk1"/>
              </a:solidFill>
            </a:endParaRPr>
          </a:p>
          <a:p>
            <a:pPr marL="457200" lvl="0" indent="-317500" rtl="0">
              <a:spcBef>
                <a:spcPts val="0"/>
              </a:spcBef>
              <a:spcAft>
                <a:spcPts val="0"/>
              </a:spcAft>
              <a:buClr>
                <a:schemeClr val="dk1"/>
              </a:buClr>
              <a:buSzPts val="1400"/>
              <a:buChar char="●"/>
            </a:pPr>
            <a:r>
              <a:rPr lang="en" dirty="0">
                <a:solidFill>
                  <a:schemeClr val="dk1"/>
                </a:solidFill>
              </a:rPr>
              <a:t>Moving an application to other infrastructure such as bare metal, other hypervisors, private and public clouds would require rebuilding the applications technology stack from scratch based on the chosen infrastructure and redoing all verifications on the previous infrastructure.</a:t>
            </a:r>
            <a:endParaRPr dirty="0">
              <a:solidFill>
                <a:schemeClr val="dk1"/>
              </a:solidFill>
            </a:endParaRPr>
          </a:p>
          <a:p>
            <a:pPr marL="457200" lvl="0" indent="-317500" rtl="0">
              <a:spcBef>
                <a:spcPts val="0"/>
              </a:spcBef>
              <a:spcAft>
                <a:spcPts val="0"/>
              </a:spcAft>
              <a:buClr>
                <a:schemeClr val="dk1"/>
              </a:buClr>
              <a:buSzPts val="1400"/>
              <a:buChar char="●"/>
            </a:pPr>
            <a:r>
              <a:rPr lang="en" dirty="0">
                <a:solidFill>
                  <a:schemeClr val="dk1"/>
                </a:solidFill>
              </a:rPr>
              <a:t>The industry is going toward immutable infrastructure to simplify deployment and management of software. Using VMs as the packaging unit for applications, requires you to build a new VM every time that there is a change and ship that to your infrastructure. Netflix is the best example of this approach. When they needed to make a change in production, they had to bake that change in a new VM (AWS AMI) and ship the VM to production. Interestingly Netflix states that they would have taken a different approach, had </a:t>
            </a:r>
            <a:r>
              <a:rPr lang="en" dirty="0" err="1">
                <a:solidFill>
                  <a:schemeClr val="dk1"/>
                </a:solidFill>
              </a:rPr>
              <a:t>linux</a:t>
            </a:r>
            <a:r>
              <a:rPr lang="en" dirty="0">
                <a:solidFill>
                  <a:schemeClr val="dk1"/>
                </a:solidFill>
              </a:rPr>
              <a:t> containers ecosystem at that time been as mature as it is today.</a:t>
            </a:r>
            <a:endParaRPr dirty="0">
              <a:solidFill>
                <a:schemeClr val="dk1"/>
              </a:solidFill>
            </a:endParaRPr>
          </a:p>
          <a:p>
            <a:pPr marL="0" lvl="0" indent="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Shape 3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5" name="Shape 33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The ovs-networkpolicy plug-in (currently in Tech Preview) allows project administrators to configure granular isolation policies using NetworkPolicy objects.</a:t>
            </a:r>
            <a:endParaRPr/>
          </a:p>
          <a:p>
            <a:pPr marL="457200" lvl="0" indent="-317500" rtl="0">
              <a:spcBef>
                <a:spcPts val="0"/>
              </a:spcBef>
              <a:spcAft>
                <a:spcPts val="0"/>
              </a:spcAft>
              <a:buSzPts val="1400"/>
              <a:buChar char="●"/>
            </a:pPr>
            <a:r>
              <a:rPr lang="en" sz="1200">
                <a:solidFill>
                  <a:schemeClr val="dk1"/>
                </a:solidFill>
                <a:highlight>
                  <a:srgbClr val="FFFFFF"/>
                </a:highlight>
              </a:rPr>
              <a:t>A network policy is a specification of how groups of pods (using labels) are allowed to communicate with each other and other network endpoints</a:t>
            </a:r>
            <a:endParaRPr/>
          </a:p>
          <a:p>
            <a:pPr marL="457200" lvl="0" indent="-317500" rtl="0">
              <a:spcBef>
                <a:spcPts val="0"/>
              </a:spcBef>
              <a:spcAft>
                <a:spcPts val="0"/>
              </a:spcAft>
              <a:buSzPts val="1400"/>
              <a:buChar char="●"/>
            </a:pPr>
            <a:r>
              <a:rPr lang="en"/>
              <a:t>By default, all projects are able to access pods in all other projects. The project to be isolated must first be configured to opt in to isolation by setting the proper annotation on its Namespace object, and then creating NetworkPolicy objects indicating the incoming connections to be allowed.</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9"/>
        <p:cNvGrpSpPr/>
        <p:nvPr/>
      </p:nvGrpSpPr>
      <p:grpSpPr>
        <a:xfrm>
          <a:off x="0" y="0"/>
          <a:ext cx="0" cy="0"/>
          <a:chOff x="0" y="0"/>
          <a:chExt cx="0" cy="0"/>
        </a:xfrm>
      </p:grpSpPr>
      <p:sp>
        <p:nvSpPr>
          <p:cNvPr id="3420" name="Shape 3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1" name="Shape 34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2"/>
        <p:cNvGrpSpPr/>
        <p:nvPr/>
      </p:nvGrpSpPr>
      <p:grpSpPr>
        <a:xfrm>
          <a:off x="0" y="0"/>
          <a:ext cx="0" cy="0"/>
          <a:chOff x="0" y="0"/>
          <a:chExt cx="0" cy="0"/>
        </a:xfrm>
      </p:grpSpPr>
      <p:sp>
        <p:nvSpPr>
          <p:cNvPr id="3443" name="Shape 3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4" name="Shape 34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4"/>
        <p:cNvGrpSpPr/>
        <p:nvPr/>
      </p:nvGrpSpPr>
      <p:grpSpPr>
        <a:xfrm>
          <a:off x="0" y="0"/>
          <a:ext cx="0" cy="0"/>
          <a:chOff x="0" y="0"/>
          <a:chExt cx="0" cy="0"/>
        </a:xfrm>
      </p:grpSpPr>
      <p:sp>
        <p:nvSpPr>
          <p:cNvPr id="3475" name="Shape 3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6" name="Shape 34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6"/>
        <p:cNvGrpSpPr/>
        <p:nvPr/>
      </p:nvGrpSpPr>
      <p:grpSpPr>
        <a:xfrm>
          <a:off x="0" y="0"/>
          <a:ext cx="0" cy="0"/>
          <a:chOff x="0" y="0"/>
          <a:chExt cx="0" cy="0"/>
        </a:xfrm>
      </p:grpSpPr>
      <p:sp>
        <p:nvSpPr>
          <p:cNvPr id="3497" name="Shape 3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8" name="Shape 34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As an alternative to the default SDN, OpenShift Container Platform also supports flannel-based networking when running within a cloud provider platform that also relies on SDN, such as OpenStack, and you want to avoid encapsulating packets twice through both platforms.</a:t>
            </a:r>
            <a:endParaRPr/>
          </a:p>
          <a:p>
            <a:pPr marL="457200" lvl="0" indent="-317500">
              <a:spcBef>
                <a:spcPts val="0"/>
              </a:spcBef>
              <a:spcAft>
                <a:spcPts val="0"/>
              </a:spcAft>
              <a:buSzPts val="1400"/>
              <a:buChar char="●"/>
            </a:pPr>
            <a:r>
              <a:rPr lang="en"/>
              <a:t>OpenShift Container Platform runs flannel in host-gw mode, which maps routes from container to container. Each host within the network runs an agent called flanneld, which is responsible for:</a:t>
            </a:r>
            <a:endParaRPr/>
          </a:p>
          <a:p>
            <a:pPr marL="914400" lvl="1" indent="-317500">
              <a:spcBef>
                <a:spcPts val="0"/>
              </a:spcBef>
              <a:spcAft>
                <a:spcPts val="0"/>
              </a:spcAft>
              <a:buSzPts val="1400"/>
              <a:buChar char="○"/>
            </a:pPr>
            <a:r>
              <a:rPr lang="en"/>
              <a:t>Managing a unique subnet on each host</a:t>
            </a:r>
            <a:endParaRPr/>
          </a:p>
          <a:p>
            <a:pPr marL="914400" lvl="1" indent="-317500">
              <a:spcBef>
                <a:spcPts val="0"/>
              </a:spcBef>
              <a:spcAft>
                <a:spcPts val="0"/>
              </a:spcAft>
              <a:buSzPts val="1400"/>
              <a:buChar char="○"/>
            </a:pPr>
            <a:r>
              <a:rPr lang="en"/>
              <a:t>Distributing IP addresses to each container on its host</a:t>
            </a:r>
            <a:endParaRPr/>
          </a:p>
          <a:p>
            <a:pPr marL="914400" lvl="1" indent="-317500">
              <a:spcBef>
                <a:spcPts val="0"/>
              </a:spcBef>
              <a:spcAft>
                <a:spcPts val="0"/>
              </a:spcAft>
              <a:buSzPts val="1400"/>
              <a:buChar char="○"/>
            </a:pPr>
            <a:r>
              <a:rPr lang="en"/>
              <a:t>Mapping routes from one container to another, even if on different hosts</a:t>
            </a:r>
            <a:endParaRPr/>
          </a:p>
          <a:p>
            <a:pPr marL="457200" lvl="0" indent="-317500">
              <a:spcBef>
                <a:spcPts val="0"/>
              </a:spcBef>
              <a:spcAft>
                <a:spcPts val="0"/>
              </a:spcAft>
              <a:buSzPts val="1400"/>
              <a:buChar char="●"/>
            </a:pPr>
            <a:r>
              <a:rPr lang="en"/>
              <a:t>Each flanneld agent provides this information to a centralized etcd store so other agents on hosts can route packets to other containers within the flannel network.</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5"/>
        <p:cNvGrpSpPr/>
        <p:nvPr/>
      </p:nvGrpSpPr>
      <p:grpSpPr>
        <a:xfrm>
          <a:off x="0" y="0"/>
          <a:ext cx="0" cy="0"/>
          <a:chOff x="0" y="0"/>
          <a:chExt cx="0" cy="0"/>
        </a:xfrm>
      </p:grpSpPr>
      <p:sp>
        <p:nvSpPr>
          <p:cNvPr id="3536" name="Shape 3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7" name="Shape 35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Shape 35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2" name="Shape 35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6"/>
        <p:cNvGrpSpPr/>
        <p:nvPr/>
      </p:nvGrpSpPr>
      <p:grpSpPr>
        <a:xfrm>
          <a:off x="0" y="0"/>
          <a:ext cx="0" cy="0"/>
          <a:chOff x="0" y="0"/>
          <a:chExt cx="0" cy="0"/>
        </a:xfrm>
      </p:grpSpPr>
      <p:sp>
        <p:nvSpPr>
          <p:cNvPr id="3557" name="Shape 3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8" name="Shape 35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a:spcBef>
                <a:spcPts val="0"/>
              </a:spcBef>
              <a:spcAft>
                <a:spcPts val="0"/>
              </a:spcAft>
              <a:buClr>
                <a:schemeClr val="dk1"/>
              </a:buClr>
              <a:buSzPts val="1400"/>
              <a:buChar char="●"/>
            </a:pPr>
            <a:r>
              <a:rPr lang="en">
                <a:solidFill>
                  <a:schemeClr val="dk1"/>
                </a:solidFill>
              </a:rPr>
              <a:t>Fluentd pulls logs from docker filesystem and openshift services on host, sends them to respective elasticsearch clusters. OpenShift can be configured to use the same elasticsearch cluster for both application and operation logs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Elasticsearch clusters store the aggregated log data</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Users and platform admins access their respective kibana interfaces to see application aggregated logs or platform aggregated logs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OpenShift can be configured to send the logs to an external elasticsearch cluster</a:t>
            </a: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0"/>
        <p:cNvGrpSpPr/>
        <p:nvPr/>
      </p:nvGrpSpPr>
      <p:grpSpPr>
        <a:xfrm>
          <a:off x="0" y="0"/>
          <a:ext cx="0" cy="0"/>
          <a:chOff x="0" y="0"/>
          <a:chExt cx="0" cy="0"/>
        </a:xfrm>
      </p:grpSpPr>
      <p:sp>
        <p:nvSpPr>
          <p:cNvPr id="3621" name="Shape 36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2" name="Shape 36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2"/>
        <p:cNvGrpSpPr/>
        <p:nvPr/>
      </p:nvGrpSpPr>
      <p:grpSpPr>
        <a:xfrm>
          <a:off x="0" y="0"/>
          <a:ext cx="0" cy="0"/>
          <a:chOff x="0" y="0"/>
          <a:chExt cx="0" cy="0"/>
        </a:xfrm>
      </p:grpSpPr>
      <p:sp>
        <p:nvSpPr>
          <p:cNvPr id="3633" name="Shape 36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4" name="Shape 36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cadvisor on the node gathers cpu and memory information for pods and makes it available at the /stats endpoint</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heapster interrogates every node to learn about the node as well as the pods running on it</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heapster sends this information into Hawkular, which stores it in the cassandra database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The OCP console calls the Hawkular REST endpoint to make the data available to users in the console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Container provide application portability due to the standard image format (Open Container Initiative) and the fact that they are only dependent on Linux. This gives teams better control over the infrastructure where they deploy applications. A container host provides a common ground for running containers on any infrastructure from your own laptop, to bare metal, virtualization, private and public clouds. </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Nevertheless, portability does not guarantee compatibility. Portability is often believed to mean that you can take a container image and run it on any container host built from any Linux distribution, but this is not technically accurate. Linux container images are collections of files, including libraries and binaries, which are specific to the hardware architecture and operating system. When the container image is run, the binaries inside the image run just like they would on a normal Linux operating system. There must be compatibility between the container image and container host. For example, you cannot run 64-bit binaries on a 32-bit host.</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These inconsistencies can range from sporadic failure, which is hard to debug, to complete failure where the container will not run at all. Worse, incompatibilities can lead to performance degradation or security issues. Portability of Linux containers is not absolute—using different Linux distributions, or widely differing versions of the same Linux distribution, can lead to serious problems.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In order to guarantee portability and compatibility, it is a best practice to run a consistent version and distribution of Linux in all containers and on all container hosts across environments and infrastructure. This guarantees compatibility both horizontally and vertically. </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OCI-standard containers combined with the a standard container host like Red Hat Enterprise Linux provides a portable and compatible application delivery combination that guarantees your applications run the exact same way across all environments and infrastructure.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Immutability is also one of the key benefits of OCI standard container images without being tied to a specific machine image format like you are with VM images such as AMI on AWS. That’s why you see even Netflix adopting containers to enable the same CD workflows but now in a more portable and efficient manner.</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Shape 3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3" name="Shape 36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Shape 36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8" name="Shape 36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2"/>
        <p:cNvGrpSpPr/>
        <p:nvPr/>
      </p:nvGrpSpPr>
      <p:grpSpPr>
        <a:xfrm>
          <a:off x="0" y="0"/>
          <a:ext cx="0" cy="0"/>
          <a:chOff x="0" y="0"/>
          <a:chExt cx="0" cy="0"/>
        </a:xfrm>
      </p:grpSpPr>
      <p:sp>
        <p:nvSpPr>
          <p:cNvPr id="3713" name="Shape 3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4" name="Shape 37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Having an easy-to-use, secure-by-default secret distribution mechanism is exactly what developers and ops need to solve the secrets management problem once and for all</a:t>
            </a:r>
            <a:endParaRPr/>
          </a:p>
          <a:p>
            <a:pPr marL="457200" lvl="0" indent="-317500" rtl="0">
              <a:spcBef>
                <a:spcPts val="0"/>
              </a:spcBef>
              <a:spcAft>
                <a:spcPts val="0"/>
              </a:spcAft>
              <a:buSzPts val="1400"/>
              <a:buChar char="●"/>
            </a:pPr>
            <a:r>
              <a:rPr lang="en"/>
              <a:t>Because secret objects can be created independently of the pods that use them, there is less risk of the secret being exposed during the workflow of creating, viewing, and editing pods.</a:t>
            </a:r>
            <a:endParaRPr/>
          </a:p>
          <a:p>
            <a:pPr marL="457200" lvl="0" indent="-317500" rtl="0">
              <a:spcBef>
                <a:spcPts val="0"/>
              </a:spcBef>
              <a:spcAft>
                <a:spcPts val="0"/>
              </a:spcAft>
              <a:buSzPts val="1400"/>
              <a:buChar char="●"/>
            </a:pPr>
            <a:r>
              <a:rPr lang="en"/>
              <a:t>A secret is only sent to a node if a pod on that node requires it. It is not written to disk. It is stored in a temporary file-storage facilities (tmpfs). It is deleted once the pod that depends on it is deleted.</a:t>
            </a:r>
            <a:endParaRPr/>
          </a:p>
          <a:p>
            <a:pPr marL="457200" lvl="0" indent="-317500" rtl="0">
              <a:spcBef>
                <a:spcPts val="0"/>
              </a:spcBef>
              <a:spcAft>
                <a:spcPts val="0"/>
              </a:spcAft>
              <a:buSzPts val="1400"/>
              <a:buChar char="●"/>
            </a:pPr>
            <a:r>
              <a:rPr lang="en"/>
              <a:t>Secrets are stored as plaintext in etcd however the etcd storage can be encrypted to remove the security risk</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1"/>
        <p:cNvGrpSpPr/>
        <p:nvPr/>
      </p:nvGrpSpPr>
      <p:grpSpPr>
        <a:xfrm>
          <a:off x="0" y="0"/>
          <a:ext cx="0" cy="0"/>
          <a:chOff x="0" y="0"/>
          <a:chExt cx="0" cy="0"/>
        </a:xfrm>
      </p:grpSpPr>
      <p:sp>
        <p:nvSpPr>
          <p:cNvPr id="3752" name="Shape 3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3" name="Shape 37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6"/>
        <p:cNvGrpSpPr/>
        <p:nvPr/>
      </p:nvGrpSpPr>
      <p:grpSpPr>
        <a:xfrm>
          <a:off x="0" y="0"/>
          <a:ext cx="0" cy="0"/>
          <a:chOff x="0" y="0"/>
          <a:chExt cx="0" cy="0"/>
        </a:xfrm>
      </p:grpSpPr>
      <p:sp>
        <p:nvSpPr>
          <p:cNvPr id="3757" name="Shape 3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8" name="Shape 37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OpenShift Container Platform leverages the Kubernetes persistent volume (PV) framework to allow administrators to provision persistent storage for a cluster. Using persistent volume claims (PVCs), developers can request PV resources without having specific knowledge of the underlying storage infrastructure.</a:t>
            </a:r>
            <a:endParaRPr/>
          </a:p>
          <a:p>
            <a:pPr marL="457200" lvl="0" indent="-317500" rtl="0">
              <a:spcBef>
                <a:spcPts val="0"/>
              </a:spcBef>
              <a:spcAft>
                <a:spcPts val="0"/>
              </a:spcAft>
              <a:buSzPts val="1400"/>
              <a:buChar char="●"/>
            </a:pPr>
            <a:r>
              <a:rPr lang="en"/>
              <a:t>OpenShift Container Platform supports a growing list of storage plugins for using various storage solutions.</a:t>
            </a:r>
            <a:endParaRPr/>
          </a:p>
          <a:p>
            <a:pPr marL="457200" lvl="0" indent="-317500" rtl="0">
              <a:spcBef>
                <a:spcPts val="0"/>
              </a:spcBef>
              <a:spcAft>
                <a:spcPts val="0"/>
              </a:spcAft>
              <a:buSzPts val="1400"/>
              <a:buChar char="●"/>
            </a:pPr>
            <a:r>
              <a:rPr lang="en"/>
              <a:t>Note that high-availability of storage in the infrastructure is left to the underlying storage provider.</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5"/>
        <p:cNvGrpSpPr/>
        <p:nvPr/>
      </p:nvGrpSpPr>
      <p:grpSpPr>
        <a:xfrm>
          <a:off x="0" y="0"/>
          <a:ext cx="0" cy="0"/>
          <a:chOff x="0" y="0"/>
          <a:chExt cx="0" cy="0"/>
        </a:xfrm>
      </p:grpSpPr>
      <p:sp>
        <p:nvSpPr>
          <p:cNvPr id="3776" name="Shape 3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7" name="Shape 37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Administrators define a pool of Persistent Volumes (PV) which are backed by network storage solutions like NFS, iSCSO, AWS EBS, etc and make them globally available in the OpenShift cluster.</a:t>
            </a:r>
            <a:endParaRPr/>
          </a:p>
          <a:p>
            <a:pPr marL="457200" lvl="0" indent="-317500" rtl="0">
              <a:spcBef>
                <a:spcPts val="0"/>
              </a:spcBef>
              <a:spcAft>
                <a:spcPts val="0"/>
              </a:spcAft>
              <a:buSzPts val="1400"/>
              <a:buChar char="●"/>
            </a:pPr>
            <a:r>
              <a:rPr lang="en"/>
              <a:t>Users within their projects can create a Persistent Volume Claim (PVC) in order to request a PV to be available within their pods. In the pod definition, a developer can refer to the PVC and mount the requested persistent volume inside the pod at an arbitrary path. </a:t>
            </a:r>
            <a:endParaRPr/>
          </a:p>
          <a:p>
            <a:pPr marL="457200" lvl="0" indent="-317500">
              <a:spcBef>
                <a:spcPts val="0"/>
              </a:spcBef>
              <a:spcAft>
                <a:spcPts val="0"/>
              </a:spcAft>
              <a:buSzPts val="1400"/>
              <a:buChar char="●"/>
            </a:pPr>
            <a:r>
              <a:rPr lang="en"/>
              <a:t>If a pod gets restarted, OpenShift mounts the same persistent volume into the pod again so that the pod data is available. PVs outlive the containers that were using them.</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3"/>
        <p:cNvGrpSpPr/>
        <p:nvPr/>
      </p:nvGrpSpPr>
      <p:grpSpPr>
        <a:xfrm>
          <a:off x="0" y="0"/>
          <a:ext cx="0" cy="0"/>
          <a:chOff x="0" y="0"/>
          <a:chExt cx="0" cy="0"/>
        </a:xfrm>
      </p:grpSpPr>
      <p:sp>
        <p:nvSpPr>
          <p:cNvPr id="3814" name="Shape 38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5" name="Shape 38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Dynamic provisioning allows provisioning persistent volumes on-demand when users request it rather than admins predefining them in advance</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StorageClass is a blueprint of how to provision persistent volumes on a network storage. OpenShift provides a set of provisioners that determine what volume plugins should be used for provisioning the volumes. OpenShift also supports third-party plugins that are not part of Kubernetes, such as NetApp Trident</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Admins creates a catalog of StorageClasses available in the OpenShift cluster. StorageClass names are arbitrary names to communicate their characteristics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Users can create a Persistent Volume Claim and specify the name of a StorageClass to instruct OpenShift on the type of persistent volume that should be provisioned for the them</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5"/>
        <p:cNvGrpSpPr/>
        <p:nvPr/>
      </p:nvGrpSpPr>
      <p:grpSpPr>
        <a:xfrm>
          <a:off x="0" y="0"/>
          <a:ext cx="0" cy="0"/>
          <a:chOff x="0" y="0"/>
          <a:chExt cx="0" cy="0"/>
        </a:xfrm>
      </p:grpSpPr>
      <p:sp>
        <p:nvSpPr>
          <p:cNvPr id="3846" name="Shape 38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7" name="Shape 38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2"/>
        <p:cNvGrpSpPr/>
        <p:nvPr/>
      </p:nvGrpSpPr>
      <p:grpSpPr>
        <a:xfrm>
          <a:off x="0" y="0"/>
          <a:ext cx="0" cy="0"/>
          <a:chOff x="0" y="0"/>
          <a:chExt cx="0" cy="0"/>
        </a:xfrm>
      </p:grpSpPr>
      <p:sp>
        <p:nvSpPr>
          <p:cNvPr id="3863" name="Shape 3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4" name="Shape 38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The goal of container-native storage (CNS) is to provide a solution that runs Red Hat Gluster Storage software as containers inside OpenShift as Kubernetes pods. CNS enables OpenShift users to add reliable, safe, and shared persistent storage to their projects. It allows OpenShift administrators to deploy and manage their GlusterFS storage clusters quickly and easily. OpenShift administrators can easily create GlusterFS volumes using Heketi, a GlusterFS multicluster volume manager, and then register the volume availability with OpenShift by submitting a persistent volume claim (PVC). GlusterFS also supports dynamic provisioning of persistent volumes and removes the need for administrators to define and create PVs in OpenShift </a:t>
            </a:r>
            <a:r>
              <a:rPr lang="en">
                <a:solidFill>
                  <a:schemeClr val="dk1"/>
                </a:solidFill>
              </a:rPr>
              <a:t>upfront </a:t>
            </a:r>
            <a:r>
              <a:rPr lang="en"/>
              <a:t>and have them created on-demand instead when users request a PV.</a:t>
            </a:r>
            <a:endParaRPr/>
          </a:p>
          <a:p>
            <a:pPr marL="457200" lvl="0" indent="-317500" rtl="0">
              <a:spcBef>
                <a:spcPts val="0"/>
              </a:spcBef>
              <a:spcAft>
                <a:spcPts val="0"/>
              </a:spcAft>
              <a:buSzPts val="1400"/>
              <a:buChar char="●"/>
            </a:pPr>
            <a:r>
              <a:rPr lang="en"/>
              <a:t>OpenShift users can take advantage of these GlusterFS volumes by submitting an OpenShift PVC, which is then bound to an appropriate persistent volume. When users employ their claim, OpenShift invokes the GlusterFS volume plug-in that mounts the appropriate GlusterFS volume from the node running the pod to enable the container referenced in the claim to access the desired volume. </a:t>
            </a:r>
            <a:endParaRPr/>
          </a:p>
          <a:p>
            <a:pPr marL="457200" lvl="0" indent="-317500" rtl="0">
              <a:spcBef>
                <a:spcPts val="0"/>
              </a:spcBef>
              <a:spcAft>
                <a:spcPts val="0"/>
              </a:spcAft>
              <a:buSzPts val="1400"/>
              <a:buChar char="●"/>
            </a:pPr>
            <a:r>
              <a:rPr lang="en"/>
              <a:t>The solution supports collocating other OpenShift (Kubernetes) application pods on the same OpenShift nodes as the Red Hat Gluster Storage pods, in a “hyper-converged” configuration.</a:t>
            </a:r>
            <a:endParaRPr/>
          </a:p>
          <a:p>
            <a:pPr marL="457200" lvl="0" indent="-317500" rtl="0">
              <a:spcBef>
                <a:spcPts val="0"/>
              </a:spcBef>
              <a:spcAft>
                <a:spcPts val="0"/>
              </a:spcAft>
              <a:buSzPts val="1400"/>
              <a:buChar char="●"/>
            </a:pPr>
            <a:r>
              <a:rPr lang="en"/>
              <a:t>Red Hat Gluster Storage pods can be deployed on any OpenShift nodes within the cluster that have one or more block devices with many logical volumes defined which are used as the bricks for volumes provided by Red Hat Gluster Storage pods.</a:t>
            </a:r>
            <a:endParaRPr/>
          </a:p>
          <a:p>
            <a:pPr marL="0" lvl="0" indent="0" rtl="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2"/>
        <p:cNvGrpSpPr/>
        <p:nvPr/>
      </p:nvGrpSpPr>
      <p:grpSpPr>
        <a:xfrm>
          <a:off x="0" y="0"/>
          <a:ext cx="0" cy="0"/>
          <a:chOff x="0" y="0"/>
          <a:chExt cx="0" cy="0"/>
        </a:xfrm>
      </p:grpSpPr>
      <p:sp>
        <p:nvSpPr>
          <p:cNvPr id="3923" name="Shape 3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4" name="Shape 3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Service Broker Deep-Dive by Andrew Block </a:t>
            </a:r>
            <a:r>
              <a:rPr lang="en" u="sng">
                <a:solidFill>
                  <a:schemeClr val="hlink"/>
                </a:solidFill>
                <a:hlinkClick r:id="rId3"/>
              </a:rPr>
              <a:t>https://docs.google.com/presentation/d/1isf-ocLA4YrV0T5KXDdxH6hte-Du-g8JEDBLkOfmxhU/edit#slide=id.g1f60798c16_0_0</a:t>
            </a:r>
            <a:endParaRPr/>
          </a:p>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0" name="Shape 6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A container image is typically made up of multiple layers. </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The first image is called a base image, and it includes everything necessary to get started.Teams often work by building their own layers on these base images. Users can also build on more advanced application images, which not only have an operating system but also include language runtimes, debugging tools, and libraries.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Base images are built from the same utilities and libraries included in an operating system. A good base image provides a secure and stable platform on which to build applications. Red Hat provides base images for Red Hat Enterprise Linux. These images can be used like a normal operating system. Users can customize them as necessary for their applications, installing packages and enabling services to start up just like a normal Red Hat Enterprise Linux Server.</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Red Hat also provides more advanced application images that already include extra software. Examples include language runtimes, databases, middleware, storage, and independent software vendor (ISV) software. Software included in these images is tested, pre-configured and certified to work out of the box. These pre-built images make it easy to deploy multi-tier applications from existing components without the work of building your own application images.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The layering structure significantly simplies patching procedures since a layer needs to be patched only once and then any image built using that layer would contain the applied patch</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Container platforms like OpenShift have the ability to track existing containers that use a certain layer and if patched, trigger a series of image builds and deploys for existing and running containers in order to apply the patched layer across all containers and prevent security breaches.</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Shape 39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9" name="Shape 39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Service Consumer is a user or app that requests a service and uses it for example a user that needs an AWS RDS database for their application</a:t>
            </a:r>
            <a:endParaRPr/>
          </a:p>
          <a:p>
            <a:pPr marL="457200" lvl="0" indent="-317500" rtl="0">
              <a:spcBef>
                <a:spcPts val="0"/>
              </a:spcBef>
              <a:spcAft>
                <a:spcPts val="0"/>
              </a:spcAft>
              <a:buSzPts val="1400"/>
              <a:buChar char="●"/>
            </a:pPr>
            <a:r>
              <a:rPr lang="en"/>
              <a:t>Service Provider is the provider of the requested service for example AWS RDS </a:t>
            </a:r>
            <a:endParaRPr/>
          </a:p>
          <a:p>
            <a:pPr marL="457200" lvl="0" indent="-317500" rtl="0">
              <a:spcBef>
                <a:spcPts val="0"/>
              </a:spcBef>
              <a:spcAft>
                <a:spcPts val="0"/>
              </a:spcAft>
              <a:buSzPts val="1400"/>
              <a:buChar char="●"/>
            </a:pPr>
            <a:r>
              <a:rPr lang="en"/>
              <a:t>Majority of services are not managed by end users for example databases, message queues, etc</a:t>
            </a:r>
            <a:endParaRPr/>
          </a:p>
          <a:p>
            <a:pPr marL="457200" lvl="0" indent="-317500" rtl="0">
              <a:spcBef>
                <a:spcPts val="0"/>
              </a:spcBef>
              <a:spcAft>
                <a:spcPts val="0"/>
              </a:spcAft>
              <a:buSzPts val="1400"/>
              <a:buChar char="●"/>
            </a:pPr>
            <a:r>
              <a:rPr lang="en"/>
              <a:t>Users usually have to request services through the ticket system, wait for the allocation and after receiving the service coordinate, use that in their applications</a:t>
            </a:r>
            <a:endParaRPr/>
          </a:p>
          <a:p>
            <a:pPr marL="457200" lvl="0" indent="-317500" rtl="0">
              <a:spcBef>
                <a:spcPts val="0"/>
              </a:spcBef>
              <a:spcAft>
                <a:spcPts val="0"/>
              </a:spcAft>
              <a:buSzPts val="1400"/>
              <a:buChar char="●"/>
            </a:pPr>
            <a:r>
              <a:rPr lang="en"/>
              <a:t>In case of cloud services such as AWS, sometimes users are allowed to log in directly into the service provider admin console and provision the services themselves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1"/>
        <p:cNvGrpSpPr/>
        <p:nvPr/>
      </p:nvGrpSpPr>
      <p:grpSpPr>
        <a:xfrm>
          <a:off x="0" y="0"/>
          <a:ext cx="0" cy="0"/>
          <a:chOff x="0" y="0"/>
          <a:chExt cx="0" cy="0"/>
        </a:xfrm>
      </p:grpSpPr>
      <p:sp>
        <p:nvSpPr>
          <p:cNvPr id="3942" name="Shape 39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3" name="Shape 39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Shape 39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6" name="Shape 39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en"/>
              <a:t>Service Catalog is where all services are published for consumption</a:t>
            </a:r>
            <a:endParaRPr/>
          </a:p>
          <a:p>
            <a:pPr marL="457200" lvl="0" indent="-317500" rtl="0">
              <a:spcBef>
                <a:spcPts val="0"/>
              </a:spcBef>
              <a:spcAft>
                <a:spcPts val="0"/>
              </a:spcAft>
              <a:buSzPts val="1400"/>
              <a:buChar char="●"/>
            </a:pPr>
            <a:r>
              <a:rPr lang="en"/>
              <a:t>Service Broker is responsible for managing and provisioning the service on the service provider and configure the credentials for the service consumer. </a:t>
            </a:r>
            <a:endParaRPr/>
          </a:p>
          <a:p>
            <a:pPr marL="457200" lvl="0" indent="-317500" rtl="0">
              <a:spcBef>
                <a:spcPts val="0"/>
              </a:spcBef>
              <a:spcAft>
                <a:spcPts val="0"/>
              </a:spcAft>
              <a:buSzPts val="1400"/>
              <a:buChar char="●"/>
            </a:pPr>
            <a:r>
              <a:rPr lang="en"/>
              <a:t>Each service provider would have a broker that knows how to provision services for that specific provider for example AWS would have a AWS Service Broker that knows how to create AWS services</a:t>
            </a:r>
            <a:endParaRPr/>
          </a:p>
          <a:p>
            <a:pPr marL="457200" lvl="0" indent="-317500" rtl="0">
              <a:spcBef>
                <a:spcPts val="0"/>
              </a:spcBef>
              <a:spcAft>
                <a:spcPts val="0"/>
              </a:spcAft>
              <a:buSzPts val="1400"/>
              <a:buChar char="●"/>
            </a:pPr>
            <a:r>
              <a:rPr lang="en"/>
              <a:t>Service providers might be running on or outside OpenShift and consequently, the service brokers might provision services on OpenShift or outside OpenShift. For example and OpenShift Ansible Broker, would use Ansible playbooks to provision a message queue running on OpenShift while the AWS service broker would provision an AWS RDS (database) instance on AWS.</a:t>
            </a:r>
            <a:endParaRPr/>
          </a:p>
          <a:p>
            <a:pPr marL="457200" lvl="0" indent="-317500" rtl="0">
              <a:spcBef>
                <a:spcPts val="0"/>
              </a:spcBef>
              <a:spcAft>
                <a:spcPts val="0"/>
              </a:spcAft>
              <a:buSzPts val="1400"/>
              <a:buChar char="●"/>
            </a:pPr>
            <a:r>
              <a:rPr lang="en"/>
              <a:t>OpenServiceBroker API defines the way service catalog and service broker works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Shape 39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5" name="Shape 39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spcBef>
                <a:spcPts val="0"/>
              </a:spcBef>
              <a:spcAft>
                <a:spcPts val="0"/>
              </a:spcAft>
              <a:buClr>
                <a:schemeClr val="dk1"/>
              </a:buClr>
              <a:buSzPts val="1400"/>
              <a:buChar char="●"/>
            </a:pPr>
            <a:r>
              <a:rPr lang="en">
                <a:solidFill>
                  <a:schemeClr val="dk1"/>
                </a:solidFill>
              </a:rPr>
              <a:t>Services from multiple service brokers can be published in the service catalog</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OpenShift will be shipped with OpenShift Template Broker and OpenShift Ansible Brokers</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OpenShift Template Broker is responsible for provisioning OpenShift templates on the cluster</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OpenShift Ansible Broker allows leveraging existing investment in Ansible roles/playbooks and deploys a lightweight application definition called Ansible Playbooks Bundles (APB). APB uses named playbooks to provision, bind and unprovision services. </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OpenShift Template Broker and OpenShift Ansible Broker will be by default included in OCP 3.6</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Service Catalog is Tech Preview in OCP 3.6. Note that enabling the Service Catalog would render the entire OpenShift cluster as Tech Preview.</a:t>
            </a:r>
            <a:endParaRPr>
              <a:solidFill>
                <a:schemeClr val="dk1"/>
              </a:solidFill>
            </a:endParaRPr>
          </a:p>
          <a:p>
            <a:pPr marL="457200" lvl="0" indent="-317500" rtl="0">
              <a:spcBef>
                <a:spcPts val="0"/>
              </a:spcBef>
              <a:spcAft>
                <a:spcPts val="0"/>
              </a:spcAft>
              <a:buClr>
                <a:schemeClr val="dk1"/>
              </a:buClr>
              <a:buSzPts val="1400"/>
              <a:buChar char="●"/>
            </a:pPr>
            <a:r>
              <a:rPr lang="en">
                <a:solidFill>
                  <a:schemeClr val="dk1"/>
                </a:solidFill>
              </a:rPr>
              <a:t>AWS Service Broker is available in OCP 3.7</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5"/>
        <p:cNvGrpSpPr/>
        <p:nvPr/>
      </p:nvGrpSpPr>
      <p:grpSpPr>
        <a:xfrm>
          <a:off x="0" y="0"/>
          <a:ext cx="0" cy="0"/>
          <a:chOff x="0" y="0"/>
          <a:chExt cx="0" cy="0"/>
        </a:xfrm>
      </p:grpSpPr>
      <p:sp>
        <p:nvSpPr>
          <p:cNvPr id="4046" name="Shape 40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7" name="Shape 40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6"/>
        <p:cNvGrpSpPr/>
        <p:nvPr/>
      </p:nvGrpSpPr>
      <p:grpSpPr>
        <a:xfrm>
          <a:off x="0" y="0"/>
          <a:ext cx="0" cy="0"/>
          <a:chOff x="0" y="0"/>
          <a:chExt cx="0" cy="0"/>
        </a:xfrm>
      </p:grpSpPr>
      <p:sp>
        <p:nvSpPr>
          <p:cNvPr id="4067" name="Shape 40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8" name="Shape 40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4"/>
        <p:cNvGrpSpPr/>
        <p:nvPr/>
      </p:nvGrpSpPr>
      <p:grpSpPr>
        <a:xfrm>
          <a:off x="0" y="0"/>
          <a:ext cx="0" cy="0"/>
          <a:chOff x="0" y="0"/>
          <a:chExt cx="0" cy="0"/>
        </a:xfrm>
      </p:grpSpPr>
      <p:sp>
        <p:nvSpPr>
          <p:cNvPr id="4075" name="Shape 40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6" name="Shape 40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Shape 40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3" name="Shape 40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lnSpc>
                <a:spcPct val="100000"/>
              </a:lnSpc>
              <a:spcBef>
                <a:spcPts val="0"/>
              </a:spcBef>
              <a:spcAft>
                <a:spcPts val="0"/>
              </a:spcAft>
              <a:buClr>
                <a:schemeClr val="dk1"/>
              </a:buClr>
              <a:buSzPts val="1400"/>
              <a:buChar char="●"/>
            </a:pPr>
            <a:r>
              <a:rPr lang="en">
                <a:solidFill>
                  <a:schemeClr val="dk1"/>
                </a:solidFill>
              </a:rPr>
              <a:t>Exposes Templates and Instant Apps in the Service Catalog</a:t>
            </a:r>
            <a:endParaRPr>
              <a:solidFill>
                <a:schemeClr val="dk1"/>
              </a:solidFill>
            </a:endParaRPr>
          </a:p>
          <a:p>
            <a:pPr marL="457200" lvl="0" indent="-317500" rtl="0">
              <a:lnSpc>
                <a:spcPct val="100000"/>
              </a:lnSpc>
              <a:spcBef>
                <a:spcPts val="0"/>
              </a:spcBef>
              <a:spcAft>
                <a:spcPts val="0"/>
              </a:spcAft>
              <a:buClr>
                <a:schemeClr val="dk1"/>
              </a:buClr>
              <a:buSzPts val="1400"/>
              <a:buChar char="●"/>
            </a:pPr>
            <a:r>
              <a:rPr lang="en">
                <a:solidFill>
                  <a:schemeClr val="dk1"/>
                </a:solidFill>
              </a:rPr>
              <a:t>Templates are pulled from openshift namespace by default</a:t>
            </a:r>
            <a:endParaRPr>
              <a:solidFill>
                <a:schemeClr val="dk1"/>
              </a:solidFill>
            </a:endParaRPr>
          </a:p>
          <a:p>
            <a:pPr marL="457200" lvl="0" indent="-317500" rtl="0">
              <a:lnSpc>
                <a:spcPct val="100000"/>
              </a:lnSpc>
              <a:spcBef>
                <a:spcPts val="0"/>
              </a:spcBef>
              <a:spcAft>
                <a:spcPts val="0"/>
              </a:spcAft>
              <a:buClr>
                <a:schemeClr val="dk1"/>
              </a:buClr>
              <a:buSzPts val="1400"/>
              <a:buChar char="●"/>
            </a:pPr>
            <a:r>
              <a:rPr lang="en">
                <a:solidFill>
                  <a:schemeClr val="dk1"/>
                </a:solidFill>
              </a:rPr>
              <a:t>Multiple namespaces can be configured for template discovery</a:t>
            </a:r>
            <a:endParaRPr>
              <a:solidFill>
                <a:schemeClr val="dk1"/>
              </a:solidFill>
            </a:endParaRPr>
          </a:p>
          <a:p>
            <a:pPr marL="0" lvl="0" indent="0">
              <a:lnSpc>
                <a:spcPct val="100000"/>
              </a:lnSpc>
              <a:spcBef>
                <a:spcPts val="0"/>
              </a:spcBef>
              <a:spcAft>
                <a:spcPts val="0"/>
              </a:spcAft>
              <a:buNone/>
            </a:pP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1"/>
        <p:cNvGrpSpPr/>
        <p:nvPr/>
      </p:nvGrpSpPr>
      <p:grpSpPr>
        <a:xfrm>
          <a:off x="0" y="0"/>
          <a:ext cx="0" cy="0"/>
          <a:chOff x="0" y="0"/>
          <a:chExt cx="0" cy="0"/>
        </a:xfrm>
      </p:grpSpPr>
      <p:sp>
        <p:nvSpPr>
          <p:cNvPr id="4102" name="Shape 4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3" name="Shape 4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2"/>
        <p:cNvGrpSpPr/>
        <p:nvPr/>
      </p:nvGrpSpPr>
      <p:grpSpPr>
        <a:xfrm>
          <a:off x="0" y="0"/>
          <a:ext cx="0" cy="0"/>
          <a:chOff x="0" y="0"/>
          <a:chExt cx="0" cy="0"/>
        </a:xfrm>
      </p:grpSpPr>
      <p:sp>
        <p:nvSpPr>
          <p:cNvPr id="4123" name="Shape 4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4" name="Shape 4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2311400" y="525463"/>
            <a:ext cx="4673600" cy="2628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929640" y="3329939"/>
            <a:ext cx="7436961" cy="3154770"/>
          </a:xfrm>
          <a:prstGeom prst="rect">
            <a:avLst/>
          </a:prstGeom>
        </p:spPr>
        <p:txBody>
          <a:bodyPr lIns="91425" tIns="91425" rIns="91425" bIns="91425" anchor="ctr" anchorCtr="0">
            <a:noAutofit/>
          </a:bodyPr>
          <a:lstStyle/>
          <a:p>
            <a:pPr lvl="0" rtl="0">
              <a:spcBef>
                <a:spcPts val="0"/>
              </a:spcBef>
              <a:buNone/>
            </a:pPr>
            <a:endParaRPr/>
          </a:p>
        </p:txBody>
      </p:sp>
      <p:sp>
        <p:nvSpPr>
          <p:cNvPr id="344" name="Shape 344"/>
          <p:cNvSpPr txBox="1">
            <a:spLocks noGrp="1"/>
          </p:cNvSpPr>
          <p:nvPr>
            <p:ph type="sldNum" idx="12"/>
          </p:nvPr>
        </p:nvSpPr>
        <p:spPr>
          <a:xfrm>
            <a:off x="5265808" y="6658665"/>
            <a:ext cx="4028386" cy="350429"/>
          </a:xfrm>
          <a:prstGeom prst="rect">
            <a:avLst/>
          </a:prstGeom>
        </p:spPr>
        <p:txBody>
          <a:bodyPr lIns="91425" tIns="91425" rIns="91425" bIns="91425" anchor="b" anchorCtr="0">
            <a:noAutofit/>
          </a:bodyPr>
          <a:lstStyle/>
          <a:p>
            <a:pPr lvl="0" rtl="0">
              <a:spcBef>
                <a:spcPts val="0"/>
              </a:spcBef>
              <a:buNone/>
            </a:pPr>
            <a:endParaRPr/>
          </a:p>
          <a:p>
            <a:pPr lvl="1" rtl="0">
              <a:spcBef>
                <a:spcPts val="0"/>
              </a:spcBef>
              <a:buNone/>
            </a:pPr>
            <a:endParaRPr/>
          </a:p>
          <a:p>
            <a:pPr lvl="2" rtl="0">
              <a:spcBef>
                <a:spcPts val="0"/>
              </a:spcBef>
              <a:buNone/>
            </a:pPr>
            <a:endParaRPr/>
          </a:p>
          <a:p>
            <a:pPr lvl="3" rtl="0">
              <a:spcBef>
                <a:spcPts val="0"/>
              </a:spcBef>
              <a:buNone/>
            </a:pPr>
            <a:endParaRPr/>
          </a:p>
          <a:p>
            <a:pPr lvl="4" rtl="0">
              <a:spcBef>
                <a:spcPts val="0"/>
              </a:spcBef>
              <a:buNone/>
            </a:pPr>
            <a:endParaRPr/>
          </a:p>
          <a:p>
            <a:pPr lvl="5" rtl="0">
              <a:spcBef>
                <a:spcPts val="0"/>
              </a:spcBef>
              <a:buNone/>
            </a:pPr>
            <a:endParaRPr/>
          </a:p>
          <a:p>
            <a:pPr lvl="6" rtl="0">
              <a:spcBef>
                <a:spcPts val="0"/>
              </a:spcBef>
              <a:buNone/>
            </a:pPr>
            <a:endParaRPr/>
          </a:p>
          <a:p>
            <a:pPr lvl="7" rtl="0">
              <a:spcBef>
                <a:spcPts val="0"/>
              </a:spcBef>
              <a:buNone/>
            </a:pPr>
            <a:endParaRPr/>
          </a:p>
          <a:p>
            <a:pPr lvl="8" rtl="0">
              <a:spcBef>
                <a:spcPts val="0"/>
              </a:spcBef>
              <a:buNone/>
            </a:pPr>
            <a:endParaRPr/>
          </a:p>
        </p:txBody>
      </p:sp>
    </p:spTree>
    <p:extLst>
      <p:ext uri="{BB962C8B-B14F-4D97-AF65-F5344CB8AC3E}">
        <p14:creationId xmlns:p14="http://schemas.microsoft.com/office/powerpoint/2010/main" val="27332912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Shape 4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1" name="Shape 4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9"/>
        <p:cNvGrpSpPr/>
        <p:nvPr/>
      </p:nvGrpSpPr>
      <p:grpSpPr>
        <a:xfrm>
          <a:off x="0" y="0"/>
          <a:ext cx="0" cy="0"/>
          <a:chOff x="0" y="0"/>
          <a:chExt cx="0" cy="0"/>
        </a:xfrm>
      </p:grpSpPr>
      <p:sp>
        <p:nvSpPr>
          <p:cNvPr id="4140" name="Shape 4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1" name="Shape 4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2"/>
        <p:cNvGrpSpPr/>
        <p:nvPr/>
      </p:nvGrpSpPr>
      <p:grpSpPr>
        <a:xfrm>
          <a:off x="0" y="0"/>
          <a:ext cx="0" cy="0"/>
          <a:chOff x="0" y="0"/>
          <a:chExt cx="0" cy="0"/>
        </a:xfrm>
      </p:grpSpPr>
      <p:sp>
        <p:nvSpPr>
          <p:cNvPr id="4163" name="Shape 4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4" name="Shape 41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Shape 4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0" name="Shape 4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4"/>
        <p:cNvGrpSpPr/>
        <p:nvPr/>
      </p:nvGrpSpPr>
      <p:grpSpPr>
        <a:xfrm>
          <a:off x="0" y="0"/>
          <a:ext cx="0" cy="0"/>
          <a:chOff x="0" y="0"/>
          <a:chExt cx="0" cy="0"/>
        </a:xfrm>
      </p:grpSpPr>
      <p:sp>
        <p:nvSpPr>
          <p:cNvPr id="4235" name="Shape 4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6" name="Shape 4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5"/>
        <p:cNvGrpSpPr/>
        <p:nvPr/>
      </p:nvGrpSpPr>
      <p:grpSpPr>
        <a:xfrm>
          <a:off x="0" y="0"/>
          <a:ext cx="0" cy="0"/>
          <a:chOff x="0" y="0"/>
          <a:chExt cx="0" cy="0"/>
        </a:xfrm>
      </p:grpSpPr>
      <p:sp>
        <p:nvSpPr>
          <p:cNvPr id="4266" name="Shape 4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67" name="Shape 42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3"/>
        <p:cNvGrpSpPr/>
        <p:nvPr/>
      </p:nvGrpSpPr>
      <p:grpSpPr>
        <a:xfrm>
          <a:off x="0" y="0"/>
          <a:ext cx="0" cy="0"/>
          <a:chOff x="0" y="0"/>
          <a:chExt cx="0" cy="0"/>
        </a:xfrm>
      </p:grpSpPr>
      <p:sp>
        <p:nvSpPr>
          <p:cNvPr id="4294" name="Shape 4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5" name="Shape 42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1"/>
        <p:cNvGrpSpPr/>
        <p:nvPr/>
      </p:nvGrpSpPr>
      <p:grpSpPr>
        <a:xfrm>
          <a:off x="0" y="0"/>
          <a:ext cx="0" cy="0"/>
          <a:chOff x="0" y="0"/>
          <a:chExt cx="0" cy="0"/>
        </a:xfrm>
      </p:grpSpPr>
      <p:sp>
        <p:nvSpPr>
          <p:cNvPr id="4322" name="Shape 4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3" name="Shape 43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0"/>
        <p:cNvGrpSpPr/>
        <p:nvPr/>
      </p:nvGrpSpPr>
      <p:grpSpPr>
        <a:xfrm>
          <a:off x="0" y="0"/>
          <a:ext cx="0" cy="0"/>
          <a:chOff x="0" y="0"/>
          <a:chExt cx="0" cy="0"/>
        </a:xfrm>
      </p:grpSpPr>
      <p:sp>
        <p:nvSpPr>
          <p:cNvPr id="4351" name="Shape 4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2" name="Shape 43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8"/>
        <p:cNvGrpSpPr/>
        <p:nvPr/>
      </p:nvGrpSpPr>
      <p:grpSpPr>
        <a:xfrm>
          <a:off x="0" y="0"/>
          <a:ext cx="0" cy="0"/>
          <a:chOff x="0" y="0"/>
          <a:chExt cx="0" cy="0"/>
        </a:xfrm>
      </p:grpSpPr>
      <p:sp>
        <p:nvSpPr>
          <p:cNvPr id="4369" name="Shape 4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0" name="Shape 43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685800" y="1583342"/>
            <a:ext cx="7772400" cy="1159800"/>
          </a:xfrm>
          <a:prstGeom prst="rect">
            <a:avLst/>
          </a:prstGeom>
        </p:spPr>
        <p:txBody>
          <a:bodyPr wrap="square" lIns="91425" tIns="91425" rIns="91425" bIns="91425" anchor="b"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 name="Shape 11"/>
          <p:cNvSpPr txBox="1">
            <a:spLocks noGrp="1"/>
          </p:cNvSpPr>
          <p:nvPr>
            <p:ph type="subTitle" idx="1"/>
          </p:nvPr>
        </p:nvSpPr>
        <p:spPr>
          <a:xfrm>
            <a:off x="685800" y="2840053"/>
            <a:ext cx="7772400" cy="784800"/>
          </a:xfrm>
          <a:prstGeom prst="rect">
            <a:avLst/>
          </a:prstGeom>
        </p:spPr>
        <p:txBody>
          <a:bodyPr wrap="square" lIns="91425" tIns="91425" rIns="91425" bIns="91425" anchor="t" anchorCtr="0"/>
          <a:lstStyle>
            <a:lvl1pPr lvl="0" algn="ct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12" name="Shape 12"/>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826650" y="1704884"/>
            <a:ext cx="7490700" cy="1063200"/>
          </a:xfrm>
          <a:prstGeom prst="rect">
            <a:avLst/>
          </a:prstGeom>
        </p:spPr>
        <p:txBody>
          <a:bodyPr wrap="square" lIns="91425" tIns="91425" rIns="91425" bIns="91425" anchor="ctr" anchorCtr="0"/>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Shape 137"/>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ext only">
    <p:spTree>
      <p:nvGrpSpPr>
        <p:cNvPr id="1" name="Shape 138"/>
        <p:cNvGrpSpPr/>
        <p:nvPr/>
      </p:nvGrpSpPr>
      <p:grpSpPr>
        <a:xfrm>
          <a:off x="0" y="0"/>
          <a:ext cx="0" cy="0"/>
          <a:chOff x="0" y="0"/>
          <a:chExt cx="0" cy="0"/>
        </a:xfrm>
      </p:grpSpPr>
      <p:sp>
        <p:nvSpPr>
          <p:cNvPr id="139" name="Shape 139"/>
          <p:cNvSpPr txBox="1">
            <a:spLocks noGrp="1"/>
          </p:cNvSpPr>
          <p:nvPr>
            <p:ph type="sldNum" idx="12"/>
          </p:nvPr>
        </p:nvSpPr>
        <p:spPr>
          <a:xfrm>
            <a:off x="103328" y="4733944"/>
            <a:ext cx="416436" cy="393600"/>
          </a:xfrm>
          <a:prstGeom prst="rect">
            <a:avLst/>
          </a:prstGeom>
        </p:spPr>
        <p:txBody>
          <a:bodyPr wrap="square" lIns="91425" tIns="91425" rIns="91425" bIns="91425" anchor="ctr" anchorCtr="0">
            <a:noAutofit/>
          </a:bodyPr>
          <a:lstStyle>
            <a:lvl1pPr>
              <a:defRPr sz="1200">
                <a:solidFill>
                  <a:schemeClr val="tx1"/>
                </a:solidFill>
              </a:defRPr>
            </a:lvl1pPr>
          </a:lstStyle>
          <a:p>
            <a:fld id="{00000000-1234-1234-1234-123412341234}" type="slidenum">
              <a:rPr lang="en" smtClean="0"/>
              <a:pPr/>
              <a:t>‹#›</a:t>
            </a:fld>
            <a:endParaRPr lang="en" dirty="0"/>
          </a:p>
        </p:txBody>
      </p:sp>
      <p:sp>
        <p:nvSpPr>
          <p:cNvPr id="140" name="Shape 140"/>
          <p:cNvSpPr txBox="1">
            <a:spLocks noGrp="1"/>
          </p:cNvSpPr>
          <p:nvPr>
            <p:ph type="body" idx="1"/>
          </p:nvPr>
        </p:nvSpPr>
        <p:spPr>
          <a:xfrm>
            <a:off x="826700" y="1233775"/>
            <a:ext cx="7490700" cy="3290100"/>
          </a:xfrm>
          <a:prstGeom prst="rect">
            <a:avLst/>
          </a:prstGeom>
        </p:spPr>
        <p:txBody>
          <a:bodyPr wrap="square" lIns="91425" tIns="91425" rIns="91425" bIns="91425" anchor="t" anchorCtr="0"/>
          <a:lstStyle>
            <a:lvl1pPr marL="457200" lvl="0" indent="-292100" rtl="0">
              <a:spcBef>
                <a:spcPts val="600"/>
              </a:spcBef>
              <a:spcAft>
                <a:spcPts val="0"/>
              </a:spcAft>
              <a:buSzPts val="1000"/>
              <a:buFont typeface="Overpass"/>
              <a:buChar char="●"/>
              <a:defRPr>
                <a:latin typeface="Overpass"/>
                <a:ea typeface="Overpass"/>
                <a:cs typeface="Overpass"/>
                <a:sym typeface="Overpass"/>
              </a:defRPr>
            </a:lvl1pPr>
            <a:lvl2pPr marL="914400" lvl="1" indent="-292100" rtl="0">
              <a:spcBef>
                <a:spcPts val="0"/>
              </a:spcBef>
              <a:spcAft>
                <a:spcPts val="0"/>
              </a:spcAft>
              <a:buSzPts val="1000"/>
              <a:buFont typeface="Overpass"/>
              <a:buChar char="○"/>
              <a:defRPr>
                <a:latin typeface="Overpass"/>
                <a:ea typeface="Overpass"/>
                <a:cs typeface="Overpass"/>
                <a:sym typeface="Overpass"/>
              </a:defRPr>
            </a:lvl2pPr>
            <a:lvl3pPr marL="1371600" lvl="2" indent="-292100" rtl="0">
              <a:spcBef>
                <a:spcPts val="0"/>
              </a:spcBef>
              <a:spcAft>
                <a:spcPts val="0"/>
              </a:spcAft>
              <a:buSzPts val="1000"/>
              <a:buFont typeface="Overpass"/>
              <a:buChar char="■"/>
              <a:defRPr>
                <a:latin typeface="Overpass"/>
                <a:ea typeface="Overpass"/>
                <a:cs typeface="Overpass"/>
                <a:sym typeface="Overpass"/>
              </a:defRPr>
            </a:lvl3pPr>
            <a:lvl4pPr marL="1828800" lvl="3" indent="-292100" rtl="0">
              <a:spcBef>
                <a:spcPts val="0"/>
              </a:spcBef>
              <a:spcAft>
                <a:spcPts val="0"/>
              </a:spcAft>
              <a:buSzPts val="1000"/>
              <a:buFont typeface="Overpass"/>
              <a:buChar char="●"/>
              <a:defRPr>
                <a:latin typeface="Overpass"/>
                <a:ea typeface="Overpass"/>
                <a:cs typeface="Overpass"/>
                <a:sym typeface="Overpass"/>
              </a:defRPr>
            </a:lvl4pPr>
            <a:lvl5pPr marL="2286000" lvl="4" indent="-292100" rtl="0">
              <a:spcBef>
                <a:spcPts val="0"/>
              </a:spcBef>
              <a:spcAft>
                <a:spcPts val="0"/>
              </a:spcAft>
              <a:buSzPts val="1000"/>
              <a:buFont typeface="Overpass"/>
              <a:buChar char="○"/>
              <a:defRPr>
                <a:latin typeface="Overpass"/>
                <a:ea typeface="Overpass"/>
                <a:cs typeface="Overpass"/>
                <a:sym typeface="Overpass"/>
              </a:defRPr>
            </a:lvl5pPr>
            <a:lvl6pPr marL="2743200" lvl="5" indent="-292100" rtl="0">
              <a:spcBef>
                <a:spcPts val="0"/>
              </a:spcBef>
              <a:spcAft>
                <a:spcPts val="0"/>
              </a:spcAft>
              <a:buSzPts val="1000"/>
              <a:buFont typeface="Overpass"/>
              <a:buChar char="■"/>
              <a:defRPr>
                <a:latin typeface="Overpass"/>
                <a:ea typeface="Overpass"/>
                <a:cs typeface="Overpass"/>
                <a:sym typeface="Overpass"/>
              </a:defRPr>
            </a:lvl6pPr>
            <a:lvl7pPr marL="3200400" lvl="6" indent="-292100" rtl="0">
              <a:spcBef>
                <a:spcPts val="0"/>
              </a:spcBef>
              <a:spcAft>
                <a:spcPts val="0"/>
              </a:spcAft>
              <a:buSzPts val="1000"/>
              <a:buFont typeface="Overpass"/>
              <a:buChar char="●"/>
              <a:defRPr>
                <a:latin typeface="Overpass"/>
                <a:ea typeface="Overpass"/>
                <a:cs typeface="Overpass"/>
                <a:sym typeface="Overpass"/>
              </a:defRPr>
            </a:lvl7pPr>
            <a:lvl8pPr marL="3657600" lvl="7" indent="-292100" rtl="0">
              <a:spcBef>
                <a:spcPts val="0"/>
              </a:spcBef>
              <a:spcAft>
                <a:spcPts val="0"/>
              </a:spcAft>
              <a:buSzPts val="1000"/>
              <a:buFont typeface="Overpass"/>
              <a:buChar char="○"/>
              <a:defRPr>
                <a:latin typeface="Overpass"/>
                <a:ea typeface="Overpass"/>
                <a:cs typeface="Overpass"/>
                <a:sym typeface="Overpass"/>
              </a:defRPr>
            </a:lvl8pPr>
            <a:lvl9pPr marL="4114800" lvl="8" indent="-292100" rtl="0">
              <a:spcBef>
                <a:spcPts val="0"/>
              </a:spcBef>
              <a:spcAft>
                <a:spcPts val="0"/>
              </a:spcAft>
              <a:buSzPts val="1000"/>
              <a:buFont typeface="Overpass"/>
              <a:buChar char="■"/>
              <a:defRPr>
                <a:latin typeface="Overpass"/>
                <a:ea typeface="Overpass"/>
                <a:cs typeface="Overpass"/>
                <a:sym typeface="Overpass"/>
              </a:defRPr>
            </a:lvl9pPr>
          </a:lstStyle>
          <a:p>
            <a:endParaRPr/>
          </a:p>
        </p:txBody>
      </p:sp>
      <p:sp>
        <p:nvSpPr>
          <p:cNvPr id="141" name="Shape 141"/>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dirty="0"/>
          </a:p>
        </p:txBody>
      </p:sp>
      <p:sp>
        <p:nvSpPr>
          <p:cNvPr id="144" name="Shape 144"/>
          <p:cNvSpPr txBox="1">
            <a:spLocks noGrp="1"/>
          </p:cNvSpPr>
          <p:nvPr>
            <p:ph type="body" idx="1"/>
          </p:nvPr>
        </p:nvSpPr>
        <p:spPr>
          <a:xfrm>
            <a:off x="826700" y="1625925"/>
            <a:ext cx="3585000" cy="2644800"/>
          </a:xfrm>
          <a:prstGeom prst="rect">
            <a:avLst/>
          </a:prstGeom>
        </p:spPr>
        <p:txBody>
          <a:bodyPr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a:p>
        </p:txBody>
      </p:sp>
      <p:sp>
        <p:nvSpPr>
          <p:cNvPr id="149" name="Shape 149"/>
          <p:cNvSpPr txBox="1">
            <a:spLocks noGrp="1"/>
          </p:cNvSpPr>
          <p:nvPr>
            <p:ph type="body" idx="1"/>
          </p:nvPr>
        </p:nvSpPr>
        <p:spPr>
          <a:xfrm>
            <a:off x="4732350" y="1625925"/>
            <a:ext cx="3585000" cy="2644800"/>
          </a:xfrm>
          <a:prstGeom prst="rect">
            <a:avLst/>
          </a:prstGeom>
        </p:spPr>
        <p:txBody>
          <a:bodyPr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a:p>
        </p:txBody>
      </p:sp>
      <p:sp>
        <p:nvSpPr>
          <p:cNvPr id="154" name="Shape 154"/>
          <p:cNvSpPr txBox="1">
            <a:spLocks noGrp="1"/>
          </p:cNvSpPr>
          <p:nvPr>
            <p:ph type="subTitle" idx="1"/>
          </p:nvPr>
        </p:nvSpPr>
        <p:spPr>
          <a:xfrm>
            <a:off x="4968475" y="2753153"/>
            <a:ext cx="3348900" cy="4998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55" name="Shape 155"/>
          <p:cNvSpPr txBox="1">
            <a:spLocks noGrp="1"/>
          </p:cNvSpPr>
          <p:nvPr>
            <p:ph type="body" idx="2"/>
          </p:nvPr>
        </p:nvSpPr>
        <p:spPr>
          <a:xfrm>
            <a:off x="4968350" y="3138578"/>
            <a:ext cx="3348900" cy="13413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56" name="Shape 156"/>
          <p:cNvSpPr txBox="1">
            <a:spLocks noGrp="1"/>
          </p:cNvSpPr>
          <p:nvPr>
            <p:ph type="subTitle" idx="3"/>
          </p:nvPr>
        </p:nvSpPr>
        <p:spPr>
          <a:xfrm>
            <a:off x="826650" y="2753153"/>
            <a:ext cx="3348900" cy="4998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57" name="Shape 157"/>
          <p:cNvSpPr txBox="1">
            <a:spLocks noGrp="1"/>
          </p:cNvSpPr>
          <p:nvPr>
            <p:ph type="body" idx="4"/>
          </p:nvPr>
        </p:nvSpPr>
        <p:spPr>
          <a:xfrm>
            <a:off x="826525" y="3138578"/>
            <a:ext cx="3348900" cy="13413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58" name="Shape 158"/>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59" name="Shape 159"/>
          <p:cNvSpPr txBox="1">
            <a:spLocks noGrp="1"/>
          </p:cNvSpPr>
          <p:nvPr>
            <p:ph type="subTitle" idx="5"/>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160"/>
        <p:cNvGrpSpPr/>
        <p:nvPr/>
      </p:nvGrpSpPr>
      <p:grpSpPr>
        <a:xfrm>
          <a:off x="0" y="0"/>
          <a:ext cx="0" cy="0"/>
          <a:chOff x="0" y="0"/>
          <a:chExt cx="0" cy="0"/>
        </a:xfrm>
      </p:grpSpPr>
      <p:sp>
        <p:nvSpPr>
          <p:cNvPr id="161" name="Shape 161"/>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a:p>
        </p:txBody>
      </p:sp>
      <p:sp>
        <p:nvSpPr>
          <p:cNvPr id="162" name="Shape 162"/>
          <p:cNvSpPr txBox="1">
            <a:spLocks noGrp="1"/>
          </p:cNvSpPr>
          <p:nvPr>
            <p:ph type="subTitle" idx="1"/>
          </p:nvPr>
        </p:nvSpPr>
        <p:spPr>
          <a:xfrm>
            <a:off x="4968475" y="1867647"/>
            <a:ext cx="3348900" cy="4998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63" name="Shape 163"/>
          <p:cNvSpPr txBox="1">
            <a:spLocks noGrp="1"/>
          </p:cNvSpPr>
          <p:nvPr>
            <p:ph type="body" idx="2"/>
          </p:nvPr>
        </p:nvSpPr>
        <p:spPr>
          <a:xfrm>
            <a:off x="4968350" y="2367377"/>
            <a:ext cx="3348900" cy="20745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64" name="Shape 164"/>
          <p:cNvSpPr txBox="1">
            <a:spLocks noGrp="1"/>
          </p:cNvSpPr>
          <p:nvPr>
            <p:ph type="subTitle" idx="3"/>
          </p:nvPr>
        </p:nvSpPr>
        <p:spPr>
          <a:xfrm>
            <a:off x="826650" y="1867647"/>
            <a:ext cx="3348900" cy="4998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65" name="Shape 165"/>
          <p:cNvSpPr txBox="1">
            <a:spLocks noGrp="1"/>
          </p:cNvSpPr>
          <p:nvPr>
            <p:ph type="body" idx="4"/>
          </p:nvPr>
        </p:nvSpPr>
        <p:spPr>
          <a:xfrm>
            <a:off x="826525" y="2367377"/>
            <a:ext cx="3348900" cy="20745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66" name="Shape 166"/>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67" name="Shape 167"/>
          <p:cNvSpPr txBox="1">
            <a:spLocks noGrp="1"/>
          </p:cNvSpPr>
          <p:nvPr>
            <p:ph type="subTitle" idx="5"/>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68"/>
        <p:cNvGrpSpPr/>
        <p:nvPr/>
      </p:nvGrpSpPr>
      <p:grpSpPr>
        <a:xfrm>
          <a:off x="0" y="0"/>
          <a:ext cx="0" cy="0"/>
          <a:chOff x="0" y="0"/>
          <a:chExt cx="0" cy="0"/>
        </a:xfrm>
      </p:grpSpPr>
      <p:sp>
        <p:nvSpPr>
          <p:cNvPr id="169" name="Shape 16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a:p>
        </p:txBody>
      </p:sp>
      <p:sp>
        <p:nvSpPr>
          <p:cNvPr id="170" name="Shape 170"/>
          <p:cNvSpPr txBox="1">
            <a:spLocks noGrp="1"/>
          </p:cNvSpPr>
          <p:nvPr>
            <p:ph type="subTitle" idx="1"/>
          </p:nvPr>
        </p:nvSpPr>
        <p:spPr>
          <a:xfrm>
            <a:off x="826650" y="2644932"/>
            <a:ext cx="2208600" cy="5796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71" name="Shape 171"/>
          <p:cNvSpPr txBox="1">
            <a:spLocks noGrp="1"/>
          </p:cNvSpPr>
          <p:nvPr>
            <p:ph type="body" idx="2"/>
          </p:nvPr>
        </p:nvSpPr>
        <p:spPr>
          <a:xfrm>
            <a:off x="826650" y="3110231"/>
            <a:ext cx="2208600" cy="12174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72" name="Shape 172"/>
          <p:cNvSpPr txBox="1">
            <a:spLocks noGrp="1"/>
          </p:cNvSpPr>
          <p:nvPr>
            <p:ph type="subTitle" idx="3"/>
          </p:nvPr>
        </p:nvSpPr>
        <p:spPr>
          <a:xfrm>
            <a:off x="3467638" y="2644932"/>
            <a:ext cx="2208600" cy="5796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73" name="Shape 173"/>
          <p:cNvSpPr txBox="1">
            <a:spLocks noGrp="1"/>
          </p:cNvSpPr>
          <p:nvPr>
            <p:ph type="body" idx="4"/>
          </p:nvPr>
        </p:nvSpPr>
        <p:spPr>
          <a:xfrm>
            <a:off x="3467638" y="3110231"/>
            <a:ext cx="2208600" cy="12174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74" name="Shape 174"/>
          <p:cNvSpPr txBox="1">
            <a:spLocks noGrp="1"/>
          </p:cNvSpPr>
          <p:nvPr>
            <p:ph type="subTitle" idx="5"/>
          </p:nvPr>
        </p:nvSpPr>
        <p:spPr>
          <a:xfrm>
            <a:off x="6108738" y="2644932"/>
            <a:ext cx="2208600" cy="5796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75" name="Shape 175"/>
          <p:cNvSpPr txBox="1">
            <a:spLocks noGrp="1"/>
          </p:cNvSpPr>
          <p:nvPr>
            <p:ph type="body" idx="6"/>
          </p:nvPr>
        </p:nvSpPr>
        <p:spPr>
          <a:xfrm>
            <a:off x="6108738" y="3110231"/>
            <a:ext cx="2208600" cy="12174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76" name="Shape 176"/>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77" name="Shape 177"/>
          <p:cNvSpPr txBox="1">
            <a:spLocks noGrp="1"/>
          </p:cNvSpPr>
          <p:nvPr>
            <p:ph type="subTitle" idx="7"/>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78"/>
        <p:cNvGrpSpPr/>
        <p:nvPr/>
      </p:nvGrpSpPr>
      <p:grpSpPr>
        <a:xfrm>
          <a:off x="0" y="0"/>
          <a:ext cx="0" cy="0"/>
          <a:chOff x="0" y="0"/>
          <a:chExt cx="0" cy="0"/>
        </a:xfrm>
      </p:grpSpPr>
      <p:sp>
        <p:nvSpPr>
          <p:cNvPr id="179" name="Shape 17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a:p>
        </p:txBody>
      </p:sp>
      <p:sp>
        <p:nvSpPr>
          <p:cNvPr id="180" name="Shape 180"/>
          <p:cNvSpPr txBox="1">
            <a:spLocks noGrp="1"/>
          </p:cNvSpPr>
          <p:nvPr>
            <p:ph type="subTitle" idx="1"/>
          </p:nvPr>
        </p:nvSpPr>
        <p:spPr>
          <a:xfrm>
            <a:off x="826650" y="1809825"/>
            <a:ext cx="2208600" cy="5796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81" name="Shape 181"/>
          <p:cNvSpPr txBox="1">
            <a:spLocks noGrp="1"/>
          </p:cNvSpPr>
          <p:nvPr>
            <p:ph type="body" idx="2"/>
          </p:nvPr>
        </p:nvSpPr>
        <p:spPr>
          <a:xfrm>
            <a:off x="826650" y="2332275"/>
            <a:ext cx="2208600" cy="12174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82" name="Shape 182"/>
          <p:cNvSpPr txBox="1">
            <a:spLocks noGrp="1"/>
          </p:cNvSpPr>
          <p:nvPr>
            <p:ph type="subTitle" idx="3"/>
          </p:nvPr>
        </p:nvSpPr>
        <p:spPr>
          <a:xfrm>
            <a:off x="3467638" y="1809825"/>
            <a:ext cx="2208600" cy="5796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83" name="Shape 183"/>
          <p:cNvSpPr txBox="1">
            <a:spLocks noGrp="1"/>
          </p:cNvSpPr>
          <p:nvPr>
            <p:ph type="body" idx="4"/>
          </p:nvPr>
        </p:nvSpPr>
        <p:spPr>
          <a:xfrm>
            <a:off x="3467638" y="2332275"/>
            <a:ext cx="2208600" cy="12174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84" name="Shape 184"/>
          <p:cNvSpPr txBox="1">
            <a:spLocks noGrp="1"/>
          </p:cNvSpPr>
          <p:nvPr>
            <p:ph type="subTitle" idx="5"/>
          </p:nvPr>
        </p:nvSpPr>
        <p:spPr>
          <a:xfrm>
            <a:off x="6108738" y="1809825"/>
            <a:ext cx="2208600" cy="579600"/>
          </a:xfrm>
          <a:prstGeom prst="rect">
            <a:avLst/>
          </a:prstGeom>
        </p:spPr>
        <p:txBody>
          <a:bodyPr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85" name="Shape 185"/>
          <p:cNvSpPr txBox="1">
            <a:spLocks noGrp="1"/>
          </p:cNvSpPr>
          <p:nvPr>
            <p:ph type="body" idx="6"/>
          </p:nvPr>
        </p:nvSpPr>
        <p:spPr>
          <a:xfrm>
            <a:off x="6108738" y="2332275"/>
            <a:ext cx="2208600" cy="1217400"/>
          </a:xfrm>
          <a:prstGeom prst="rect">
            <a:avLst/>
          </a:prstGeom>
        </p:spPr>
        <p:txBody>
          <a:bodyPr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86" name="Shape 186"/>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87" name="Shape 187"/>
          <p:cNvSpPr txBox="1">
            <a:spLocks noGrp="1"/>
          </p:cNvSpPr>
          <p:nvPr>
            <p:ph type="subTitle" idx="7"/>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88"/>
        <p:cNvGrpSpPr/>
        <p:nvPr/>
      </p:nvGrpSpPr>
      <p:grpSpPr>
        <a:xfrm>
          <a:off x="0" y="0"/>
          <a:ext cx="0" cy="0"/>
          <a:chOff x="0" y="0"/>
          <a:chExt cx="0" cy="0"/>
        </a:xfrm>
      </p:grpSpPr>
      <p:sp>
        <p:nvSpPr>
          <p:cNvPr id="189" name="Shape 18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a:p>
        </p:txBody>
      </p:sp>
      <p:sp>
        <p:nvSpPr>
          <p:cNvPr id="190" name="Shape 190"/>
          <p:cNvSpPr txBox="1">
            <a:spLocks noGrp="1"/>
          </p:cNvSpPr>
          <p:nvPr>
            <p:ph type="body" idx="1"/>
          </p:nvPr>
        </p:nvSpPr>
        <p:spPr>
          <a:xfrm>
            <a:off x="826650" y="1554319"/>
            <a:ext cx="7490700" cy="393600"/>
          </a:xfrm>
          <a:prstGeom prst="rect">
            <a:avLst/>
          </a:prstGeom>
        </p:spPr>
        <p:txBody>
          <a:bodyPr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191" name="Shape 191"/>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92" name="Shape 192"/>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93"/>
        <p:cNvGrpSpPr/>
        <p:nvPr/>
      </p:nvGrpSpPr>
      <p:grpSpPr>
        <a:xfrm>
          <a:off x="0" y="0"/>
          <a:ext cx="0" cy="0"/>
          <a:chOff x="0" y="0"/>
          <a:chExt cx="0" cy="0"/>
        </a:xfrm>
      </p:grpSpPr>
      <p:sp>
        <p:nvSpPr>
          <p:cNvPr id="194" name="Shape 194"/>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a:p>
        </p:txBody>
      </p:sp>
      <p:sp>
        <p:nvSpPr>
          <p:cNvPr id="195" name="Shape 195"/>
          <p:cNvSpPr txBox="1">
            <a:spLocks noGrp="1"/>
          </p:cNvSpPr>
          <p:nvPr>
            <p:ph type="body" idx="1"/>
          </p:nvPr>
        </p:nvSpPr>
        <p:spPr>
          <a:xfrm>
            <a:off x="826650" y="3909498"/>
            <a:ext cx="7490700" cy="393600"/>
          </a:xfrm>
          <a:prstGeom prst="rect">
            <a:avLst/>
          </a:prstGeom>
        </p:spPr>
        <p:txBody>
          <a:bodyPr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196" name="Shape 196"/>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97" name="Shape 197"/>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 name="Shape 15"/>
          <p:cNvSpPr txBox="1">
            <a:spLocks noGrp="1"/>
          </p:cNvSpPr>
          <p:nvPr>
            <p:ph type="body" idx="1"/>
          </p:nvPr>
        </p:nvSpPr>
        <p:spPr>
          <a:xfrm>
            <a:off x="457200" y="1200150"/>
            <a:ext cx="8229600" cy="3725700"/>
          </a:xfrm>
          <a:prstGeom prst="rect">
            <a:avLst/>
          </a:prstGeom>
        </p:spPr>
        <p:txBody>
          <a:bodyPr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6" name="Shape 16"/>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ext top, logos bottom">
    <p:bg>
      <p:bgPr>
        <a:solidFill>
          <a:schemeClr val="bg1"/>
        </a:solidFill>
        <a:effectLst/>
      </p:bgPr>
    </p:bg>
    <p:spTree>
      <p:nvGrpSpPr>
        <p:cNvPr id="1" name="Shape 198"/>
        <p:cNvGrpSpPr/>
        <p:nvPr/>
      </p:nvGrpSpPr>
      <p:grpSpPr>
        <a:xfrm>
          <a:off x="0" y="0"/>
          <a:ext cx="0" cy="0"/>
          <a:chOff x="0" y="0"/>
          <a:chExt cx="0" cy="0"/>
        </a:xfrm>
      </p:grpSpPr>
      <p:sp>
        <p:nvSpPr>
          <p:cNvPr id="199" name="Shape 19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vl1pPr>
          </a:lstStyle>
          <a:p>
            <a:fld id="{00000000-1234-1234-1234-123412341234}" type="slidenum">
              <a:rPr lang="en" smtClean="0"/>
              <a:pPr/>
              <a:t>‹#›</a:t>
            </a:fld>
            <a:endParaRPr lang="en"/>
          </a:p>
        </p:txBody>
      </p:sp>
      <p:sp>
        <p:nvSpPr>
          <p:cNvPr id="200" name="Shape 200"/>
          <p:cNvSpPr txBox="1">
            <a:spLocks noGrp="1"/>
          </p:cNvSpPr>
          <p:nvPr>
            <p:ph type="body" idx="1"/>
          </p:nvPr>
        </p:nvSpPr>
        <p:spPr>
          <a:xfrm>
            <a:off x="826650" y="1512056"/>
            <a:ext cx="7490700" cy="879300"/>
          </a:xfrm>
          <a:prstGeom prst="rect">
            <a:avLst/>
          </a:prstGeom>
        </p:spPr>
        <p:txBody>
          <a:bodyPr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201" name="Shape 201"/>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02" name="Shape 202"/>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logos top, text bottom">
    <p:bg>
      <p:bgPr>
        <a:solidFill>
          <a:schemeClr val="bg1"/>
        </a:solidFill>
        <a:effectLst/>
      </p:bgPr>
    </p:bg>
    <p:spTree>
      <p:nvGrpSpPr>
        <p:cNvPr id="1" name="Shape 203"/>
        <p:cNvGrpSpPr/>
        <p:nvPr/>
      </p:nvGrpSpPr>
      <p:grpSpPr>
        <a:xfrm>
          <a:off x="0" y="0"/>
          <a:ext cx="0" cy="0"/>
          <a:chOff x="0" y="0"/>
          <a:chExt cx="0" cy="0"/>
        </a:xfrm>
      </p:grpSpPr>
      <p:sp>
        <p:nvSpPr>
          <p:cNvPr id="204" name="Shape 204"/>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atin typeface="Overpass" pitchFamily="2" charset="77"/>
              </a:defRPr>
            </a:lvl1pPr>
          </a:lstStyle>
          <a:p>
            <a:fld id="{00000000-1234-1234-1234-123412341234}" type="slidenum">
              <a:rPr lang="en" smtClean="0"/>
              <a:pPr/>
              <a:t>‹#›</a:t>
            </a:fld>
            <a:endParaRPr lang="en"/>
          </a:p>
        </p:txBody>
      </p:sp>
      <p:sp>
        <p:nvSpPr>
          <p:cNvPr id="205" name="Shape 205"/>
          <p:cNvSpPr txBox="1">
            <a:spLocks noGrp="1"/>
          </p:cNvSpPr>
          <p:nvPr>
            <p:ph type="body" idx="1"/>
          </p:nvPr>
        </p:nvSpPr>
        <p:spPr>
          <a:xfrm>
            <a:off x="826650" y="3738063"/>
            <a:ext cx="7490700" cy="715800"/>
          </a:xfrm>
          <a:prstGeom prst="rect">
            <a:avLst/>
          </a:prstGeom>
        </p:spPr>
        <p:txBody>
          <a:bodyPr wrap="square" lIns="91425" tIns="91425" rIns="91425" bIns="91425" anchor="t" anchorCtr="0"/>
          <a:lstStyle>
            <a:lvl1pPr marL="457200" lvl="0" indent="-317500" algn="ctr" rtl="0">
              <a:spcBef>
                <a:spcPts val="600"/>
              </a:spcBef>
              <a:spcAft>
                <a:spcPts val="0"/>
              </a:spcAft>
              <a:buSzPts val="1400"/>
              <a:buChar char="●"/>
              <a:defRPr sz="1400">
                <a:latin typeface="Overpass" pitchFamily="2" charset="77"/>
              </a:defRPr>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206" name="Shape 206"/>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Overpass" pitchFamily="2" charset="77"/>
                <a:ea typeface="Overpass" pitchFamily="2" charset="77"/>
                <a:cs typeface="Overpass" pitchFamily="2" charset="77"/>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07" name="Shape 207"/>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Overpass" pitchFamily="2" charset="77"/>
                <a:ea typeface="Overpass" pitchFamily="2" charset="77"/>
                <a:cs typeface="Overpass" pitchFamily="2" charset="77"/>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xt left, logos right">
    <p:bg>
      <p:bgPr>
        <a:solidFill>
          <a:schemeClr val="bg1"/>
        </a:solidFill>
        <a:effectLst/>
      </p:bgPr>
    </p:bg>
    <p:spTree>
      <p:nvGrpSpPr>
        <p:cNvPr id="1" name="Shape 208"/>
        <p:cNvGrpSpPr/>
        <p:nvPr/>
      </p:nvGrpSpPr>
      <p:grpSpPr>
        <a:xfrm>
          <a:off x="0" y="0"/>
          <a:ext cx="0" cy="0"/>
          <a:chOff x="0" y="0"/>
          <a:chExt cx="0" cy="0"/>
        </a:xfrm>
      </p:grpSpPr>
      <p:sp>
        <p:nvSpPr>
          <p:cNvPr id="209" name="Shape 20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atin typeface="Overpass" pitchFamily="2" charset="77"/>
              </a:defRPr>
            </a:lvl1pPr>
          </a:lstStyle>
          <a:p>
            <a:fld id="{00000000-1234-1234-1234-123412341234}" type="slidenum">
              <a:rPr lang="en" smtClean="0"/>
              <a:pPr/>
              <a:t>‹#›</a:t>
            </a:fld>
            <a:endParaRPr lang="en"/>
          </a:p>
        </p:txBody>
      </p:sp>
      <p:sp>
        <p:nvSpPr>
          <p:cNvPr id="210" name="Shape 210"/>
          <p:cNvSpPr txBox="1">
            <a:spLocks noGrp="1"/>
          </p:cNvSpPr>
          <p:nvPr>
            <p:ph type="body" idx="1"/>
          </p:nvPr>
        </p:nvSpPr>
        <p:spPr>
          <a:xfrm>
            <a:off x="826700" y="1625925"/>
            <a:ext cx="3585000" cy="2530500"/>
          </a:xfrm>
          <a:prstGeom prst="rect">
            <a:avLst/>
          </a:prstGeom>
        </p:spPr>
        <p:txBody>
          <a:bodyPr wrap="square" lIns="91425" tIns="91425" rIns="91425" bIns="91425" anchor="t" anchorCtr="0"/>
          <a:lstStyle>
            <a:lvl1pPr marL="457200" lvl="0" indent="-292100" rtl="0">
              <a:spcBef>
                <a:spcPts val="600"/>
              </a:spcBef>
              <a:spcAft>
                <a:spcPts val="0"/>
              </a:spcAft>
              <a:buSzPts val="1000"/>
              <a:buChar char="●"/>
              <a:defRPr>
                <a:latin typeface="Overpass" pitchFamily="2" charset="77"/>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211" name="Shape 211"/>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Overpass" pitchFamily="2" charset="77"/>
                <a:ea typeface="Overpass" pitchFamily="2" charset="77"/>
                <a:cs typeface="Overpass" pitchFamily="2" charset="77"/>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Overpass" pitchFamily="2" charset="77"/>
                <a:ea typeface="Overpass" pitchFamily="2" charset="77"/>
                <a:cs typeface="Overpass" pitchFamily="2" charset="77"/>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logos left, text right">
    <p:bg>
      <p:bgPr>
        <a:solidFill>
          <a:schemeClr val="bg1"/>
        </a:solidFill>
        <a:effectLst/>
      </p:bgPr>
    </p:bg>
    <p:spTree>
      <p:nvGrpSpPr>
        <p:cNvPr id="1" name="Shape 213"/>
        <p:cNvGrpSpPr/>
        <p:nvPr/>
      </p:nvGrpSpPr>
      <p:grpSpPr>
        <a:xfrm>
          <a:off x="0" y="0"/>
          <a:ext cx="0" cy="0"/>
          <a:chOff x="0" y="0"/>
          <a:chExt cx="0" cy="0"/>
        </a:xfrm>
      </p:grpSpPr>
      <p:sp>
        <p:nvSpPr>
          <p:cNvPr id="214" name="Shape 214"/>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atin typeface="Overpass" pitchFamily="2" charset="77"/>
              </a:defRPr>
            </a:lvl1pPr>
          </a:lstStyle>
          <a:p>
            <a:fld id="{00000000-1234-1234-1234-123412341234}" type="slidenum">
              <a:rPr lang="en" smtClean="0"/>
              <a:pPr/>
              <a:t>‹#›</a:t>
            </a:fld>
            <a:endParaRPr lang="en"/>
          </a:p>
        </p:txBody>
      </p:sp>
      <p:sp>
        <p:nvSpPr>
          <p:cNvPr id="215" name="Shape 215"/>
          <p:cNvSpPr txBox="1">
            <a:spLocks noGrp="1"/>
          </p:cNvSpPr>
          <p:nvPr>
            <p:ph type="body" idx="1"/>
          </p:nvPr>
        </p:nvSpPr>
        <p:spPr>
          <a:xfrm>
            <a:off x="4732350" y="1625925"/>
            <a:ext cx="3585000" cy="2536800"/>
          </a:xfrm>
          <a:prstGeom prst="rect">
            <a:avLst/>
          </a:prstGeom>
        </p:spPr>
        <p:txBody>
          <a:bodyPr wrap="square" lIns="91425" tIns="91425" rIns="91425" bIns="91425" anchor="t" anchorCtr="0"/>
          <a:lstStyle>
            <a:lvl1pPr marL="457200" lvl="0" indent="-292100" rtl="0">
              <a:spcBef>
                <a:spcPts val="600"/>
              </a:spcBef>
              <a:spcAft>
                <a:spcPts val="0"/>
              </a:spcAft>
              <a:buSzPts val="1000"/>
              <a:buChar char="●"/>
              <a:defRPr>
                <a:latin typeface="Overpass" pitchFamily="2" charset="77"/>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216" name="Shape 216"/>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Overpass" pitchFamily="2" charset="77"/>
                <a:ea typeface="Overpass" pitchFamily="2" charset="77"/>
                <a:cs typeface="Overpass" pitchFamily="2" charset="77"/>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17" name="Shape 217"/>
          <p:cNvSpPr txBox="1">
            <a:spLocks noGrp="1"/>
          </p:cNvSpPr>
          <p:nvPr>
            <p:ph type="subTitle" idx="2"/>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Overpass" pitchFamily="2" charset="77"/>
                <a:ea typeface="Overpass" pitchFamily="2" charset="77"/>
                <a:cs typeface="Overpass" pitchFamily="2" charset="77"/>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profile left, text right">
    <p:bg>
      <p:bgPr>
        <a:solidFill>
          <a:schemeClr val="bg1"/>
        </a:solidFill>
        <a:effectLst/>
      </p:bgPr>
    </p:bg>
    <p:spTree>
      <p:nvGrpSpPr>
        <p:cNvPr id="1" name="Shape 218"/>
        <p:cNvGrpSpPr/>
        <p:nvPr/>
      </p:nvGrpSpPr>
      <p:grpSpPr>
        <a:xfrm>
          <a:off x="0" y="0"/>
          <a:ext cx="0" cy="0"/>
          <a:chOff x="0" y="0"/>
          <a:chExt cx="0" cy="0"/>
        </a:xfrm>
      </p:grpSpPr>
      <p:sp>
        <p:nvSpPr>
          <p:cNvPr id="219" name="Shape 219"/>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atin typeface="Overpass" pitchFamily="2" charset="77"/>
              </a:defRPr>
            </a:lvl1pPr>
          </a:lstStyle>
          <a:p>
            <a:fld id="{00000000-1234-1234-1234-123412341234}" type="slidenum">
              <a:rPr lang="en" smtClean="0"/>
              <a:pPr/>
              <a:t>‹#›</a:t>
            </a:fld>
            <a:endParaRPr lang="en"/>
          </a:p>
        </p:txBody>
      </p:sp>
      <p:sp>
        <p:nvSpPr>
          <p:cNvPr id="220" name="Shape 220"/>
          <p:cNvSpPr txBox="1">
            <a:spLocks noGrp="1"/>
          </p:cNvSpPr>
          <p:nvPr>
            <p:ph type="body" idx="1"/>
          </p:nvPr>
        </p:nvSpPr>
        <p:spPr>
          <a:xfrm>
            <a:off x="4934725" y="2048925"/>
            <a:ext cx="3382500" cy="1955400"/>
          </a:xfrm>
          <a:prstGeom prst="rect">
            <a:avLst/>
          </a:prstGeom>
        </p:spPr>
        <p:txBody>
          <a:bodyPr wrap="square" lIns="91425" tIns="91425" rIns="91425" bIns="91425" anchor="t" anchorCtr="0"/>
          <a:lstStyle>
            <a:lvl1pPr marL="457200" lvl="0" indent="-304800" rtl="0">
              <a:spcBef>
                <a:spcPts val="600"/>
              </a:spcBef>
              <a:spcAft>
                <a:spcPts val="0"/>
              </a:spcAft>
              <a:buSzPts val="1200"/>
              <a:buChar char="●"/>
              <a:defRPr sz="1200">
                <a:latin typeface="Overpass" pitchFamily="2" charset="77"/>
              </a:defRPr>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1" name="Shape 221"/>
          <p:cNvSpPr txBox="1">
            <a:spLocks noGrp="1"/>
          </p:cNvSpPr>
          <p:nvPr>
            <p:ph type="subTitle" idx="2"/>
          </p:nvPr>
        </p:nvSpPr>
        <p:spPr>
          <a:xfrm>
            <a:off x="4943325" y="1834500"/>
            <a:ext cx="3382500" cy="328800"/>
          </a:xfrm>
          <a:prstGeom prst="rect">
            <a:avLst/>
          </a:prstGeom>
        </p:spPr>
        <p:txBody>
          <a:bodyPr wrap="square" lIns="91425" tIns="91425" rIns="91425" bIns="91425" anchor="b" anchorCtr="0"/>
          <a:lstStyle>
            <a:lvl1pPr lvl="0" rtl="0">
              <a:spcBef>
                <a:spcPts val="0"/>
              </a:spcBef>
              <a:spcAft>
                <a:spcPts val="0"/>
              </a:spcAft>
              <a:buNone/>
              <a:defRPr b="1">
                <a:latin typeface="Overpass" pitchFamily="2" charset="77"/>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22" name="Shape 222"/>
          <p:cNvSpPr txBox="1">
            <a:spLocks noGrp="1"/>
          </p:cNvSpPr>
          <p:nvPr>
            <p:ph type="subTitle" idx="3"/>
          </p:nvPr>
        </p:nvSpPr>
        <p:spPr>
          <a:xfrm>
            <a:off x="826650" y="2625314"/>
            <a:ext cx="3112800" cy="1328700"/>
          </a:xfrm>
          <a:prstGeom prst="rect">
            <a:avLst/>
          </a:prstGeom>
        </p:spPr>
        <p:txBody>
          <a:bodyPr wrap="square" lIns="91425" tIns="91425" rIns="91425" bIns="91425" anchor="t" anchorCtr="0"/>
          <a:lstStyle>
            <a:lvl1pPr lvl="0" algn="ctr" rtl="0">
              <a:spcBef>
                <a:spcPts val="0"/>
              </a:spcBef>
              <a:spcAft>
                <a:spcPts val="0"/>
              </a:spcAft>
              <a:buNone/>
              <a:defRPr b="1">
                <a:latin typeface="Overpass" pitchFamily="2" charset="77"/>
              </a:defRPr>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a:endParaRPr/>
          </a:p>
        </p:txBody>
      </p:sp>
      <p:sp>
        <p:nvSpPr>
          <p:cNvPr id="223" name="Shape 22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Overpass" pitchFamily="2" charset="77"/>
                <a:ea typeface="Overpass" pitchFamily="2" charset="77"/>
                <a:cs typeface="Overpass" pitchFamily="2" charset="77"/>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24" name="Shape 224"/>
          <p:cNvSpPr txBox="1">
            <a:spLocks noGrp="1"/>
          </p:cNvSpPr>
          <p:nvPr>
            <p:ph type="subTitle" idx="4"/>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Overpass" pitchFamily="2" charset="77"/>
                <a:ea typeface="Overpass" pitchFamily="2" charset="77"/>
                <a:cs typeface="Overpass" pitchFamily="2" charset="77"/>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ody (not Confidential)">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buFont typeface="Arial"/>
              <a:defRPr>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5" name="Shape 25"/>
          <p:cNvSpPr txBox="1">
            <a:spLocks noGrp="1"/>
          </p:cNvSpPr>
          <p:nvPr>
            <p:ph type="body" idx="1"/>
          </p:nvPr>
        </p:nvSpPr>
        <p:spPr>
          <a:xfrm>
            <a:off x="457200" y="1200150"/>
            <a:ext cx="8229600" cy="3725700"/>
          </a:xfrm>
          <a:prstGeom prst="rect">
            <a:avLst/>
          </a:prstGeom>
        </p:spPr>
        <p:txBody>
          <a:bodyPr lIns="91425" tIns="91425" rIns="91425" bIns="91425" anchor="t" anchorCtr="0"/>
          <a:lstStyle>
            <a:lvl1pPr lvl="0" rtl="0">
              <a:spcBef>
                <a:spcPts val="0"/>
              </a:spcBef>
              <a:buFont typeface="Arial"/>
              <a:defRPr>
                <a:latin typeface="Arial"/>
                <a:ea typeface="Arial"/>
                <a:cs typeface="Arial"/>
                <a:sym typeface="Arial"/>
              </a:defRPr>
            </a:lvl1pPr>
            <a:lvl2pPr lvl="1" rtl="0">
              <a:spcBef>
                <a:spcPts val="0"/>
              </a:spcBef>
              <a:buFont typeface="Arial"/>
              <a:defRPr>
                <a:latin typeface="Arial"/>
                <a:ea typeface="Arial"/>
                <a:cs typeface="Arial"/>
                <a:sym typeface="Arial"/>
              </a:defRPr>
            </a:lvl2pPr>
            <a:lvl3pPr lvl="2" rtl="0">
              <a:spcBef>
                <a:spcPts val="0"/>
              </a:spcBef>
              <a:buFont typeface="Arial"/>
              <a:defRPr>
                <a:latin typeface="Arial"/>
                <a:ea typeface="Arial"/>
                <a:cs typeface="Arial"/>
                <a:sym typeface="Arial"/>
              </a:defRPr>
            </a:lvl3pPr>
            <a:lvl4pPr lvl="3" rtl="0">
              <a:spcBef>
                <a:spcPts val="0"/>
              </a:spcBef>
              <a:buFont typeface="Arial"/>
              <a:defRPr>
                <a:latin typeface="Arial"/>
                <a:ea typeface="Arial"/>
                <a:cs typeface="Arial"/>
                <a:sym typeface="Arial"/>
              </a:defRPr>
            </a:lvl4pPr>
            <a:lvl5pPr lvl="4" rtl="0">
              <a:spcBef>
                <a:spcPts val="0"/>
              </a:spcBef>
              <a:buFont typeface="Arial"/>
              <a:defRPr>
                <a:latin typeface="Arial"/>
                <a:ea typeface="Arial"/>
                <a:cs typeface="Arial"/>
                <a:sym typeface="Arial"/>
              </a:defRPr>
            </a:lvl5pPr>
            <a:lvl6pPr lvl="5" rtl="0">
              <a:spcBef>
                <a:spcPts val="0"/>
              </a:spcBef>
              <a:buFont typeface="Arial"/>
              <a:defRPr>
                <a:latin typeface="Arial"/>
                <a:ea typeface="Arial"/>
                <a:cs typeface="Arial"/>
                <a:sym typeface="Arial"/>
              </a:defRPr>
            </a:lvl6pPr>
            <a:lvl7pPr lvl="6" rtl="0">
              <a:spcBef>
                <a:spcPts val="0"/>
              </a:spcBef>
              <a:buFont typeface="Arial"/>
              <a:defRPr>
                <a:latin typeface="Arial"/>
                <a:ea typeface="Arial"/>
                <a:cs typeface="Arial"/>
                <a:sym typeface="Arial"/>
              </a:defRPr>
            </a:lvl7pPr>
            <a:lvl8pPr lvl="7" rtl="0">
              <a:spcBef>
                <a:spcPts val="0"/>
              </a:spcBef>
              <a:buFont typeface="Arial"/>
              <a:defRPr>
                <a:latin typeface="Arial"/>
                <a:ea typeface="Arial"/>
                <a:cs typeface="Arial"/>
                <a:sym typeface="Arial"/>
              </a:defRPr>
            </a:lvl8pPr>
            <a:lvl9pPr lvl="8" rtl="0">
              <a:spcBef>
                <a:spcPts val="0"/>
              </a:spcBef>
              <a:buFont typeface="Arial"/>
              <a:defRPr>
                <a:latin typeface="Arial"/>
                <a:ea typeface="Arial"/>
                <a:cs typeface="Arial"/>
                <a:sym typeface="Arial"/>
              </a:defRPr>
            </a:lvl9pPr>
          </a:lstStyle>
          <a:p>
            <a:endParaRPr/>
          </a:p>
        </p:txBody>
      </p:sp>
    </p:spTree>
    <p:extLst>
      <p:ext uri="{BB962C8B-B14F-4D97-AF65-F5344CB8AC3E}">
        <p14:creationId xmlns:p14="http://schemas.microsoft.com/office/powerpoint/2010/main" val="3212637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Full Quote">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2153518" y="1926806"/>
            <a:ext cx="4836959" cy="1066950"/>
          </a:xfrm>
          <a:prstGeom prst="rect">
            <a:avLst/>
          </a:prstGeom>
          <a:noFill/>
          <a:ln>
            <a:noFill/>
          </a:ln>
        </p:spPr>
        <p:txBody>
          <a:bodyPr lIns="91425" tIns="91425" rIns="91425" bIns="91425" anchor="t" anchorCtr="0"/>
          <a:lstStyle>
            <a:lvl1pPr marL="174560" marR="0" lvl="0" indent="-105503" rtl="0">
              <a:lnSpc>
                <a:spcPct val="115000"/>
              </a:lnSpc>
              <a:spcBef>
                <a:spcPts val="0"/>
              </a:spcBef>
              <a:buClr>
                <a:srgbClr val="666666"/>
              </a:buClr>
              <a:buSzPct val="100000"/>
              <a:buFont typeface="Open Sans"/>
              <a:buChar char="•"/>
              <a:defRPr sz="1650" b="0" u="none" strike="noStrike" cap="none">
                <a:solidFill>
                  <a:srgbClr val="666666"/>
                </a:solidFill>
                <a:latin typeface="Trebuchet MS" charset="0"/>
                <a:ea typeface="Trebuchet MS" charset="0"/>
                <a:cs typeface="Trebuchet MS" charset="0"/>
                <a:sym typeface="Open Sans"/>
              </a:defRPr>
            </a:lvl1pPr>
            <a:lvl2pPr marL="517329" marR="0" lvl="1" indent="-126804" rtl="0">
              <a:lnSpc>
                <a:spcPct val="115000"/>
              </a:lnSpc>
              <a:spcBef>
                <a:spcPts val="300"/>
              </a:spcBef>
              <a:buClr>
                <a:srgbClr val="666666"/>
              </a:buClr>
              <a:buSzPct val="100000"/>
              <a:buFont typeface="Open Sans"/>
              <a:buChar char="•"/>
              <a:defRPr sz="1650" b="0" u="none" strike="noStrike" cap="none">
                <a:solidFill>
                  <a:srgbClr val="666666"/>
                </a:solidFill>
                <a:latin typeface="Open Sans"/>
                <a:ea typeface="Open Sans"/>
                <a:cs typeface="Open Sans"/>
                <a:sym typeface="Open Sans"/>
              </a:defRPr>
            </a:lvl2pPr>
            <a:lvl3pPr marL="914049" marR="0" lvl="2" indent="-113949" rtl="0">
              <a:lnSpc>
                <a:spcPct val="115000"/>
              </a:lnSpc>
              <a:spcBef>
                <a:spcPts val="300"/>
              </a:spcBef>
              <a:buClr>
                <a:srgbClr val="666666"/>
              </a:buClr>
              <a:buSzPct val="100000"/>
              <a:buFont typeface="Open Sans"/>
              <a:buChar char="•"/>
              <a:defRPr sz="1650" b="0" u="none" strike="noStrike" cap="none">
                <a:solidFill>
                  <a:srgbClr val="666666"/>
                </a:solidFill>
                <a:latin typeface="Open Sans"/>
                <a:ea typeface="Open Sans"/>
                <a:cs typeface="Open Sans"/>
                <a:sym typeface="Open Sans"/>
              </a:defRPr>
            </a:lvl3pPr>
            <a:lvl4pPr marL="1371075" marR="0" lvl="3" indent="-118538" rtl="0">
              <a:lnSpc>
                <a:spcPct val="115000"/>
              </a:lnSpc>
              <a:spcBef>
                <a:spcPts val="270"/>
              </a:spcBef>
              <a:buClr>
                <a:srgbClr val="666666"/>
              </a:buClr>
              <a:buSzPct val="100000"/>
              <a:buFont typeface="Open Sans"/>
              <a:buChar char="•"/>
              <a:defRPr sz="1650" b="0" u="none" strike="noStrike" cap="none">
                <a:solidFill>
                  <a:srgbClr val="666666"/>
                </a:solidFill>
                <a:latin typeface="Open Sans"/>
                <a:ea typeface="Open Sans"/>
                <a:cs typeface="Open Sans"/>
                <a:sym typeface="Open Sans"/>
              </a:defRPr>
            </a:lvl4pPr>
            <a:lvl5pPr marL="1774145" marR="0" lvl="4" indent="-131082" rtl="0">
              <a:lnSpc>
                <a:spcPct val="115000"/>
              </a:lnSpc>
              <a:spcBef>
                <a:spcPts val="270"/>
              </a:spcBef>
              <a:buClr>
                <a:srgbClr val="666666"/>
              </a:buClr>
              <a:buSzPct val="100000"/>
              <a:buFont typeface="Open Sans"/>
              <a:buChar char="•"/>
              <a:defRPr sz="1650" b="0" u="none" strike="noStrike" cap="none">
                <a:solidFill>
                  <a:srgbClr val="666666"/>
                </a:solidFill>
                <a:latin typeface="Open Sans"/>
                <a:ea typeface="Open Sans"/>
                <a:cs typeface="Open Sans"/>
                <a:sym typeface="Open Sans"/>
              </a:defRPr>
            </a:lvl5pPr>
            <a:lvl6pPr marL="2513634" marR="0" lvl="5" indent="-160959" rtl="0">
              <a:lnSpc>
                <a:spcPct val="115000"/>
              </a:lnSpc>
              <a:spcBef>
                <a:spcPts val="405"/>
              </a:spcBef>
              <a:buClr>
                <a:srgbClr val="666666"/>
              </a:buClr>
              <a:buSzPct val="100000"/>
              <a:buFont typeface="Open Sans"/>
              <a:buChar char="•"/>
              <a:defRPr sz="1650" b="0" u="none" strike="noStrike" cap="none">
                <a:solidFill>
                  <a:srgbClr val="666666"/>
                </a:solidFill>
                <a:latin typeface="Open Sans"/>
                <a:ea typeface="Open Sans"/>
                <a:cs typeface="Open Sans"/>
                <a:sym typeface="Open Sans"/>
              </a:defRPr>
            </a:lvl6pPr>
            <a:lvl7pPr marL="2970660" marR="0" lvl="6" indent="-160784" rtl="0">
              <a:lnSpc>
                <a:spcPct val="115000"/>
              </a:lnSpc>
              <a:spcBef>
                <a:spcPts val="405"/>
              </a:spcBef>
              <a:buClr>
                <a:srgbClr val="666666"/>
              </a:buClr>
              <a:buSzPct val="100000"/>
              <a:buFont typeface="Open Sans"/>
              <a:buChar char="•"/>
              <a:defRPr sz="1650" b="0" u="none" strike="noStrike" cap="none">
                <a:solidFill>
                  <a:srgbClr val="666666"/>
                </a:solidFill>
                <a:latin typeface="Open Sans"/>
                <a:ea typeface="Open Sans"/>
                <a:cs typeface="Open Sans"/>
                <a:sym typeface="Open Sans"/>
              </a:defRPr>
            </a:lvl7pPr>
            <a:lvl8pPr marL="3427685" marR="0" lvl="7" indent="-160610" rtl="0">
              <a:lnSpc>
                <a:spcPct val="115000"/>
              </a:lnSpc>
              <a:spcBef>
                <a:spcPts val="405"/>
              </a:spcBef>
              <a:buClr>
                <a:srgbClr val="666666"/>
              </a:buClr>
              <a:buSzPct val="100000"/>
              <a:buFont typeface="Open Sans"/>
              <a:buChar char="•"/>
              <a:defRPr sz="1650" b="0" u="none" strike="noStrike" cap="none">
                <a:solidFill>
                  <a:srgbClr val="666666"/>
                </a:solidFill>
                <a:latin typeface="Open Sans"/>
                <a:ea typeface="Open Sans"/>
                <a:cs typeface="Open Sans"/>
                <a:sym typeface="Open Sans"/>
              </a:defRPr>
            </a:lvl8pPr>
            <a:lvl9pPr marL="3884709" marR="0" lvl="8" indent="-160434" rtl="0">
              <a:lnSpc>
                <a:spcPct val="115000"/>
              </a:lnSpc>
              <a:spcBef>
                <a:spcPts val="405"/>
              </a:spcBef>
              <a:buClr>
                <a:srgbClr val="666666"/>
              </a:buClr>
              <a:buSzPct val="100000"/>
              <a:buFont typeface="Open Sans"/>
              <a:buChar char="•"/>
              <a:defRPr sz="1650" b="0" u="none" strike="noStrike" cap="none">
                <a:solidFill>
                  <a:srgbClr val="666666"/>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434010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Overpass" pitchFamily="2" charset="77"/>
              </a:defRPr>
            </a:lvl1pPr>
            <a:lvl2pPr>
              <a:defRPr>
                <a:latin typeface="Overpass" pitchFamily="2" charset="77"/>
              </a:defRPr>
            </a:lvl2pPr>
            <a:lvl3pPr>
              <a:defRPr>
                <a:latin typeface="Overpass" pitchFamily="2" charset="77"/>
              </a:defRPr>
            </a:lvl3pPr>
            <a:lvl4pPr>
              <a:defRPr>
                <a:latin typeface="Overpass" pitchFamily="2" charset="77"/>
              </a:defRPr>
            </a:lvl4pPr>
            <a:lvl5pPr>
              <a:defRPr>
                <a:latin typeface="Overpas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latin typeface="Overpass" pitchFamily="2" charset="77"/>
              </a:defRPr>
            </a:lvl1pPr>
          </a:lstStyle>
          <a:p>
            <a:r>
              <a:rPr lang="en-US"/>
              <a:t>Click to edit Master title style</a:t>
            </a:r>
          </a:p>
        </p:txBody>
      </p:sp>
      <p:sp>
        <p:nvSpPr>
          <p:cNvPr id="2" name="TextBox 1"/>
          <p:cNvSpPr txBox="1"/>
          <p:nvPr userDrawn="1"/>
        </p:nvSpPr>
        <p:spPr bwMode="auto">
          <a:xfrm>
            <a:off x="962168" y="337782"/>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a:bodyPr>
          <a:lstStyle/>
          <a:p>
            <a:pPr marL="0" indent="0">
              <a:buNone/>
            </a:pPr>
            <a:endParaRPr lang="en-US" sz="1350" b="1" kern="0" dirty="0">
              <a:latin typeface="Overpass" pitchFamily="2" charset="77"/>
            </a:endParaRPr>
          </a:p>
        </p:txBody>
      </p:sp>
      <p:sp>
        <p:nvSpPr>
          <p:cNvPr id="4" name="TextBox 3"/>
          <p:cNvSpPr txBox="1"/>
          <p:nvPr userDrawn="1"/>
        </p:nvSpPr>
        <p:spPr bwMode="auto">
          <a:xfrm>
            <a:off x="4401403" y="504626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a:bodyPr>
          <a:lstStyle/>
          <a:p>
            <a:pPr marL="0" indent="0">
              <a:buNone/>
            </a:pPr>
            <a:endParaRPr lang="en-US" sz="1350" b="1" kern="0" dirty="0">
              <a:latin typeface="Overpass" pitchFamily="2" charset="77"/>
            </a:endParaRPr>
          </a:p>
        </p:txBody>
      </p:sp>
      <p:sp>
        <p:nvSpPr>
          <p:cNvPr id="5" name="TextBox 4"/>
          <p:cNvSpPr txBox="1"/>
          <p:nvPr userDrawn="1"/>
        </p:nvSpPr>
        <p:spPr bwMode="auto">
          <a:xfrm>
            <a:off x="4278573" y="5005316"/>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a:bodyPr>
          <a:lstStyle/>
          <a:p>
            <a:pPr marL="0" indent="0">
              <a:buNone/>
            </a:pPr>
            <a:endParaRPr lang="en-US" sz="1350" b="1" kern="0" dirty="0">
              <a:latin typeface="Overpass" pitchFamily="2" charset="77"/>
            </a:endParaRPr>
          </a:p>
        </p:txBody>
      </p:sp>
    </p:spTree>
    <p:extLst>
      <p:ext uri="{BB962C8B-B14F-4D97-AF65-F5344CB8AC3E}">
        <p14:creationId xmlns:p14="http://schemas.microsoft.com/office/powerpoint/2010/main" val="34210100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a:xfrm>
            <a:off x="5653542" y="3900914"/>
            <a:ext cx="2449513" cy="215503"/>
          </a:xfrm>
          <a:prstGeom prst="rect">
            <a:avLst/>
          </a:prstGeom>
          <a:ln/>
        </p:spPr>
        <p:txBody>
          <a:bodyPr/>
          <a:lstStyle>
            <a:lvl1pPr>
              <a:defRPr/>
            </a:lvl1pPr>
          </a:lstStyle>
          <a:p>
            <a:pPr algn="r">
              <a:defRPr/>
            </a:pPr>
            <a:r>
              <a:rPr lang="en-US">
                <a:solidFill>
                  <a:srgbClr val="FFFFFF"/>
                </a:solidFill>
              </a:rPr>
              <a:t>Ford Proprietary</a:t>
            </a:r>
          </a:p>
        </p:txBody>
      </p:sp>
    </p:spTree>
    <p:extLst>
      <p:ext uri="{BB962C8B-B14F-4D97-AF65-F5344CB8AC3E}">
        <p14:creationId xmlns:p14="http://schemas.microsoft.com/office/powerpoint/2010/main" val="5425859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entere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1" y="304455"/>
            <a:ext cx="9143906" cy="376875"/>
          </a:xfrm>
          <a:prstGeom prst="rect">
            <a:avLst/>
          </a:prstGeom>
        </p:spPr>
        <p:txBody>
          <a:bodyPr lIns="91425" tIns="91425" rIns="91425" bIns="91425" anchor="b" anchorCtr="0"/>
          <a:lstStyle>
            <a:lvl1pPr lvl="0" algn="ctr" rtl="0">
              <a:spcBef>
                <a:spcPts val="0"/>
              </a:spcBef>
              <a:buNone/>
              <a:defRPr>
                <a:latin typeface="Trebuchet MS" charset="0"/>
                <a:ea typeface="Trebuchet MS" charset="0"/>
                <a:cs typeface="Trebuchet MS" charset="0"/>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dirty="0"/>
          </a:p>
        </p:txBody>
      </p:sp>
      <p:sp>
        <p:nvSpPr>
          <p:cNvPr id="49" name="Shape 49"/>
          <p:cNvSpPr txBox="1">
            <a:spLocks noGrp="1"/>
          </p:cNvSpPr>
          <p:nvPr>
            <p:ph type="body" idx="1"/>
          </p:nvPr>
        </p:nvSpPr>
        <p:spPr>
          <a:xfrm>
            <a:off x="388611" y="1306444"/>
            <a:ext cx="8366779" cy="3394575"/>
          </a:xfrm>
          <a:prstGeom prst="rect">
            <a:avLst/>
          </a:prstGeom>
          <a:noFill/>
          <a:ln>
            <a:noFill/>
          </a:ln>
        </p:spPr>
        <p:txBody>
          <a:bodyPr lIns="91425" tIns="91425" rIns="91425" bIns="91425" anchor="t" anchorCtr="0"/>
          <a:lstStyle>
            <a:lvl1pPr marL="174560" marR="0" lvl="0" indent="-105503" rtl="0">
              <a:lnSpc>
                <a:spcPct val="115000"/>
              </a:lnSpc>
              <a:spcBef>
                <a:spcPts val="0"/>
              </a:spcBef>
              <a:buClr>
                <a:srgbClr val="666666"/>
              </a:buClr>
              <a:buSzPct val="100000"/>
              <a:buFont typeface="Open Sans"/>
              <a:buChar char="•"/>
              <a:defRPr sz="1350" b="0" i="0" u="none" strike="noStrike" cap="none">
                <a:solidFill>
                  <a:srgbClr val="666666"/>
                </a:solidFill>
                <a:latin typeface="Trebuchet MS" charset="0"/>
                <a:ea typeface="Trebuchet MS" charset="0"/>
                <a:cs typeface="Trebuchet MS" charset="0"/>
                <a:sym typeface="Open Sans"/>
              </a:defRPr>
            </a:lvl1pPr>
            <a:lvl2pPr marL="517329" marR="0" lvl="1" indent="-126804" rtl="0">
              <a:lnSpc>
                <a:spcPct val="115000"/>
              </a:lnSpc>
              <a:spcBef>
                <a:spcPts val="300"/>
              </a:spcBef>
              <a:buClr>
                <a:srgbClr val="666666"/>
              </a:buClr>
              <a:buSzPct val="100000"/>
              <a:buFont typeface="Open Sans"/>
              <a:buChar char="•"/>
              <a:defRPr sz="1350" b="0" i="0" u="none" strike="noStrike" cap="none">
                <a:solidFill>
                  <a:srgbClr val="666666"/>
                </a:solidFill>
                <a:latin typeface="Open Sans"/>
                <a:ea typeface="Open Sans"/>
                <a:cs typeface="Open Sans"/>
                <a:sym typeface="Open Sans"/>
              </a:defRPr>
            </a:lvl2pPr>
            <a:lvl3pPr marL="914049" marR="0" lvl="2" indent="-113949" rtl="0">
              <a:lnSpc>
                <a:spcPct val="115000"/>
              </a:lnSpc>
              <a:spcBef>
                <a:spcPts val="300"/>
              </a:spcBef>
              <a:buClr>
                <a:srgbClr val="666666"/>
              </a:buClr>
              <a:buSzPct val="100000"/>
              <a:buFont typeface="Open Sans"/>
              <a:buChar char="•"/>
              <a:defRPr sz="1350" b="0" i="0" u="none" strike="noStrike" cap="none">
                <a:solidFill>
                  <a:srgbClr val="666666"/>
                </a:solidFill>
                <a:latin typeface="Open Sans"/>
                <a:ea typeface="Open Sans"/>
                <a:cs typeface="Open Sans"/>
                <a:sym typeface="Open Sans"/>
              </a:defRPr>
            </a:lvl3pPr>
            <a:lvl4pPr marL="1371075" marR="0" lvl="3" indent="-118538" rtl="0">
              <a:lnSpc>
                <a:spcPct val="115000"/>
              </a:lnSpc>
              <a:spcBef>
                <a:spcPts val="270"/>
              </a:spcBef>
              <a:buClr>
                <a:srgbClr val="666666"/>
              </a:buClr>
              <a:buSzPct val="100000"/>
              <a:buFont typeface="Open Sans"/>
              <a:buChar char="•"/>
              <a:defRPr sz="1350" b="0" i="0" u="none" strike="noStrike" cap="none">
                <a:solidFill>
                  <a:srgbClr val="666666"/>
                </a:solidFill>
                <a:latin typeface="Open Sans"/>
                <a:ea typeface="Open Sans"/>
                <a:cs typeface="Open Sans"/>
                <a:sym typeface="Open Sans"/>
              </a:defRPr>
            </a:lvl4pPr>
            <a:lvl5pPr marL="1774145" marR="0" lvl="4" indent="-131082" rtl="0">
              <a:lnSpc>
                <a:spcPct val="115000"/>
              </a:lnSpc>
              <a:spcBef>
                <a:spcPts val="270"/>
              </a:spcBef>
              <a:buClr>
                <a:srgbClr val="666666"/>
              </a:buClr>
              <a:buSzPct val="100000"/>
              <a:buFont typeface="Open Sans"/>
              <a:buChar char="•"/>
              <a:defRPr sz="1350" b="0" i="0" u="none" strike="noStrike" cap="none">
                <a:solidFill>
                  <a:srgbClr val="666666"/>
                </a:solidFill>
                <a:latin typeface="Open Sans"/>
                <a:ea typeface="Open Sans"/>
                <a:cs typeface="Open Sans"/>
                <a:sym typeface="Open Sans"/>
              </a:defRPr>
            </a:lvl5pPr>
            <a:lvl6pPr marL="2513634" marR="0" lvl="5" indent="-160959" rtl="0">
              <a:lnSpc>
                <a:spcPct val="115000"/>
              </a:lnSpc>
              <a:spcBef>
                <a:spcPts val="405"/>
              </a:spcBef>
              <a:buClr>
                <a:srgbClr val="666666"/>
              </a:buClr>
              <a:buSzPct val="100000"/>
              <a:buFont typeface="Open Sans"/>
              <a:buChar char="•"/>
              <a:defRPr sz="1350" b="0" i="0" u="none" strike="noStrike" cap="none">
                <a:solidFill>
                  <a:srgbClr val="666666"/>
                </a:solidFill>
                <a:latin typeface="Open Sans"/>
                <a:ea typeface="Open Sans"/>
                <a:cs typeface="Open Sans"/>
                <a:sym typeface="Open Sans"/>
              </a:defRPr>
            </a:lvl6pPr>
            <a:lvl7pPr marL="2970660" marR="0" lvl="6" indent="-160784" rtl="0">
              <a:lnSpc>
                <a:spcPct val="115000"/>
              </a:lnSpc>
              <a:spcBef>
                <a:spcPts val="405"/>
              </a:spcBef>
              <a:buClr>
                <a:srgbClr val="666666"/>
              </a:buClr>
              <a:buSzPct val="100000"/>
              <a:buFont typeface="Open Sans"/>
              <a:buChar char="•"/>
              <a:defRPr sz="1350" b="0" i="0" u="none" strike="noStrike" cap="none">
                <a:solidFill>
                  <a:srgbClr val="666666"/>
                </a:solidFill>
                <a:latin typeface="Open Sans"/>
                <a:ea typeface="Open Sans"/>
                <a:cs typeface="Open Sans"/>
                <a:sym typeface="Open Sans"/>
              </a:defRPr>
            </a:lvl7pPr>
            <a:lvl8pPr marL="3427685" marR="0" lvl="7" indent="-160610" rtl="0">
              <a:lnSpc>
                <a:spcPct val="115000"/>
              </a:lnSpc>
              <a:spcBef>
                <a:spcPts val="405"/>
              </a:spcBef>
              <a:buClr>
                <a:srgbClr val="666666"/>
              </a:buClr>
              <a:buSzPct val="100000"/>
              <a:buFont typeface="Open Sans"/>
              <a:buChar char="•"/>
              <a:defRPr sz="1350" b="0" i="0" u="none" strike="noStrike" cap="none">
                <a:solidFill>
                  <a:srgbClr val="666666"/>
                </a:solidFill>
                <a:latin typeface="Open Sans"/>
                <a:ea typeface="Open Sans"/>
                <a:cs typeface="Open Sans"/>
                <a:sym typeface="Open Sans"/>
              </a:defRPr>
            </a:lvl8pPr>
            <a:lvl9pPr marL="3884709" marR="0" lvl="8" indent="-160434" rtl="0">
              <a:lnSpc>
                <a:spcPct val="115000"/>
              </a:lnSpc>
              <a:spcBef>
                <a:spcPts val="405"/>
              </a:spcBef>
              <a:buClr>
                <a:srgbClr val="666666"/>
              </a:buClr>
              <a:buSzPct val="100000"/>
              <a:buFont typeface="Open Sans"/>
              <a:buChar char="•"/>
              <a:defRPr sz="1350" b="0" i="0" u="none" strike="noStrike" cap="none">
                <a:solidFill>
                  <a:srgbClr val="666666"/>
                </a:solidFill>
                <a:latin typeface="Open Sans"/>
                <a:ea typeface="Open Sans"/>
                <a:cs typeface="Open Sans"/>
                <a:sym typeface="Open Sans"/>
              </a:defRPr>
            </a:lvl9pPr>
          </a:lstStyle>
          <a:p>
            <a:endParaRPr dirty="0"/>
          </a:p>
        </p:txBody>
      </p:sp>
    </p:spTree>
    <p:extLst>
      <p:ext uri="{BB962C8B-B14F-4D97-AF65-F5344CB8AC3E}">
        <p14:creationId xmlns:p14="http://schemas.microsoft.com/office/powerpoint/2010/main" val="2689447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19" name="Shape 19"/>
          <p:cNvSpPr txBox="1">
            <a:spLocks noGrp="1"/>
          </p:cNvSpPr>
          <p:nvPr>
            <p:ph type="body" idx="1"/>
          </p:nvPr>
        </p:nvSpPr>
        <p:spPr>
          <a:xfrm>
            <a:off x="457200" y="1200150"/>
            <a:ext cx="3994500" cy="3725700"/>
          </a:xfrm>
          <a:prstGeom prst="rect">
            <a:avLst/>
          </a:prstGeom>
        </p:spPr>
        <p:txBody>
          <a:bodyPr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0" name="Shape 20"/>
          <p:cNvSpPr txBox="1">
            <a:spLocks noGrp="1"/>
          </p:cNvSpPr>
          <p:nvPr>
            <p:ph type="body" idx="2"/>
          </p:nvPr>
        </p:nvSpPr>
        <p:spPr>
          <a:xfrm>
            <a:off x="4692274" y="1200150"/>
            <a:ext cx="3994500" cy="3725700"/>
          </a:xfrm>
          <a:prstGeom prst="rect">
            <a:avLst/>
          </a:prstGeom>
        </p:spPr>
        <p:txBody>
          <a:bodyPr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1" name="Shape 21"/>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4" name="Shape 24"/>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600"/>
          </a:xfrm>
          <a:prstGeom prst="rect">
            <a:avLst/>
          </a:prstGeom>
        </p:spPr>
        <p:txBody>
          <a:bodyPr wrap="square" lIns="91425" tIns="91425" rIns="91425" bIns="91425" anchor="t" anchorCtr="0"/>
          <a:lstStyle>
            <a:lvl1pPr marL="457200" lvl="0" indent="-228600" algn="ctr" rtl="0">
              <a:spcBef>
                <a:spcPts val="360"/>
              </a:spcBef>
              <a:spcAft>
                <a:spcPts val="0"/>
              </a:spcAft>
              <a:buSzPts val="1800"/>
              <a:buNone/>
              <a:defRPr sz="1800"/>
            </a:lvl1pPr>
          </a:lstStyle>
          <a:p>
            <a:endParaRPr/>
          </a:p>
        </p:txBody>
      </p:sp>
      <p:sp>
        <p:nvSpPr>
          <p:cNvPr id="27" name="Shape 27"/>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ue bridge 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spcAft>
                <a:spcPts val="0"/>
              </a:spcAft>
              <a:buNone/>
              <a:defRPr>
                <a:latin typeface="Overpass"/>
                <a:ea typeface="Overpass"/>
                <a:cs typeface="Overpass"/>
                <a:sym typeface="Overpas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Tree>
    <p:extLst>
      <p:ext uri="{BB962C8B-B14F-4D97-AF65-F5344CB8AC3E}">
        <p14:creationId xmlns:p14="http://schemas.microsoft.com/office/powerpoint/2010/main" val="4216923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blue">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826650" y="1660725"/>
            <a:ext cx="7490700" cy="1822200"/>
          </a:xfrm>
          <a:prstGeom prst="rect">
            <a:avLst/>
          </a:prstGeom>
        </p:spPr>
        <p:txBody>
          <a:bodyPr wrap="square" lIns="91425" tIns="91425" rIns="91425" bIns="91425" anchor="ctr" anchorCtr="0"/>
          <a:lstStyle>
            <a:lvl1pPr lvl="0" rtl="0">
              <a:spcBef>
                <a:spcPts val="0"/>
              </a:spcBef>
              <a:spcAft>
                <a:spcPts val="0"/>
              </a:spcAft>
              <a:buNone/>
              <a:defRPr>
                <a:latin typeface="Overpass"/>
                <a:ea typeface="Overpass"/>
                <a:cs typeface="Overpass"/>
                <a:sym typeface="Overpas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312250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115"/>
        <p:cNvGrpSpPr/>
        <p:nvPr/>
      </p:nvGrpSpPr>
      <p:grpSpPr>
        <a:xfrm>
          <a:off x="0" y="0"/>
          <a:ext cx="0" cy="0"/>
          <a:chOff x="0" y="0"/>
          <a:chExt cx="0" cy="0"/>
        </a:xfrm>
      </p:grpSpPr>
      <p:sp>
        <p:nvSpPr>
          <p:cNvPr id="116" name="Shape 116"/>
          <p:cNvSpPr txBox="1">
            <a:spLocks noGrp="1"/>
          </p:cNvSpPr>
          <p:nvPr>
            <p:ph type="sldNum" idx="12"/>
          </p:nvPr>
        </p:nvSpPr>
        <p:spPr>
          <a:xfrm>
            <a:off x="103328" y="4733944"/>
            <a:ext cx="360600" cy="393600"/>
          </a:xfrm>
          <a:prstGeom prst="rect">
            <a:avLst/>
          </a:prstGeom>
        </p:spPr>
        <p:txBody>
          <a:bodyPr wrap="square" lIns="91425" tIns="91425" rIns="91425" bIns="91425" anchor="ctr" anchorCtr="0">
            <a:noAutofit/>
          </a:bodyPr>
          <a:lstStyle>
            <a:lvl1pPr>
              <a:defRPr sz="1200">
                <a:latin typeface="Overpass" pitchFamily="2" charset="77"/>
              </a:defRPr>
            </a:lvl1pPr>
          </a:lstStyle>
          <a:p>
            <a:fld id="{00000000-1234-1234-1234-123412341234}" type="slidenum">
              <a:rPr lang="en" smtClean="0">
                <a:ea typeface="Proxima Nova"/>
                <a:cs typeface="Proxima Nova"/>
                <a:sym typeface="Proxima Nova"/>
              </a:rPr>
              <a:pPr/>
              <a:t>‹#›</a:t>
            </a:fld>
            <a:endParaRPr lang="en" dirty="0">
              <a:ea typeface="Proxima Nova"/>
              <a:cs typeface="Proxima Nova"/>
              <a:sym typeface="Proxima Nova"/>
            </a:endParaRPr>
          </a:p>
        </p:txBody>
      </p:sp>
      <p:sp>
        <p:nvSpPr>
          <p:cNvPr id="117" name="Shape 117"/>
          <p:cNvSpPr txBox="1">
            <a:spLocks noGrp="1"/>
          </p:cNvSpPr>
          <p:nvPr>
            <p:ph type="subTitle" idx="1"/>
          </p:nvPr>
        </p:nvSpPr>
        <p:spPr>
          <a:xfrm>
            <a:off x="826650" y="1708181"/>
            <a:ext cx="3753900" cy="246300"/>
          </a:xfrm>
          <a:prstGeom prst="rect">
            <a:avLst/>
          </a:prstGeom>
        </p:spPr>
        <p:txBody>
          <a:bodyPr wrap="square" lIns="91425" tIns="91425" rIns="91425" bIns="91425" anchor="ctr" anchorCtr="0"/>
          <a:lstStyle>
            <a:lvl1pPr lvl="0" rtl="0">
              <a:spcBef>
                <a:spcPts val="0"/>
              </a:spcBef>
              <a:spcAft>
                <a:spcPts val="0"/>
              </a:spcAft>
              <a:buNone/>
              <a:defRPr sz="1600">
                <a:latin typeface="Overpass" pitchFamily="2" charset="77"/>
                <a:ea typeface="Overpass" pitchFamily="2" charset="77"/>
                <a:cs typeface="Overpass" pitchFamily="2" charset="77"/>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18" name="Shape 118"/>
          <p:cNvSpPr txBox="1">
            <a:spLocks noGrp="1"/>
          </p:cNvSpPr>
          <p:nvPr>
            <p:ph type="subTitle" idx="2"/>
          </p:nvPr>
        </p:nvSpPr>
        <p:spPr>
          <a:xfrm>
            <a:off x="826650" y="1999125"/>
            <a:ext cx="3753900" cy="246300"/>
          </a:xfrm>
          <a:prstGeom prst="rect">
            <a:avLst/>
          </a:prstGeom>
        </p:spPr>
        <p:txBody>
          <a:bodyPr wrap="square" lIns="91425" tIns="91425" rIns="91425" bIns="91425" anchor="b" anchorCtr="0"/>
          <a:lstStyle>
            <a:lvl1pPr lvl="0" rtl="0">
              <a:spcBef>
                <a:spcPts val="0"/>
              </a:spcBef>
              <a:spcAft>
                <a:spcPts val="0"/>
              </a:spcAft>
              <a:buNone/>
              <a:defRPr sz="1200">
                <a:solidFill>
                  <a:schemeClr val="dk2"/>
                </a:solidFill>
                <a:latin typeface="Overpass" pitchFamily="2" charset="77"/>
                <a:ea typeface="Overpass" pitchFamily="2" charset="77"/>
                <a:cs typeface="Overpass" pitchFamily="2" charset="77"/>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19" name="Shape 119"/>
          <p:cNvSpPr txBox="1">
            <a:spLocks noGrp="1"/>
          </p:cNvSpPr>
          <p:nvPr>
            <p:ph type="subTitle" idx="3"/>
          </p:nvPr>
        </p:nvSpPr>
        <p:spPr>
          <a:xfrm>
            <a:off x="4630950" y="1708181"/>
            <a:ext cx="3753900" cy="246300"/>
          </a:xfrm>
          <a:prstGeom prst="rect">
            <a:avLst/>
          </a:prstGeom>
        </p:spPr>
        <p:txBody>
          <a:bodyPr wrap="square" lIns="91425" tIns="91425" rIns="91425" bIns="91425" anchor="ctr" anchorCtr="0"/>
          <a:lstStyle>
            <a:lvl1pPr lvl="0" rtl="0">
              <a:spcBef>
                <a:spcPts val="0"/>
              </a:spcBef>
              <a:spcAft>
                <a:spcPts val="0"/>
              </a:spcAft>
              <a:buNone/>
              <a:defRPr sz="1600">
                <a:latin typeface="Overpass" pitchFamily="2" charset="77"/>
                <a:ea typeface="Overpass" pitchFamily="2" charset="77"/>
                <a:cs typeface="Overpass" pitchFamily="2" charset="77"/>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20" name="Shape 120"/>
          <p:cNvSpPr txBox="1">
            <a:spLocks noGrp="1"/>
          </p:cNvSpPr>
          <p:nvPr>
            <p:ph type="subTitle" idx="4"/>
          </p:nvPr>
        </p:nvSpPr>
        <p:spPr>
          <a:xfrm>
            <a:off x="4630950" y="1999125"/>
            <a:ext cx="3753900" cy="246300"/>
          </a:xfrm>
          <a:prstGeom prst="rect">
            <a:avLst/>
          </a:prstGeom>
        </p:spPr>
        <p:txBody>
          <a:bodyPr wrap="square" lIns="91425" tIns="91425" rIns="91425" bIns="91425" anchor="b" anchorCtr="0"/>
          <a:lstStyle>
            <a:lvl1pPr lvl="0" rtl="0">
              <a:spcBef>
                <a:spcPts val="0"/>
              </a:spcBef>
              <a:spcAft>
                <a:spcPts val="0"/>
              </a:spcAft>
              <a:buNone/>
              <a:defRPr sz="1200">
                <a:solidFill>
                  <a:schemeClr val="dk2"/>
                </a:solidFill>
                <a:latin typeface="Overpass" pitchFamily="2" charset="77"/>
                <a:ea typeface="Overpass" pitchFamily="2" charset="77"/>
                <a:cs typeface="Overpass" pitchFamily="2" charset="77"/>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21" name="Shape 121"/>
          <p:cNvSpPr txBox="1">
            <a:spLocks noGrp="1"/>
          </p:cNvSpPr>
          <p:nvPr>
            <p:ph type="subTitle" idx="5"/>
          </p:nvPr>
        </p:nvSpPr>
        <p:spPr>
          <a:xfrm>
            <a:off x="826650" y="2325375"/>
            <a:ext cx="3753900" cy="246300"/>
          </a:xfrm>
          <a:prstGeom prst="rect">
            <a:avLst/>
          </a:prstGeom>
        </p:spPr>
        <p:txBody>
          <a:bodyPr wrap="square" lIns="91425" tIns="91425" rIns="91425" bIns="91425" anchor="ctr" anchorCtr="0"/>
          <a:lstStyle>
            <a:lvl1pPr lvl="0" rtl="0">
              <a:spcBef>
                <a:spcPts val="0"/>
              </a:spcBef>
              <a:spcAft>
                <a:spcPts val="0"/>
              </a:spcAft>
              <a:buNone/>
              <a:defRPr sz="1600">
                <a:latin typeface="Overpass" pitchFamily="2" charset="77"/>
                <a:ea typeface="Overpass" pitchFamily="2" charset="77"/>
                <a:cs typeface="Overpass" pitchFamily="2" charset="77"/>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22" name="Shape 122"/>
          <p:cNvSpPr txBox="1">
            <a:spLocks noGrp="1"/>
          </p:cNvSpPr>
          <p:nvPr>
            <p:ph type="subTitle" idx="6"/>
          </p:nvPr>
        </p:nvSpPr>
        <p:spPr>
          <a:xfrm>
            <a:off x="826650" y="2616319"/>
            <a:ext cx="3753900" cy="246300"/>
          </a:xfrm>
          <a:prstGeom prst="rect">
            <a:avLst/>
          </a:prstGeom>
        </p:spPr>
        <p:txBody>
          <a:bodyPr wrap="square" lIns="91425" tIns="91425" rIns="91425" bIns="91425" anchor="b" anchorCtr="0"/>
          <a:lstStyle>
            <a:lvl1pPr lvl="0" rtl="0">
              <a:spcBef>
                <a:spcPts val="0"/>
              </a:spcBef>
              <a:spcAft>
                <a:spcPts val="0"/>
              </a:spcAft>
              <a:buNone/>
              <a:defRPr sz="1200">
                <a:solidFill>
                  <a:schemeClr val="dk2"/>
                </a:solidFill>
                <a:latin typeface="Overpass" pitchFamily="2" charset="77"/>
                <a:ea typeface="Overpass" pitchFamily="2" charset="77"/>
                <a:cs typeface="Overpass" pitchFamily="2" charset="77"/>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23" name="Shape 123"/>
          <p:cNvSpPr txBox="1">
            <a:spLocks noGrp="1"/>
          </p:cNvSpPr>
          <p:nvPr>
            <p:ph type="subTitle" idx="7"/>
          </p:nvPr>
        </p:nvSpPr>
        <p:spPr>
          <a:xfrm>
            <a:off x="4630950" y="2325375"/>
            <a:ext cx="3753900" cy="246300"/>
          </a:xfrm>
          <a:prstGeom prst="rect">
            <a:avLst/>
          </a:prstGeom>
        </p:spPr>
        <p:txBody>
          <a:bodyPr wrap="square" lIns="91425" tIns="91425" rIns="91425" bIns="91425" anchor="ctr" anchorCtr="0"/>
          <a:lstStyle>
            <a:lvl1pPr lvl="0" rtl="0">
              <a:spcBef>
                <a:spcPts val="0"/>
              </a:spcBef>
              <a:spcAft>
                <a:spcPts val="0"/>
              </a:spcAft>
              <a:buNone/>
              <a:defRPr>
                <a:latin typeface="Overpass" pitchFamily="2" charset="77"/>
                <a:ea typeface="Overpass" pitchFamily="2" charset="77"/>
                <a:cs typeface="Overpass" pitchFamily="2" charset="77"/>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124" name="Shape 124"/>
          <p:cNvSpPr txBox="1">
            <a:spLocks noGrp="1"/>
          </p:cNvSpPr>
          <p:nvPr>
            <p:ph type="subTitle" idx="8"/>
          </p:nvPr>
        </p:nvSpPr>
        <p:spPr>
          <a:xfrm>
            <a:off x="4630950" y="2616319"/>
            <a:ext cx="3753900" cy="246300"/>
          </a:xfrm>
          <a:prstGeom prst="rect">
            <a:avLst/>
          </a:prstGeom>
        </p:spPr>
        <p:txBody>
          <a:bodyPr wrap="square" lIns="91425" tIns="91425" rIns="91425" bIns="91425" anchor="b" anchorCtr="0"/>
          <a:lstStyle>
            <a:lvl1pPr lvl="0" rtl="0">
              <a:spcBef>
                <a:spcPts val="0"/>
              </a:spcBef>
              <a:spcAft>
                <a:spcPts val="0"/>
              </a:spcAft>
              <a:buNone/>
              <a:defRPr sz="1200">
                <a:solidFill>
                  <a:schemeClr val="dk2"/>
                </a:solidFill>
                <a:latin typeface="Overpass" pitchFamily="2" charset="77"/>
                <a:ea typeface="Overpass" pitchFamily="2" charset="77"/>
                <a:cs typeface="Overpass" pitchFamily="2" charset="77"/>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25" name="Shape 125"/>
          <p:cNvSpPr txBox="1">
            <a:spLocks noGrp="1"/>
          </p:cNvSpPr>
          <p:nvPr>
            <p:ph type="subTitle" idx="9"/>
          </p:nvPr>
        </p:nvSpPr>
        <p:spPr>
          <a:xfrm>
            <a:off x="826650" y="2942569"/>
            <a:ext cx="3753900" cy="246300"/>
          </a:xfrm>
          <a:prstGeom prst="rect">
            <a:avLst/>
          </a:prstGeom>
        </p:spPr>
        <p:txBody>
          <a:bodyPr wrap="square" lIns="91425" tIns="91425" rIns="91425" bIns="91425" anchor="ctr" anchorCtr="0"/>
          <a:lstStyle>
            <a:lvl1pPr lvl="0" rtl="0">
              <a:spcBef>
                <a:spcPts val="0"/>
              </a:spcBef>
              <a:spcAft>
                <a:spcPts val="0"/>
              </a:spcAft>
              <a:buNone/>
              <a:defRPr sz="1600">
                <a:latin typeface="Overpass" pitchFamily="2" charset="77"/>
                <a:ea typeface="Overpass" pitchFamily="2" charset="77"/>
                <a:cs typeface="Overpass" pitchFamily="2" charset="77"/>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26" name="Shape 126"/>
          <p:cNvSpPr txBox="1">
            <a:spLocks noGrp="1"/>
          </p:cNvSpPr>
          <p:nvPr>
            <p:ph type="subTitle" idx="13"/>
          </p:nvPr>
        </p:nvSpPr>
        <p:spPr>
          <a:xfrm>
            <a:off x="826650" y="3233513"/>
            <a:ext cx="3753900" cy="246300"/>
          </a:xfrm>
          <a:prstGeom prst="rect">
            <a:avLst/>
          </a:prstGeom>
        </p:spPr>
        <p:txBody>
          <a:bodyPr wrap="square" lIns="91425" tIns="91425" rIns="91425" bIns="91425" anchor="b" anchorCtr="0"/>
          <a:lstStyle>
            <a:lvl1pPr lvl="0" rtl="0">
              <a:spcBef>
                <a:spcPts val="0"/>
              </a:spcBef>
              <a:spcAft>
                <a:spcPts val="0"/>
              </a:spcAft>
              <a:buNone/>
              <a:defRPr sz="1200">
                <a:solidFill>
                  <a:schemeClr val="dk2"/>
                </a:solidFill>
                <a:latin typeface="Overpass" pitchFamily="2" charset="77"/>
                <a:ea typeface="Overpass" pitchFamily="2" charset="77"/>
                <a:cs typeface="Overpass" pitchFamily="2" charset="77"/>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27" name="Shape 127"/>
          <p:cNvSpPr txBox="1">
            <a:spLocks noGrp="1"/>
          </p:cNvSpPr>
          <p:nvPr>
            <p:ph type="subTitle" idx="14"/>
          </p:nvPr>
        </p:nvSpPr>
        <p:spPr>
          <a:xfrm>
            <a:off x="4630950" y="2942569"/>
            <a:ext cx="3753900" cy="246300"/>
          </a:xfrm>
          <a:prstGeom prst="rect">
            <a:avLst/>
          </a:prstGeom>
        </p:spPr>
        <p:txBody>
          <a:bodyPr wrap="square" lIns="91425" tIns="91425" rIns="91425" bIns="91425" anchor="ctr" anchorCtr="0"/>
          <a:lstStyle>
            <a:lvl1pPr lvl="0" rtl="0">
              <a:spcBef>
                <a:spcPts val="0"/>
              </a:spcBef>
              <a:spcAft>
                <a:spcPts val="0"/>
              </a:spcAft>
              <a:buNone/>
              <a:defRPr sz="1600">
                <a:latin typeface="Overpass" pitchFamily="2" charset="77"/>
                <a:ea typeface="Overpass" pitchFamily="2" charset="77"/>
                <a:cs typeface="Overpass" pitchFamily="2" charset="77"/>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28" name="Shape 128"/>
          <p:cNvSpPr txBox="1">
            <a:spLocks noGrp="1"/>
          </p:cNvSpPr>
          <p:nvPr>
            <p:ph type="subTitle" idx="15"/>
          </p:nvPr>
        </p:nvSpPr>
        <p:spPr>
          <a:xfrm>
            <a:off x="4630950" y="3233513"/>
            <a:ext cx="3753900" cy="246300"/>
          </a:xfrm>
          <a:prstGeom prst="rect">
            <a:avLst/>
          </a:prstGeom>
        </p:spPr>
        <p:txBody>
          <a:bodyPr wrap="square" lIns="91425" tIns="91425" rIns="91425" bIns="91425" anchor="b" anchorCtr="0"/>
          <a:lstStyle>
            <a:lvl1pPr lvl="0" rtl="0">
              <a:spcBef>
                <a:spcPts val="0"/>
              </a:spcBef>
              <a:spcAft>
                <a:spcPts val="0"/>
              </a:spcAft>
              <a:buNone/>
              <a:defRPr sz="1200">
                <a:solidFill>
                  <a:schemeClr val="dk2"/>
                </a:solidFill>
                <a:latin typeface="Overpass" pitchFamily="2" charset="77"/>
                <a:ea typeface="Overpass" pitchFamily="2" charset="77"/>
                <a:cs typeface="Overpass" pitchFamily="2" charset="77"/>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29" name="Shape 129"/>
          <p:cNvSpPr txBox="1">
            <a:spLocks noGrp="1"/>
          </p:cNvSpPr>
          <p:nvPr>
            <p:ph type="subTitle" idx="16"/>
          </p:nvPr>
        </p:nvSpPr>
        <p:spPr>
          <a:xfrm>
            <a:off x="826650" y="3559763"/>
            <a:ext cx="3753900" cy="246300"/>
          </a:xfrm>
          <a:prstGeom prst="rect">
            <a:avLst/>
          </a:prstGeom>
        </p:spPr>
        <p:txBody>
          <a:bodyPr wrap="square" lIns="91425" tIns="91425" rIns="91425" bIns="91425" anchor="ctr" anchorCtr="0"/>
          <a:lstStyle>
            <a:lvl1pPr lvl="0" rtl="0">
              <a:spcBef>
                <a:spcPts val="0"/>
              </a:spcBef>
              <a:spcAft>
                <a:spcPts val="0"/>
              </a:spcAft>
              <a:buNone/>
              <a:defRPr>
                <a:latin typeface="Overpass" pitchFamily="2" charset="77"/>
                <a:ea typeface="Overpass" pitchFamily="2" charset="77"/>
                <a:cs typeface="Overpass" pitchFamily="2" charset="77"/>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130" name="Shape 130"/>
          <p:cNvSpPr txBox="1">
            <a:spLocks noGrp="1"/>
          </p:cNvSpPr>
          <p:nvPr>
            <p:ph type="subTitle" idx="17"/>
          </p:nvPr>
        </p:nvSpPr>
        <p:spPr>
          <a:xfrm>
            <a:off x="826650" y="3850706"/>
            <a:ext cx="3753900" cy="246300"/>
          </a:xfrm>
          <a:prstGeom prst="rect">
            <a:avLst/>
          </a:prstGeom>
        </p:spPr>
        <p:txBody>
          <a:bodyPr wrap="square" lIns="91425" tIns="91425" rIns="91425" bIns="91425" anchor="b" anchorCtr="0"/>
          <a:lstStyle>
            <a:lvl1pPr lvl="0" rtl="0">
              <a:spcBef>
                <a:spcPts val="0"/>
              </a:spcBef>
              <a:spcAft>
                <a:spcPts val="0"/>
              </a:spcAft>
              <a:buNone/>
              <a:defRPr sz="1200">
                <a:solidFill>
                  <a:schemeClr val="dk2"/>
                </a:solidFill>
                <a:latin typeface="Overpass" pitchFamily="2" charset="77"/>
                <a:ea typeface="Overpass" pitchFamily="2" charset="77"/>
                <a:cs typeface="Overpass" pitchFamily="2" charset="77"/>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31" name="Shape 131"/>
          <p:cNvSpPr txBox="1">
            <a:spLocks noGrp="1"/>
          </p:cNvSpPr>
          <p:nvPr>
            <p:ph type="subTitle" idx="18"/>
          </p:nvPr>
        </p:nvSpPr>
        <p:spPr>
          <a:xfrm>
            <a:off x="4630950" y="3559763"/>
            <a:ext cx="3753900" cy="246300"/>
          </a:xfrm>
          <a:prstGeom prst="rect">
            <a:avLst/>
          </a:prstGeom>
        </p:spPr>
        <p:txBody>
          <a:bodyPr wrap="square" lIns="91425" tIns="91425" rIns="91425" bIns="91425" anchor="ctr" anchorCtr="0"/>
          <a:lstStyle>
            <a:lvl1pPr lvl="0" rtl="0">
              <a:spcBef>
                <a:spcPts val="0"/>
              </a:spcBef>
              <a:spcAft>
                <a:spcPts val="0"/>
              </a:spcAft>
              <a:buNone/>
              <a:defRPr sz="1600">
                <a:latin typeface="Overpass" pitchFamily="2" charset="77"/>
                <a:ea typeface="Overpass" pitchFamily="2" charset="77"/>
                <a:cs typeface="Overpass" pitchFamily="2" charset="77"/>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32" name="Shape 132"/>
          <p:cNvSpPr txBox="1">
            <a:spLocks noGrp="1"/>
          </p:cNvSpPr>
          <p:nvPr>
            <p:ph type="subTitle" idx="19"/>
          </p:nvPr>
        </p:nvSpPr>
        <p:spPr>
          <a:xfrm>
            <a:off x="4630950" y="3850706"/>
            <a:ext cx="3753900" cy="246300"/>
          </a:xfrm>
          <a:prstGeom prst="rect">
            <a:avLst/>
          </a:prstGeom>
        </p:spPr>
        <p:txBody>
          <a:bodyPr wrap="square" lIns="91425" tIns="91425" rIns="91425" bIns="91425" anchor="b" anchorCtr="0"/>
          <a:lstStyle>
            <a:lvl1pPr lvl="0" rtl="0">
              <a:spcBef>
                <a:spcPts val="0"/>
              </a:spcBef>
              <a:spcAft>
                <a:spcPts val="0"/>
              </a:spcAft>
              <a:buNone/>
              <a:defRPr sz="1200">
                <a:solidFill>
                  <a:schemeClr val="dk2"/>
                </a:solidFill>
                <a:latin typeface="Overpass" pitchFamily="2" charset="77"/>
                <a:ea typeface="Overpass" pitchFamily="2" charset="77"/>
                <a:cs typeface="Overpass" pitchFamily="2" charset="77"/>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33" name="Shape 133"/>
          <p:cNvSpPr txBox="1">
            <a:spLocks noGrp="1"/>
          </p:cNvSpPr>
          <p:nvPr>
            <p:ph type="title"/>
          </p:nvPr>
        </p:nvSpPr>
        <p:spPr>
          <a:xfrm>
            <a:off x="826650" y="0"/>
            <a:ext cx="7490700" cy="1063200"/>
          </a:xfrm>
          <a:prstGeom prst="rect">
            <a:avLst/>
          </a:prstGeom>
        </p:spPr>
        <p:txBody>
          <a:bodyPr wrap="square" lIns="91425" tIns="91425" rIns="91425" bIns="91425" anchor="b" anchorCtr="0"/>
          <a:lstStyle>
            <a:lvl1pPr lvl="0" rtl="0">
              <a:spcBef>
                <a:spcPts val="0"/>
              </a:spcBef>
              <a:spcAft>
                <a:spcPts val="0"/>
              </a:spcAft>
              <a:buSzPts val="2800"/>
              <a:buFont typeface="Proxima Nova"/>
              <a:buNone/>
              <a:defRPr b="0">
                <a:latin typeface="Overpass" pitchFamily="2" charset="77"/>
                <a:ea typeface="Overpass" pitchFamily="2" charset="77"/>
                <a:cs typeface="Overpass" pitchFamily="2" charset="77"/>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dirty="0"/>
          </a:p>
        </p:txBody>
      </p:sp>
      <p:sp>
        <p:nvSpPr>
          <p:cNvPr id="134" name="Shape 134"/>
          <p:cNvSpPr txBox="1">
            <a:spLocks noGrp="1"/>
          </p:cNvSpPr>
          <p:nvPr>
            <p:ph type="subTitle" idx="20"/>
          </p:nvPr>
        </p:nvSpPr>
        <p:spPr>
          <a:xfrm>
            <a:off x="826650" y="929775"/>
            <a:ext cx="7490700" cy="328800"/>
          </a:xfrm>
          <a:prstGeom prst="rect">
            <a:avLst/>
          </a:prstGeom>
        </p:spPr>
        <p:txBody>
          <a:bodyPr wrap="square" lIns="91425" tIns="91425" rIns="91425" bIns="91425" anchor="t" anchorCtr="0"/>
          <a:lstStyle>
            <a:lvl1pPr lvl="0" rtl="0">
              <a:lnSpc>
                <a:spcPct val="100000"/>
              </a:lnSpc>
              <a:spcBef>
                <a:spcPts val="0"/>
              </a:spcBef>
              <a:spcAft>
                <a:spcPts val="0"/>
              </a:spcAft>
              <a:buNone/>
              <a:defRPr>
                <a:latin typeface="Overpass" pitchFamily="2" charset="77"/>
                <a:ea typeface="Overpass" pitchFamily="2" charset="77"/>
                <a:cs typeface="Overpass" pitchFamily="2" charset="77"/>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700"/>
          </a:xfrm>
          <a:prstGeom prst="rect">
            <a:avLst/>
          </a:prstGeom>
          <a:noFill/>
          <a:ln>
            <a:noFill/>
          </a:ln>
        </p:spPr>
        <p:txBody>
          <a:bodyPr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
        <p:nvSpPr>
          <p:cNvPr id="8" name="Shape 8"/>
          <p:cNvSpPr txBox="1">
            <a:spLocks noGrp="1"/>
          </p:cNvSpPr>
          <p:nvPr>
            <p:ph type="sldNum" idx="12"/>
          </p:nvPr>
        </p:nvSpPr>
        <p:spPr>
          <a:xfrm>
            <a:off x="8556791" y="4749851"/>
            <a:ext cx="548700" cy="393600"/>
          </a:xfrm>
          <a:prstGeom prst="rect">
            <a:avLst/>
          </a:prstGeom>
          <a:noFill/>
          <a:ln>
            <a:noFill/>
          </a:ln>
        </p:spPr>
        <p:txBody>
          <a:bodyPr wrap="square" lIns="91425" tIns="91425" rIns="91425" bIns="91425" anchor="ctr" anchorCtr="0">
            <a:noAutofit/>
          </a:bodyPr>
          <a:lstStyle/>
          <a:p>
            <a:pPr marL="0" lvl="0" indent="0" algn="r" rtl="0">
              <a:spcBef>
                <a:spcPts val="0"/>
              </a:spcBef>
              <a:spcAft>
                <a:spcPts val="0"/>
              </a:spcAft>
              <a:buNone/>
            </a:pPr>
            <a:fld id="{00000000-1234-1234-1234-123412341234}" type="slidenum">
              <a:rPr lang="en" sz="1300">
                <a:solidFill>
                  <a:schemeClr val="dk1"/>
                </a:solidFill>
              </a:rPr>
              <a:t>‹#›</a:t>
            </a:fld>
            <a:endParaRPr sz="1300" dirty="0">
              <a:solidFill>
                <a:schemeClr val="dk1"/>
              </a:solidFill>
            </a:endParaRPr>
          </a:p>
        </p:txBody>
      </p:sp>
      <p:sp>
        <p:nvSpPr>
          <p:cNvPr id="5" name="Shape 111">
            <a:extLst>
              <a:ext uri="{FF2B5EF4-FFF2-40B4-BE49-F238E27FC236}">
                <a16:creationId xmlns:a16="http://schemas.microsoft.com/office/drawing/2014/main" id="{8BA808D1-09B7-B843-A433-AC5814367368}"/>
              </a:ext>
            </a:extLst>
          </p:cNvPr>
          <p:cNvSpPr txBox="1">
            <a:spLocks/>
          </p:cNvSpPr>
          <p:nvPr userDrawn="1"/>
        </p:nvSpPr>
        <p:spPr>
          <a:xfrm>
            <a:off x="103328" y="4733944"/>
            <a:ext cx="360600" cy="393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Overpass" pitchFamily="2" charset="77"/>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fld id="{00000000-1234-1234-1234-123412341234}" type="slidenum">
              <a:rPr lang="en" sz="1050" smtClean="0">
                <a:ea typeface="Overpass"/>
                <a:cs typeface="Overpass"/>
                <a:sym typeface="Overpass"/>
              </a:rPr>
              <a:pPr algn="r"/>
              <a:t>‹#›</a:t>
            </a:fld>
            <a:endParaRPr lang="en" sz="1050" dirty="0">
              <a:ea typeface="Overpass"/>
              <a:cs typeface="Overpass"/>
              <a:sym typeface="Overpas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95" r:id="rId7"/>
    <p:sldLayoutId id="2147483696"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826650" y="1360219"/>
            <a:ext cx="7490700" cy="3062100"/>
          </a:xfrm>
          <a:prstGeom prst="rect">
            <a:avLst/>
          </a:prstGeom>
          <a:noFill/>
          <a:ln>
            <a:noFill/>
          </a:ln>
        </p:spPr>
        <p:txBody>
          <a:bodyPr wrap="square" lIns="91425" tIns="91425" rIns="91425" bIns="91425" anchor="t" anchorCtr="0"/>
          <a:lstStyle>
            <a:lvl1pPr marL="457200" lvl="0" indent="-3175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1" name="Shape 111"/>
          <p:cNvSpPr txBox="1">
            <a:spLocks noGrp="1"/>
          </p:cNvSpPr>
          <p:nvPr>
            <p:ph type="sldNum" idx="12"/>
          </p:nvPr>
        </p:nvSpPr>
        <p:spPr>
          <a:xfrm>
            <a:off x="103328" y="4733944"/>
            <a:ext cx="360600" cy="393600"/>
          </a:xfrm>
          <a:prstGeom prst="rect">
            <a:avLst/>
          </a:prstGeom>
          <a:noFill/>
          <a:ln>
            <a:noFill/>
          </a:ln>
        </p:spPr>
        <p:txBody>
          <a:bodyPr wrap="square" lIns="91425" tIns="91425" rIns="91425" bIns="91425" anchor="ctr" anchorCtr="0">
            <a:noAutofit/>
          </a:bodyPr>
          <a:lstStyle>
            <a:lvl1pPr>
              <a:defRPr>
                <a:solidFill>
                  <a:schemeClr val="tx1"/>
                </a:solidFill>
                <a:latin typeface="Overpass" pitchFamily="2" charset="77"/>
              </a:defRPr>
            </a:lvl1pPr>
          </a:lstStyle>
          <a:p>
            <a:pPr algn="r"/>
            <a:fld id="{00000000-1234-1234-1234-123412341234}" type="slidenum">
              <a:rPr lang="en" sz="800" smtClean="0">
                <a:ea typeface="Overpass"/>
                <a:cs typeface="Overpass"/>
                <a:sym typeface="Overpass"/>
              </a:rPr>
              <a:pPr algn="r"/>
              <a:t>‹#›</a:t>
            </a:fld>
            <a:endParaRPr lang="en" sz="800" dirty="0">
              <a:ea typeface="Overpass"/>
              <a:cs typeface="Overpass"/>
              <a:sym typeface="Overpass"/>
            </a:endParaRPr>
          </a:p>
        </p:txBody>
      </p:sp>
      <p:sp>
        <p:nvSpPr>
          <p:cNvPr id="112" name="Shape 112"/>
          <p:cNvSpPr txBox="1"/>
          <p:nvPr userDrawn="1"/>
        </p:nvSpPr>
        <p:spPr>
          <a:xfrm>
            <a:off x="413050" y="4733944"/>
            <a:ext cx="7904300" cy="393600"/>
          </a:xfrm>
          <a:prstGeom prst="rect">
            <a:avLst/>
          </a:prstGeom>
          <a:noFill/>
          <a:ln>
            <a:noFill/>
          </a:ln>
        </p:spPr>
        <p:txBody>
          <a:bodyPr wrap="square" lIns="91425" tIns="91425" rIns="91425" bIns="91425" anchor="ctr" anchorCtr="0">
            <a:noAutofit/>
          </a:bodyPr>
          <a:lstStyle/>
          <a:p>
            <a:pPr marL="0" lvl="0" indent="0" rtl="0">
              <a:spcBef>
                <a:spcPts val="0"/>
              </a:spcBef>
              <a:spcAft>
                <a:spcPts val="0"/>
              </a:spcAft>
              <a:buNone/>
            </a:pPr>
            <a:r>
              <a:rPr lang="en" sz="800" dirty="0">
                <a:solidFill>
                  <a:schemeClr val="bg1"/>
                </a:solidFill>
                <a:latin typeface="Overpass" pitchFamily="2" charset="77"/>
                <a:ea typeface="Overpass"/>
                <a:cs typeface="Overpass"/>
                <a:sym typeface="Overpass"/>
              </a:rPr>
              <a:t>CAAS OVERVIEW</a:t>
            </a:r>
            <a:endParaRPr sz="800" dirty="0">
              <a:solidFill>
                <a:schemeClr val="bg1"/>
              </a:solidFill>
              <a:latin typeface="Overpass" pitchFamily="2" charset="77"/>
              <a:ea typeface="Overpass"/>
              <a:cs typeface="Overpass"/>
              <a:sym typeface="Overpass"/>
            </a:endParaRPr>
          </a:p>
        </p:txBody>
      </p:sp>
      <p:sp>
        <p:nvSpPr>
          <p:cNvPr id="114" name="Shape 114"/>
          <p:cNvSpPr txBox="1">
            <a:spLocks noGrp="1"/>
          </p:cNvSpPr>
          <p:nvPr>
            <p:ph type="title"/>
          </p:nvPr>
        </p:nvSpPr>
        <p:spPr>
          <a:xfrm>
            <a:off x="826650" y="0"/>
            <a:ext cx="7490700" cy="1063200"/>
          </a:xfrm>
          <a:prstGeom prst="rect">
            <a:avLst/>
          </a:prstGeom>
          <a:noFill/>
          <a:ln>
            <a:noFill/>
          </a:ln>
        </p:spPr>
        <p:txBody>
          <a:bodyPr wrap="square" lIns="91425" tIns="91425" rIns="91425" bIns="91425" anchor="b" anchorCtr="0"/>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dirty="0"/>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97" r:id="rId17"/>
    <p:sldLayoutId id="2147483698" r:id="rId18"/>
    <p:sldLayoutId id="2147483699" r:id="rId19"/>
    <p:sldLayoutId id="2147483700" r:id="rId20"/>
    <p:sldLayoutId id="2147483701" r:id="rId2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Overpass" pitchFamily="2" charset="77"/>
          <a:ea typeface="Overpass" pitchFamily="2" charset="77"/>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Overpass" pitchFamily="2" charset="77"/>
          <a:ea typeface="Overpass" pitchFamily="2" charset="77"/>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1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4.xml"/><Relationship Id="rId1" Type="http://schemas.openxmlformats.org/officeDocument/2006/relationships/slideLayout" Target="../slideLayouts/slideLayout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6.xml"/><Relationship Id="rId1" Type="http://schemas.openxmlformats.org/officeDocument/2006/relationships/slideLayout" Target="../slideLayouts/slideLayout11.xml"/><Relationship Id="rId5" Type="http://schemas.openxmlformats.org/officeDocument/2006/relationships/image" Target="../media/image113.png"/><Relationship Id="rId4" Type="http://schemas.openxmlformats.org/officeDocument/2006/relationships/image" Target="../media/image112.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8.xml"/><Relationship Id="rId1" Type="http://schemas.openxmlformats.org/officeDocument/2006/relationships/slideLayout" Target="../slideLayouts/slideLayout1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0.xml"/><Relationship Id="rId1" Type="http://schemas.openxmlformats.org/officeDocument/2006/relationships/slideLayout" Target="../slideLayouts/slideLayout11.xml"/><Relationship Id="rId5" Type="http://schemas.openxmlformats.org/officeDocument/2006/relationships/image" Target="../media/image120.png"/><Relationship Id="rId4" Type="http://schemas.openxmlformats.org/officeDocument/2006/relationships/image" Target="../media/image119.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8" Type="http://schemas.openxmlformats.org/officeDocument/2006/relationships/hyperlink" Target="https://access.redhat.com/articles/3016691" TargetMode="External"/><Relationship Id="rId13" Type="http://schemas.openxmlformats.org/officeDocument/2006/relationships/hyperlink" Target="https://access.redhat.com/articles/2745171" TargetMode="External"/><Relationship Id="rId18" Type="http://schemas.openxmlformats.org/officeDocument/2006/relationships/hyperlink" Target="https://access.redhat.com/articles/3155491" TargetMode="External"/><Relationship Id="rId3" Type="http://schemas.openxmlformats.org/officeDocument/2006/relationships/hyperlink" Target="https://access.redhat.com/articles/2897391" TargetMode="External"/><Relationship Id="rId21" Type="http://schemas.openxmlformats.org/officeDocument/2006/relationships/hyperlink" Target="https://access.redhat.com/articles/1609803" TargetMode="External"/><Relationship Id="rId7" Type="http://schemas.openxmlformats.org/officeDocument/2006/relationships/hyperlink" Target="https://access.redhat.com/articles/2893421" TargetMode="External"/><Relationship Id="rId12" Type="http://schemas.openxmlformats.org/officeDocument/2006/relationships/hyperlink" Target="https://access.redhat.com/articles/3155481" TargetMode="External"/><Relationship Id="rId17" Type="http://schemas.openxmlformats.org/officeDocument/2006/relationships/hyperlink" Target="https://access.redhat.com/articles/3030691" TargetMode="External"/><Relationship Id="rId2" Type="http://schemas.openxmlformats.org/officeDocument/2006/relationships/notesSlide" Target="../notesSlides/notesSlide112.xml"/><Relationship Id="rId16" Type="http://schemas.openxmlformats.org/officeDocument/2006/relationships/hyperlink" Target="https://access.redhat.com/articles/2751521" TargetMode="External"/><Relationship Id="rId20" Type="http://schemas.openxmlformats.org/officeDocument/2006/relationships/hyperlink" Target="https://access.redhat.com/articles/3130131" TargetMode="External"/><Relationship Id="rId1" Type="http://schemas.openxmlformats.org/officeDocument/2006/relationships/slideLayout" Target="../slideLayouts/slideLayout11.xml"/><Relationship Id="rId6" Type="http://schemas.openxmlformats.org/officeDocument/2006/relationships/hyperlink" Target="https://access.redhat.com/articles/2407801" TargetMode="External"/><Relationship Id="rId11" Type="http://schemas.openxmlformats.org/officeDocument/2006/relationships/hyperlink" Target="https://access.redhat.com/articles/3155471" TargetMode="External"/><Relationship Id="rId5" Type="http://schemas.openxmlformats.org/officeDocument/2006/relationships/hyperlink" Target="https://access.redhat.com/articles/2094731" TargetMode="External"/><Relationship Id="rId15" Type="http://schemas.openxmlformats.org/officeDocument/2006/relationships/hyperlink" Target="https://access.redhat.com/articles/2623521" TargetMode="External"/><Relationship Id="rId23" Type="http://schemas.openxmlformats.org/officeDocument/2006/relationships/hyperlink" Target="https://access.redhat.com/articles/2191731" TargetMode="External"/><Relationship Id="rId10" Type="http://schemas.openxmlformats.org/officeDocument/2006/relationships/hyperlink" Target="https://access.redhat.com/articles/3049611" TargetMode="External"/><Relationship Id="rId19" Type="http://schemas.openxmlformats.org/officeDocument/2006/relationships/hyperlink" Target="https://access.redhat.com/articles/3128171" TargetMode="External"/><Relationship Id="rId4" Type="http://schemas.openxmlformats.org/officeDocument/2006/relationships/hyperlink" Target="https://access.redhat.com/articles/2893381" TargetMode="External"/><Relationship Id="rId9" Type="http://schemas.openxmlformats.org/officeDocument/2006/relationships/hyperlink" Target="https://access.redhat.com/articles/3068571" TargetMode="External"/><Relationship Id="rId14" Type="http://schemas.openxmlformats.org/officeDocument/2006/relationships/hyperlink" Target="https://access.redhat.com/articles/2743631" TargetMode="External"/><Relationship Id="rId22" Type="http://schemas.openxmlformats.org/officeDocument/2006/relationships/hyperlink" Target="https://access.redhat.com/articles/1755133"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4.xml"/><Relationship Id="rId1" Type="http://schemas.openxmlformats.org/officeDocument/2006/relationships/slideLayout" Target="../slideLayouts/slideLayout11.xml"/><Relationship Id="rId5" Type="http://schemas.openxmlformats.org/officeDocument/2006/relationships/image" Target="../media/image123.png"/><Relationship Id="rId4" Type="http://schemas.openxmlformats.org/officeDocument/2006/relationships/image" Target="../media/image122.png"/></Relationships>
</file>

<file path=ppt/slides/_rels/slide11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15.xml"/><Relationship Id="rId1" Type="http://schemas.openxmlformats.org/officeDocument/2006/relationships/slideLayout" Target="../slideLayouts/slideLayout1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11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4.png"/><Relationship Id="rId7" Type="http://schemas.openxmlformats.org/officeDocument/2006/relationships/image" Target="../media/image127.png"/><Relationship Id="rId2" Type="http://schemas.openxmlformats.org/officeDocument/2006/relationships/notesSlide" Target="../notesSlides/notesSlide116.xml"/><Relationship Id="rId1" Type="http://schemas.openxmlformats.org/officeDocument/2006/relationships/slideLayout" Target="../slideLayouts/slideLayout1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31.png"/><Relationship Id="rId9" Type="http://schemas.openxmlformats.org/officeDocument/2006/relationships/image" Target="../media/image129.png"/></Relationships>
</file>

<file path=ppt/slides/_rels/slide119.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17.xml"/><Relationship Id="rId1" Type="http://schemas.openxmlformats.org/officeDocument/2006/relationships/slideLayout" Target="../slideLayouts/slideLayout11.xml"/><Relationship Id="rId6" Type="http://schemas.openxmlformats.org/officeDocument/2006/relationships/image" Target="../media/image129.png"/><Relationship Id="rId5" Type="http://schemas.openxmlformats.org/officeDocument/2006/relationships/image" Target="../media/image124.png"/><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33.png"/><Relationship Id="rId7" Type="http://schemas.openxmlformats.org/officeDocument/2006/relationships/image" Target="../media/image129.png"/><Relationship Id="rId2" Type="http://schemas.openxmlformats.org/officeDocument/2006/relationships/notesSlide" Target="../notesSlides/notesSlide118.xml"/><Relationship Id="rId1" Type="http://schemas.openxmlformats.org/officeDocument/2006/relationships/slideLayout" Target="../slideLayouts/slideLayout11.xml"/><Relationship Id="rId6" Type="http://schemas.openxmlformats.org/officeDocument/2006/relationships/image" Target="../media/image132.png"/><Relationship Id="rId5" Type="http://schemas.openxmlformats.org/officeDocument/2006/relationships/image" Target="../media/image124.png"/><Relationship Id="rId4" Type="http://schemas.openxmlformats.org/officeDocument/2006/relationships/image" Target="../media/image134.png"/><Relationship Id="rId9" Type="http://schemas.openxmlformats.org/officeDocument/2006/relationships/image" Target="../media/image135.png"/></Relationships>
</file>

<file path=ppt/slides/_rels/slide1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33.png"/><Relationship Id="rId7" Type="http://schemas.openxmlformats.org/officeDocument/2006/relationships/image" Target="../media/image131.png"/><Relationship Id="rId2" Type="http://schemas.openxmlformats.org/officeDocument/2006/relationships/notesSlide" Target="../notesSlides/notesSlide119.xml"/><Relationship Id="rId1" Type="http://schemas.openxmlformats.org/officeDocument/2006/relationships/slideLayout" Target="../slideLayouts/slideLayout11.xml"/><Relationship Id="rId6" Type="http://schemas.openxmlformats.org/officeDocument/2006/relationships/image" Target="../media/image129.png"/><Relationship Id="rId11" Type="http://schemas.openxmlformats.org/officeDocument/2006/relationships/hyperlink" Target="https://blog.openshift.com/chaining-builds/" TargetMode="External"/><Relationship Id="rId5" Type="http://schemas.openxmlformats.org/officeDocument/2006/relationships/image" Target="../media/image124.png"/><Relationship Id="rId10" Type="http://schemas.openxmlformats.org/officeDocument/2006/relationships/image" Target="../media/image127.png"/><Relationship Id="rId4" Type="http://schemas.openxmlformats.org/officeDocument/2006/relationships/image" Target="../media/image134.png"/><Relationship Id="rId9" Type="http://schemas.openxmlformats.org/officeDocument/2006/relationships/image" Target="../media/image126.png"/></Relationships>
</file>

<file path=ppt/slides/_rels/slide12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33.png"/><Relationship Id="rId7" Type="http://schemas.openxmlformats.org/officeDocument/2006/relationships/image" Target="../media/image73.png"/><Relationship Id="rId2" Type="http://schemas.openxmlformats.org/officeDocument/2006/relationships/notesSlide" Target="../notesSlides/notesSlide120.xml"/><Relationship Id="rId1" Type="http://schemas.openxmlformats.org/officeDocument/2006/relationships/slideLayout" Target="../slideLayouts/slideLayout11.xml"/><Relationship Id="rId6" Type="http://schemas.openxmlformats.org/officeDocument/2006/relationships/image" Target="../media/image129.png"/><Relationship Id="rId11" Type="http://schemas.openxmlformats.org/officeDocument/2006/relationships/image" Target="../media/image131.png"/><Relationship Id="rId5" Type="http://schemas.openxmlformats.org/officeDocument/2006/relationships/image" Target="../media/image124.png"/><Relationship Id="rId10" Type="http://schemas.openxmlformats.org/officeDocument/2006/relationships/hyperlink" Target="https://blog.openshift.com/chaining-builds/" TargetMode="External"/><Relationship Id="rId4" Type="http://schemas.openxmlformats.org/officeDocument/2006/relationships/image" Target="../media/image134.png"/><Relationship Id="rId9" Type="http://schemas.openxmlformats.org/officeDocument/2006/relationships/image" Target="../media/image127.png"/></Relationships>
</file>

<file path=ppt/slides/_rels/slide1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33.png"/><Relationship Id="rId7" Type="http://schemas.openxmlformats.org/officeDocument/2006/relationships/image" Target="../media/image73.png"/><Relationship Id="rId2" Type="http://schemas.openxmlformats.org/officeDocument/2006/relationships/notesSlide" Target="../notesSlides/notesSlide121.xml"/><Relationship Id="rId1" Type="http://schemas.openxmlformats.org/officeDocument/2006/relationships/slideLayout" Target="../slideLayouts/slideLayout11.xml"/><Relationship Id="rId6" Type="http://schemas.openxmlformats.org/officeDocument/2006/relationships/image" Target="../media/image129.png"/><Relationship Id="rId11" Type="http://schemas.openxmlformats.org/officeDocument/2006/relationships/image" Target="../media/image131.png"/><Relationship Id="rId5" Type="http://schemas.openxmlformats.org/officeDocument/2006/relationships/image" Target="../media/image124.png"/><Relationship Id="rId10" Type="http://schemas.openxmlformats.org/officeDocument/2006/relationships/hyperlink" Target="https://blog.openshift.com/chaining-builds/" TargetMode="External"/><Relationship Id="rId4" Type="http://schemas.openxmlformats.org/officeDocument/2006/relationships/image" Target="../media/image134.png"/><Relationship Id="rId9" Type="http://schemas.openxmlformats.org/officeDocument/2006/relationships/image" Target="../media/image12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36.png"/><Relationship Id="rId2" Type="http://schemas.openxmlformats.org/officeDocument/2006/relationships/notesSlide" Target="../notesSlides/notesSlide124.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124.png"/><Relationship Id="rId4" Type="http://schemas.openxmlformats.org/officeDocument/2006/relationships/image" Target="../media/image128.png"/><Relationship Id="rId9" Type="http://schemas.openxmlformats.org/officeDocument/2006/relationships/image" Target="../media/image138.png"/></Relationships>
</file>

<file path=ppt/slides/_rels/slide1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5.xml"/><Relationship Id="rId1" Type="http://schemas.openxmlformats.org/officeDocument/2006/relationships/slideLayout" Target="../slideLayouts/slideLayout1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6.xml"/><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124.png"/></Relationships>
</file>

<file path=ppt/slides/_rels/slide1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28.png"/><Relationship Id="rId7" Type="http://schemas.openxmlformats.org/officeDocument/2006/relationships/image" Target="../media/image145.png"/><Relationship Id="rId2" Type="http://schemas.openxmlformats.org/officeDocument/2006/relationships/notesSlide" Target="../notesSlides/notesSlide131.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24.png"/><Relationship Id="rId4" Type="http://schemas.openxmlformats.org/officeDocument/2006/relationships/image" Target="../media/image130.png"/><Relationship Id="rId9" Type="http://schemas.openxmlformats.org/officeDocument/2006/relationships/image" Target="../media/image66.png"/></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2.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124.png"/><Relationship Id="rId4" Type="http://schemas.openxmlformats.org/officeDocument/2006/relationships/image" Target="../media/image130.png"/></Relationships>
</file>

<file path=ppt/slides/_rels/slide1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3.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124.png"/><Relationship Id="rId4" Type="http://schemas.openxmlformats.org/officeDocument/2006/relationships/image" Target="../media/image130.png"/></Relationships>
</file>

<file path=ppt/slides/_rels/slide1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4.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124.png"/><Relationship Id="rId4" Type="http://schemas.openxmlformats.org/officeDocument/2006/relationships/image" Target="../media/image130.png"/></Relationships>
</file>

<file path=ppt/slides/_rels/slide1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5.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124.png"/><Relationship Id="rId4" Type="http://schemas.openxmlformats.org/officeDocument/2006/relationships/image" Target="../media/image130.png"/></Relationships>
</file>

<file path=ppt/slides/_rels/slide1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6.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124.png"/><Relationship Id="rId4" Type="http://schemas.openxmlformats.org/officeDocument/2006/relationships/image" Target="../media/image130.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2.xml"/><Relationship Id="rId1" Type="http://schemas.openxmlformats.org/officeDocument/2006/relationships/slideLayout" Target="../slideLayouts/slideLayout11.xml"/><Relationship Id="rId4" Type="http://schemas.openxmlformats.org/officeDocument/2006/relationships/image" Target="../media/image151.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png"/><Relationship Id="rId3" Type="http://schemas.openxmlformats.org/officeDocument/2006/relationships/image" Target="../media/image21.png"/><Relationship Id="rId7" Type="http://schemas.openxmlformats.org/officeDocument/2006/relationships/image" Target="../media/image16.png"/><Relationship Id="rId12"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4.pn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png"/><Relationship Id="rId3" Type="http://schemas.openxmlformats.org/officeDocument/2006/relationships/image" Target="../media/image22.png"/><Relationship Id="rId7" Type="http://schemas.openxmlformats.org/officeDocument/2006/relationships/image" Target="../media/image15.png"/><Relationship Id="rId12"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3.png"/><Relationship Id="rId5" Type="http://schemas.openxmlformats.org/officeDocument/2006/relationships/image" Target="../media/image13.png"/><Relationship Id="rId1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17.png"/><Relationship Id="rId1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7.png"/><Relationship Id="rId1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22.png"/><Relationship Id="rId12" Type="http://schemas.openxmlformats.org/officeDocument/2006/relationships/image" Target="../media/image16.png"/><Relationship Id="rId17" Type="http://schemas.openxmlformats.org/officeDocument/2006/relationships/image" Target="../media/image5.png"/><Relationship Id="rId2" Type="http://schemas.openxmlformats.org/officeDocument/2006/relationships/notesSlide" Target="../notesSlides/notesSlide27.xml"/><Relationship Id="rId16"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15.png"/><Relationship Id="rId5" Type="http://schemas.openxmlformats.org/officeDocument/2006/relationships/image" Target="../media/image24.png"/><Relationship Id="rId15" Type="http://schemas.openxmlformats.org/officeDocument/2006/relationships/image" Target="../media/image3.png"/><Relationship Id="rId10" Type="http://schemas.openxmlformats.org/officeDocument/2006/relationships/image" Target="../media/image14.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13.png"/><Relationship Id="rId1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5.png"/><Relationship Id="rId18" Type="http://schemas.openxmlformats.org/officeDocument/2006/relationships/image" Target="../media/image4.png"/><Relationship Id="rId3" Type="http://schemas.openxmlformats.org/officeDocument/2006/relationships/image" Target="../media/image26.png"/><Relationship Id="rId21" Type="http://schemas.openxmlformats.org/officeDocument/2006/relationships/image" Target="../media/image6.png"/><Relationship Id="rId7" Type="http://schemas.openxmlformats.org/officeDocument/2006/relationships/image" Target="../media/image24.png"/><Relationship Id="rId12" Type="http://schemas.openxmlformats.org/officeDocument/2006/relationships/image" Target="../media/image14.png"/><Relationship Id="rId17" Type="http://schemas.openxmlformats.org/officeDocument/2006/relationships/image" Target="../media/image3.png"/><Relationship Id="rId2" Type="http://schemas.openxmlformats.org/officeDocument/2006/relationships/notesSlide" Target="../notesSlides/notesSlide28.xml"/><Relationship Id="rId16" Type="http://schemas.openxmlformats.org/officeDocument/2006/relationships/image" Target="../media/image18.png"/><Relationship Id="rId20"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5.png"/><Relationship Id="rId4" Type="http://schemas.openxmlformats.org/officeDocument/2006/relationships/image" Target="../media/image27.png"/><Relationship Id="rId9" Type="http://schemas.openxmlformats.org/officeDocument/2006/relationships/image" Target="../media/image22.png"/><Relationship Id="rId1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png"/><Relationship Id="rId18" Type="http://schemas.openxmlformats.org/officeDocument/2006/relationships/image" Target="../media/image22.png"/><Relationship Id="rId3" Type="http://schemas.openxmlformats.org/officeDocument/2006/relationships/image" Target="../media/image28.png"/><Relationship Id="rId21" Type="http://schemas.openxmlformats.org/officeDocument/2006/relationships/image" Target="../media/image44.png"/><Relationship Id="rId7" Type="http://schemas.openxmlformats.org/officeDocument/2006/relationships/image" Target="../media/image37.png"/><Relationship Id="rId12" Type="http://schemas.openxmlformats.org/officeDocument/2006/relationships/image" Target="../media/image41.png"/><Relationship Id="rId17" Type="http://schemas.openxmlformats.org/officeDocument/2006/relationships/image" Target="../media/image6.png"/><Relationship Id="rId2" Type="http://schemas.openxmlformats.org/officeDocument/2006/relationships/notesSlide" Target="../notesSlides/notesSlide30.xml"/><Relationship Id="rId16" Type="http://schemas.openxmlformats.org/officeDocument/2006/relationships/image" Target="../media/image12.png"/><Relationship Id="rId20" Type="http://schemas.openxmlformats.org/officeDocument/2006/relationships/image" Target="../media/image43.png"/><Relationship Id="rId1" Type="http://schemas.openxmlformats.org/officeDocument/2006/relationships/slideLayout" Target="../slideLayouts/slideLayout28.xml"/><Relationship Id="rId6" Type="http://schemas.openxmlformats.org/officeDocument/2006/relationships/image" Target="../media/image36.png"/><Relationship Id="rId11" Type="http://schemas.openxmlformats.org/officeDocument/2006/relationships/image" Target="../media/image40.png"/><Relationship Id="rId24" Type="http://schemas.openxmlformats.org/officeDocument/2006/relationships/image" Target="../media/image47.svg"/><Relationship Id="rId5" Type="http://schemas.openxmlformats.org/officeDocument/2006/relationships/image" Target="../media/image35.png"/><Relationship Id="rId15" Type="http://schemas.openxmlformats.org/officeDocument/2006/relationships/image" Target="../media/image5.png"/><Relationship Id="rId23" Type="http://schemas.openxmlformats.org/officeDocument/2006/relationships/image" Target="../media/image46.png"/><Relationship Id="rId10" Type="http://schemas.openxmlformats.org/officeDocument/2006/relationships/image" Target="../media/image39.png"/><Relationship Id="rId19" Type="http://schemas.openxmlformats.org/officeDocument/2006/relationships/image" Target="../media/image42.png"/><Relationship Id="rId4" Type="http://schemas.openxmlformats.org/officeDocument/2006/relationships/image" Target="../media/image31.png"/><Relationship Id="rId9" Type="http://schemas.openxmlformats.org/officeDocument/2006/relationships/image" Target="../media/image21.png"/><Relationship Id="rId14" Type="http://schemas.openxmlformats.org/officeDocument/2006/relationships/image" Target="../media/image4.png"/><Relationship Id="rId22"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jp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63.png"/></Relationships>
</file>

<file path=ppt/slides/_rels/slide4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hyperlink" Target="https://access.redhat.com/articles/2743631"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image" Target="../media/image93.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1.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68.png"/></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2.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3.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4.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6.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7.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dirty="0">
                <a:solidFill>
                  <a:schemeClr val="bg1"/>
                </a:solidFill>
              </a:rPr>
              <a:t>CONTAINERS</a:t>
            </a:r>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p:nvPr/>
        </p:nvSpPr>
        <p:spPr>
          <a:xfrm>
            <a:off x="-127760" y="143762"/>
            <a:ext cx="6249591" cy="296108"/>
          </a:xfrm>
          <a:prstGeom prst="rect">
            <a:avLst/>
          </a:prstGeom>
          <a:noFill/>
          <a:ln>
            <a:noFill/>
          </a:ln>
        </p:spPr>
        <p:txBody>
          <a:bodyPr lIns="91406" tIns="45694" rIns="91406" bIns="45694" anchor="ctr" anchorCtr="0">
            <a:noAutofit/>
          </a:bodyPr>
          <a:lstStyle/>
          <a:p>
            <a:r>
              <a:rPr lang="en-US" sz="2700" dirty="0">
                <a:solidFill>
                  <a:srgbClr val="FFFFFF"/>
                </a:solidFill>
                <a:latin typeface="Overpass" pitchFamily="2" charset="77"/>
                <a:ea typeface="Trebuchet MS" charset="0"/>
                <a:cs typeface="Trebuchet MS" charset="0"/>
                <a:sym typeface="Open Sans"/>
              </a:rPr>
              <a:t>  </a:t>
            </a:r>
            <a:r>
              <a:rPr lang="en-US" sz="2700" dirty="0" err="1">
                <a:solidFill>
                  <a:schemeClr val="tx1"/>
                </a:solidFill>
                <a:latin typeface="Overpass" pitchFamily="2" charset="77"/>
                <a:ea typeface="Trebuchet MS" charset="0"/>
                <a:cs typeface="Trebuchet MS" charset="0"/>
                <a:sym typeface="Open Sans"/>
              </a:rPr>
              <a:t>Dockerfile</a:t>
            </a:r>
            <a:r>
              <a:rPr lang="en-US" sz="2700" dirty="0">
                <a:solidFill>
                  <a:schemeClr val="tx1"/>
                </a:solidFill>
                <a:latin typeface="Overpass" pitchFamily="2" charset="77"/>
                <a:ea typeface="Trebuchet MS" charset="0"/>
                <a:cs typeface="Trebuchet MS" charset="0"/>
                <a:sym typeface="Open Sans"/>
              </a:rPr>
              <a:t>, </a:t>
            </a:r>
            <a:r>
              <a:rPr lang="en-US" sz="2700" dirty="0" err="1">
                <a:solidFill>
                  <a:schemeClr val="tx1"/>
                </a:solidFill>
                <a:latin typeface="Overpass" pitchFamily="2" charset="77"/>
                <a:ea typeface="Trebuchet MS" charset="0"/>
                <a:cs typeface="Trebuchet MS" charset="0"/>
                <a:sym typeface="Open Sans"/>
              </a:rPr>
              <a:t>Docker</a:t>
            </a:r>
            <a:r>
              <a:rPr lang="en-US" sz="2700" dirty="0">
                <a:solidFill>
                  <a:schemeClr val="tx1"/>
                </a:solidFill>
                <a:latin typeface="Overpass" pitchFamily="2" charset="77"/>
                <a:ea typeface="Trebuchet MS" charset="0"/>
                <a:cs typeface="Trebuchet MS" charset="0"/>
                <a:sym typeface="Open Sans"/>
              </a:rPr>
              <a:t> Image &amp; Container</a:t>
            </a:r>
          </a:p>
        </p:txBody>
      </p:sp>
      <p:grpSp>
        <p:nvGrpSpPr>
          <p:cNvPr id="38" name="Group 37"/>
          <p:cNvGrpSpPr/>
          <p:nvPr/>
        </p:nvGrpSpPr>
        <p:grpSpPr>
          <a:xfrm>
            <a:off x="4723976" y="2169148"/>
            <a:ext cx="512045" cy="2463108"/>
            <a:chOff x="5828221" y="3490830"/>
            <a:chExt cx="797588" cy="2672227"/>
          </a:xfrm>
        </p:grpSpPr>
        <p:sp>
          <p:nvSpPr>
            <p:cNvPr id="17" name="Left Brace 16"/>
            <p:cNvSpPr/>
            <p:nvPr/>
          </p:nvSpPr>
          <p:spPr>
            <a:xfrm>
              <a:off x="6120200" y="3490830"/>
              <a:ext cx="505609" cy="2614223"/>
            </a:xfrm>
            <a:prstGeom prst="leftBrace">
              <a:avLst>
                <a:gd name="adj1" fmla="val 27482"/>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latin typeface="Overpass" pitchFamily="2" charset="77"/>
                <a:ea typeface="Lucida Sans" charset="0"/>
                <a:cs typeface="Lucida Sans" charset="0"/>
              </a:endParaRPr>
            </a:p>
          </p:txBody>
        </p:sp>
        <p:sp>
          <p:nvSpPr>
            <p:cNvPr id="21" name="TextBox 20"/>
            <p:cNvSpPr txBox="1"/>
            <p:nvPr/>
          </p:nvSpPr>
          <p:spPr>
            <a:xfrm rot="16200000">
              <a:off x="4713249" y="4652571"/>
              <a:ext cx="2625458" cy="395513"/>
            </a:xfrm>
            <a:prstGeom prst="rect">
              <a:avLst/>
            </a:prstGeom>
            <a:noFill/>
          </p:spPr>
          <p:txBody>
            <a:bodyPr wrap="square" rtlCol="0">
              <a:spAutoFit/>
            </a:bodyPr>
            <a:lstStyle/>
            <a:p>
              <a:r>
                <a:rPr lang="en-US" sz="1050" dirty="0">
                  <a:latin typeface="Overpass" pitchFamily="2" charset="77"/>
                  <a:ea typeface="Lucida Sans" charset="0"/>
                  <a:cs typeface="Lucida Sans" charset="0"/>
                </a:rPr>
                <a:t>READ ONLY IMAGE LATERS</a:t>
              </a:r>
            </a:p>
          </p:txBody>
        </p:sp>
      </p:grpSp>
      <p:grpSp>
        <p:nvGrpSpPr>
          <p:cNvPr id="53" name="Group 52"/>
          <p:cNvGrpSpPr/>
          <p:nvPr/>
        </p:nvGrpSpPr>
        <p:grpSpPr>
          <a:xfrm>
            <a:off x="5244757" y="3246527"/>
            <a:ext cx="3255476" cy="1360436"/>
            <a:chOff x="6637465" y="4328702"/>
            <a:chExt cx="4340635" cy="1813914"/>
          </a:xfrm>
        </p:grpSpPr>
        <p:sp>
          <p:nvSpPr>
            <p:cNvPr id="5" name="Cube 4"/>
            <p:cNvSpPr/>
            <p:nvPr/>
          </p:nvSpPr>
          <p:spPr>
            <a:xfrm>
              <a:off x="6637465" y="4328702"/>
              <a:ext cx="4340635" cy="1813914"/>
            </a:xfrm>
            <a:prstGeom prst="cube">
              <a:avLst>
                <a:gd name="adj" fmla="val 69463"/>
              </a:avLst>
            </a:prstGeom>
            <a:solidFill>
              <a:srgbClr val="364C93"/>
            </a:solidFill>
            <a:ln>
              <a:noFill/>
            </a:ln>
            <a:scene3d>
              <a:camera prst="orthographicFront"/>
              <a:lightRig rig="threePt" dir="t">
                <a:rot lat="0" lon="0" rev="30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Overpass" pitchFamily="2" charset="77"/>
                  <a:ea typeface="Lucida Sans" charset="0"/>
                  <a:cs typeface="Lucida Sans" charset="0"/>
                </a:rPr>
                <a:t>FROM rhel:7.5</a:t>
              </a:r>
            </a:p>
          </p:txBody>
        </p:sp>
        <p:sp>
          <p:nvSpPr>
            <p:cNvPr id="23" name="TextBox 22"/>
            <p:cNvSpPr txBox="1"/>
            <p:nvPr/>
          </p:nvSpPr>
          <p:spPr>
            <a:xfrm rot="18881284">
              <a:off x="9583554" y="5063808"/>
              <a:ext cx="1477327" cy="348813"/>
            </a:xfrm>
            <a:prstGeom prst="rect">
              <a:avLst/>
            </a:prstGeom>
            <a:noFill/>
          </p:spPr>
          <p:txBody>
            <a:bodyPr wrap="none" rtlCol="0">
              <a:spAutoFit/>
            </a:bodyPr>
            <a:lstStyle/>
            <a:p>
              <a:r>
                <a:rPr lang="en-US" sz="1100" dirty="0">
                  <a:solidFill>
                    <a:schemeClr val="bg1"/>
                  </a:solidFill>
                  <a:latin typeface="Overpass" pitchFamily="2" charset="77"/>
                  <a:ea typeface="Lucida Sans" charset="0"/>
                  <a:cs typeface="Lucida Sans" charset="0"/>
                </a:rPr>
                <a:t>91e54dfgc .......</a:t>
              </a:r>
            </a:p>
          </p:txBody>
        </p:sp>
      </p:grpSp>
      <p:grpSp>
        <p:nvGrpSpPr>
          <p:cNvPr id="54" name="Group 53"/>
          <p:cNvGrpSpPr/>
          <p:nvPr/>
        </p:nvGrpSpPr>
        <p:grpSpPr>
          <a:xfrm>
            <a:off x="5238029" y="2825903"/>
            <a:ext cx="3256769" cy="1365503"/>
            <a:chOff x="6628497" y="3767870"/>
            <a:chExt cx="4342358" cy="1820670"/>
          </a:xfrm>
        </p:grpSpPr>
        <p:sp>
          <p:nvSpPr>
            <p:cNvPr id="10" name="Cube 9"/>
            <p:cNvSpPr/>
            <p:nvPr/>
          </p:nvSpPr>
          <p:spPr>
            <a:xfrm>
              <a:off x="6628497" y="3767870"/>
              <a:ext cx="4342358" cy="1820670"/>
            </a:xfrm>
            <a:prstGeom prst="cube">
              <a:avLst>
                <a:gd name="adj" fmla="val 69463"/>
              </a:avLst>
            </a:prstGeom>
            <a:solidFill>
              <a:srgbClr val="3A7D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Overpass" pitchFamily="2" charset="77"/>
                  <a:ea typeface="Lucida Sans" charset="0"/>
                  <a:cs typeface="Lucida Sans" charset="0"/>
                </a:rPr>
                <a:t>RUN curl oracle-jdk-8.131.11.tgz</a:t>
              </a:r>
            </a:p>
          </p:txBody>
        </p:sp>
        <p:sp>
          <p:nvSpPr>
            <p:cNvPr id="30" name="TextBox 29"/>
            <p:cNvSpPr txBox="1"/>
            <p:nvPr/>
          </p:nvSpPr>
          <p:spPr>
            <a:xfrm rot="18881284">
              <a:off x="9544115" y="4556311"/>
              <a:ext cx="1532898" cy="348813"/>
            </a:xfrm>
            <a:prstGeom prst="rect">
              <a:avLst/>
            </a:prstGeom>
            <a:noFill/>
          </p:spPr>
          <p:txBody>
            <a:bodyPr wrap="none" rtlCol="0">
              <a:spAutoFit/>
            </a:bodyPr>
            <a:lstStyle/>
            <a:p>
              <a:r>
                <a:rPr lang="en-US" sz="1100" dirty="0">
                  <a:solidFill>
                    <a:schemeClr val="bg1"/>
                  </a:solidFill>
                  <a:latin typeface="Overpass" pitchFamily="2" charset="77"/>
                  <a:ea typeface="Lucida Sans" charset="0"/>
                  <a:cs typeface="Lucida Sans" charset="0"/>
                </a:rPr>
                <a:t>45tgvb467 .......</a:t>
              </a:r>
            </a:p>
          </p:txBody>
        </p:sp>
      </p:grpSp>
      <p:grpSp>
        <p:nvGrpSpPr>
          <p:cNvPr id="61" name="Group 60"/>
          <p:cNvGrpSpPr/>
          <p:nvPr/>
        </p:nvGrpSpPr>
        <p:grpSpPr>
          <a:xfrm>
            <a:off x="5236687" y="2409059"/>
            <a:ext cx="3263071" cy="1379669"/>
            <a:chOff x="6626706" y="3212078"/>
            <a:chExt cx="4350761" cy="1839558"/>
          </a:xfrm>
        </p:grpSpPr>
        <p:sp>
          <p:nvSpPr>
            <p:cNvPr id="12" name="Cube 11"/>
            <p:cNvSpPr/>
            <p:nvPr/>
          </p:nvSpPr>
          <p:spPr>
            <a:xfrm>
              <a:off x="6626706" y="3212078"/>
              <a:ext cx="4350761" cy="1839558"/>
            </a:xfrm>
            <a:prstGeom prst="cube">
              <a:avLst>
                <a:gd name="adj" fmla="val 69463"/>
              </a:avLst>
            </a:prstGeom>
            <a:solidFill>
              <a:srgbClr val="235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Overpass" pitchFamily="2" charset="77"/>
                  <a:ea typeface="Lucida Sans" charset="0"/>
                  <a:cs typeface="Lucida Sans" charset="0"/>
                </a:rPr>
                <a:t>RUN curl jenkins-2.4.62</a:t>
              </a:r>
            </a:p>
          </p:txBody>
        </p:sp>
        <p:sp>
          <p:nvSpPr>
            <p:cNvPr id="32" name="TextBox 31"/>
            <p:cNvSpPr txBox="1"/>
            <p:nvPr/>
          </p:nvSpPr>
          <p:spPr>
            <a:xfrm rot="18881284">
              <a:off x="9531018" y="3995857"/>
              <a:ext cx="1584194" cy="348813"/>
            </a:xfrm>
            <a:prstGeom prst="rect">
              <a:avLst/>
            </a:prstGeom>
            <a:noFill/>
          </p:spPr>
          <p:txBody>
            <a:bodyPr wrap="none" rtlCol="0">
              <a:spAutoFit/>
            </a:bodyPr>
            <a:lstStyle/>
            <a:p>
              <a:r>
                <a:rPr lang="en-US" sz="1100" dirty="0">
                  <a:solidFill>
                    <a:schemeClr val="bg1"/>
                  </a:solidFill>
                  <a:latin typeface="Overpass" pitchFamily="2" charset="77"/>
                  <a:ea typeface="Lucida Sans" charset="0"/>
                  <a:cs typeface="Lucida Sans" charset="0"/>
                </a:rPr>
                <a:t>56fhrxce43 .......</a:t>
              </a:r>
            </a:p>
          </p:txBody>
        </p:sp>
      </p:grpSp>
      <p:grpSp>
        <p:nvGrpSpPr>
          <p:cNvPr id="62" name="Group 61"/>
          <p:cNvGrpSpPr/>
          <p:nvPr/>
        </p:nvGrpSpPr>
        <p:grpSpPr>
          <a:xfrm>
            <a:off x="5236687" y="2037895"/>
            <a:ext cx="3263071" cy="1379669"/>
            <a:chOff x="6626706" y="2717194"/>
            <a:chExt cx="4350761" cy="1839558"/>
          </a:xfrm>
        </p:grpSpPr>
        <p:sp>
          <p:nvSpPr>
            <p:cNvPr id="19" name="Cube 18"/>
            <p:cNvSpPr/>
            <p:nvPr/>
          </p:nvSpPr>
          <p:spPr>
            <a:xfrm>
              <a:off x="6626706" y="2717194"/>
              <a:ext cx="4350761" cy="1839558"/>
            </a:xfrm>
            <a:prstGeom prst="cube">
              <a:avLst>
                <a:gd name="adj" fmla="val 69463"/>
              </a:avLst>
            </a:prstGeom>
            <a:solidFill>
              <a:srgbClr val="00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Overpass" pitchFamily="2" charset="77"/>
                  <a:ea typeface="Lucida Sans" charset="0"/>
                  <a:cs typeface="Lucida Sans" charset="0"/>
                </a:rPr>
                <a:t>COPY </a:t>
              </a:r>
              <a:r>
                <a:rPr lang="en-US" sz="1100" dirty="0" err="1">
                  <a:latin typeface="Overpass" pitchFamily="2" charset="77"/>
                  <a:ea typeface="Lucida Sans" charset="0"/>
                  <a:cs typeface="Lucida Sans" charset="0"/>
                </a:rPr>
                <a:t>plugin.sh</a:t>
              </a:r>
              <a:r>
                <a:rPr lang="en-US" sz="1100" dirty="0">
                  <a:latin typeface="Overpass" pitchFamily="2" charset="77"/>
                  <a:ea typeface="Lucida Sans" charset="0"/>
                  <a:cs typeface="Lucida Sans" charset="0"/>
                </a:rPr>
                <a:t> /</a:t>
              </a:r>
              <a:r>
                <a:rPr lang="en-US" sz="1100" dirty="0" err="1">
                  <a:latin typeface="Overpass" pitchFamily="2" charset="77"/>
                  <a:ea typeface="Lucida Sans" charset="0"/>
                  <a:cs typeface="Lucida Sans" charset="0"/>
                </a:rPr>
                <a:t>jenkins</a:t>
              </a:r>
              <a:r>
                <a:rPr lang="en-US" sz="1100" dirty="0">
                  <a:latin typeface="Overpass" pitchFamily="2" charset="77"/>
                  <a:ea typeface="Lucida Sans" charset="0"/>
                  <a:cs typeface="Lucida Sans" charset="0"/>
                </a:rPr>
                <a:t>/</a:t>
              </a:r>
            </a:p>
          </p:txBody>
        </p:sp>
        <p:sp>
          <p:nvSpPr>
            <p:cNvPr id="33" name="TextBox 32"/>
            <p:cNvSpPr txBox="1"/>
            <p:nvPr/>
          </p:nvSpPr>
          <p:spPr>
            <a:xfrm rot="18881284">
              <a:off x="9558118" y="3550066"/>
              <a:ext cx="1455954" cy="348813"/>
            </a:xfrm>
            <a:prstGeom prst="rect">
              <a:avLst/>
            </a:prstGeom>
            <a:noFill/>
          </p:spPr>
          <p:txBody>
            <a:bodyPr wrap="none" rtlCol="0">
              <a:spAutoFit/>
            </a:bodyPr>
            <a:lstStyle/>
            <a:p>
              <a:r>
                <a:rPr lang="en-US" sz="1100" dirty="0">
                  <a:solidFill>
                    <a:schemeClr val="bg1"/>
                  </a:solidFill>
                  <a:latin typeface="Overpass" pitchFamily="2" charset="77"/>
                  <a:ea typeface="Lucida Sans" charset="0"/>
                  <a:cs typeface="Lucida Sans" charset="0"/>
                </a:rPr>
                <a:t>876ghtrsc .......</a:t>
              </a:r>
            </a:p>
          </p:txBody>
        </p:sp>
      </p:grpSp>
      <p:grpSp>
        <p:nvGrpSpPr>
          <p:cNvPr id="44" name="Group 43"/>
          <p:cNvGrpSpPr/>
          <p:nvPr/>
        </p:nvGrpSpPr>
        <p:grpSpPr>
          <a:xfrm>
            <a:off x="8517707" y="1067889"/>
            <a:ext cx="622601" cy="2599238"/>
            <a:chOff x="11001408" y="2046519"/>
            <a:chExt cx="671583" cy="2842981"/>
          </a:xfrm>
        </p:grpSpPr>
        <p:sp>
          <p:nvSpPr>
            <p:cNvPr id="39" name="Right Brace 38"/>
            <p:cNvSpPr/>
            <p:nvPr/>
          </p:nvSpPr>
          <p:spPr>
            <a:xfrm>
              <a:off x="11001408" y="2046519"/>
              <a:ext cx="368300" cy="2842981"/>
            </a:xfrm>
            <a:prstGeom prst="rightBrace">
              <a:avLst>
                <a:gd name="adj1" fmla="val 55173"/>
                <a:gd name="adj2" fmla="val 50000"/>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Overpass" pitchFamily="2" charset="77"/>
              </a:endParaRPr>
            </a:p>
          </p:txBody>
        </p:sp>
        <p:sp>
          <p:nvSpPr>
            <p:cNvPr id="43" name="TextBox 42"/>
            <p:cNvSpPr txBox="1"/>
            <p:nvPr/>
          </p:nvSpPr>
          <p:spPr>
            <a:xfrm rot="5400000">
              <a:off x="10943947" y="3507042"/>
              <a:ext cx="1159298" cy="298791"/>
            </a:xfrm>
            <a:prstGeom prst="rect">
              <a:avLst/>
            </a:prstGeom>
            <a:noFill/>
          </p:spPr>
          <p:txBody>
            <a:bodyPr wrap="none" rtlCol="0">
              <a:spAutoFit/>
            </a:bodyPr>
            <a:lstStyle/>
            <a:p>
              <a:r>
                <a:rPr lang="en-US" sz="1200" dirty="0">
                  <a:latin typeface="Overpass" pitchFamily="2" charset="77"/>
                  <a:ea typeface="Lucida Sans" charset="0"/>
                  <a:cs typeface="Lucida Sans" charset="0"/>
                </a:rPr>
                <a:t>CONTAINER</a:t>
              </a:r>
            </a:p>
          </p:txBody>
        </p:sp>
      </p:grpSp>
      <p:sp>
        <p:nvSpPr>
          <p:cNvPr id="50" name="Shape 347"/>
          <p:cNvSpPr txBox="1">
            <a:spLocks noGrp="1"/>
          </p:cNvSpPr>
          <p:nvPr>
            <p:ph type="body" idx="1"/>
          </p:nvPr>
        </p:nvSpPr>
        <p:spPr>
          <a:xfrm>
            <a:off x="23186" y="1067888"/>
            <a:ext cx="4672801" cy="3394575"/>
          </a:xfrm>
          <a:prstGeom prst="rect">
            <a:avLst/>
          </a:prstGeom>
          <a:solidFill>
            <a:schemeClr val="bg1">
              <a:lumMod val="95000"/>
            </a:schemeClr>
          </a:solidFill>
          <a:ln>
            <a:solidFill>
              <a:schemeClr val="tx1"/>
            </a:solidFill>
          </a:ln>
        </p:spPr>
        <p:txBody>
          <a:bodyPr vert="horz" wrap="square" lIns="68569" tIns="68569" rIns="68569" bIns="68569" numCol="1" anchor="t" anchorCtr="0" compatLnSpc="1">
            <a:prstTxWarp prst="textNoShape">
              <a:avLst/>
            </a:prstTxWarp>
            <a:noAutofit/>
          </a:bodyPr>
          <a:lstStyle/>
          <a:p>
            <a:pPr marL="0" indent="0">
              <a:lnSpc>
                <a:spcPct val="100000"/>
              </a:lnSpc>
              <a:buNone/>
            </a:pPr>
            <a:r>
              <a:rPr lang="en-US" sz="1200" dirty="0">
                <a:solidFill>
                  <a:schemeClr val="tx1"/>
                </a:solidFill>
                <a:latin typeface="Overpass" pitchFamily="2" charset="77"/>
                <a:ea typeface="Lucida Sans" charset="0"/>
                <a:cs typeface="Lucida Sans" charset="0"/>
              </a:rPr>
              <a:t>FROM rhel:7.5</a:t>
            </a:r>
          </a:p>
          <a:p>
            <a:pPr marL="0" indent="0">
              <a:lnSpc>
                <a:spcPct val="100000"/>
              </a:lnSpc>
              <a:buNone/>
            </a:pPr>
            <a:endParaRPr lang="en-US" sz="1200" dirty="0">
              <a:solidFill>
                <a:schemeClr val="tx1"/>
              </a:solidFill>
              <a:latin typeface="Overpass" pitchFamily="2" charset="77"/>
              <a:ea typeface="Lucida Sans" charset="0"/>
              <a:cs typeface="Lucida Sans" charset="0"/>
            </a:endParaRPr>
          </a:p>
          <a:p>
            <a:pPr marL="0" indent="0">
              <a:lnSpc>
                <a:spcPct val="100000"/>
              </a:lnSpc>
              <a:buNone/>
            </a:pPr>
            <a:r>
              <a:rPr lang="en-US" sz="1200" dirty="0">
                <a:solidFill>
                  <a:schemeClr val="tx1"/>
                </a:solidFill>
                <a:latin typeface="Overpass" pitchFamily="2" charset="77"/>
                <a:ea typeface="Lucida Sans" charset="0"/>
                <a:cs typeface="Lucida Sans" charset="0"/>
              </a:rPr>
              <a:t>RUN curl http://</a:t>
            </a:r>
            <a:r>
              <a:rPr lang="en-US" sz="1200" dirty="0" err="1">
                <a:solidFill>
                  <a:schemeClr val="tx1"/>
                </a:solidFill>
                <a:latin typeface="Overpass" pitchFamily="2" charset="77"/>
                <a:ea typeface="Lucida Sans" charset="0"/>
                <a:cs typeface="Lucida Sans" charset="0"/>
              </a:rPr>
              <a:t>download.oracle.com</a:t>
            </a:r>
            <a:r>
              <a:rPr lang="en-US" sz="1200" dirty="0">
                <a:solidFill>
                  <a:schemeClr val="tx1"/>
                </a:solidFill>
                <a:latin typeface="Overpass" pitchFamily="2" charset="77"/>
                <a:ea typeface="Lucida Sans" charset="0"/>
                <a:cs typeface="Lucida Sans" charset="0"/>
              </a:rPr>
              <a:t>/jdk-8u131-linux-x64.tar.gz</a:t>
            </a:r>
          </a:p>
          <a:p>
            <a:pPr marL="0" indent="0">
              <a:lnSpc>
                <a:spcPct val="100000"/>
              </a:lnSpc>
              <a:buNone/>
            </a:pPr>
            <a:endParaRPr lang="en-US" sz="1200" dirty="0">
              <a:solidFill>
                <a:schemeClr val="tx1"/>
              </a:solidFill>
              <a:latin typeface="Overpass" pitchFamily="2" charset="77"/>
              <a:ea typeface="Lucida Sans" charset="0"/>
              <a:cs typeface="Lucida Sans" charset="0"/>
            </a:endParaRPr>
          </a:p>
          <a:p>
            <a:pPr marL="0" indent="0">
              <a:lnSpc>
                <a:spcPct val="100000"/>
              </a:lnSpc>
              <a:buNone/>
            </a:pPr>
            <a:r>
              <a:rPr lang="en-US" sz="1200" dirty="0">
                <a:solidFill>
                  <a:schemeClr val="tx1"/>
                </a:solidFill>
                <a:latin typeface="Overpass" pitchFamily="2" charset="77"/>
                <a:ea typeface="Lucida Sans" charset="0"/>
                <a:cs typeface="Lucida Sans" charset="0"/>
              </a:rPr>
              <a:t>RUN tar </a:t>
            </a:r>
            <a:r>
              <a:rPr lang="mr-IN" sz="1200" dirty="0">
                <a:solidFill>
                  <a:schemeClr val="tx1"/>
                </a:solidFill>
                <a:latin typeface="Overpass" pitchFamily="2" charset="77"/>
                <a:ea typeface="Lucida Sans" charset="0"/>
                <a:cs typeface="Lucida Sans" charset="0"/>
              </a:rPr>
              <a:t>–</a:t>
            </a:r>
            <a:r>
              <a:rPr lang="en-US" sz="1200" dirty="0" err="1">
                <a:solidFill>
                  <a:schemeClr val="tx1"/>
                </a:solidFill>
                <a:latin typeface="Overpass" pitchFamily="2" charset="77"/>
                <a:ea typeface="Lucida Sans" charset="0"/>
                <a:cs typeface="Lucida Sans" charset="0"/>
              </a:rPr>
              <a:t>zxvf</a:t>
            </a:r>
            <a:r>
              <a:rPr lang="en-US" sz="1200" dirty="0">
                <a:solidFill>
                  <a:schemeClr val="tx1"/>
                </a:solidFill>
                <a:latin typeface="Overpass" pitchFamily="2" charset="77"/>
                <a:ea typeface="Lucida Sans" charset="0"/>
                <a:cs typeface="Lucida Sans" charset="0"/>
              </a:rPr>
              <a:t> jdk-8u131-linux-x64.tar.gz</a:t>
            </a:r>
          </a:p>
          <a:p>
            <a:pPr marL="0" indent="0">
              <a:lnSpc>
                <a:spcPct val="100000"/>
              </a:lnSpc>
              <a:buNone/>
            </a:pPr>
            <a:endParaRPr lang="en-US" sz="1200" dirty="0">
              <a:solidFill>
                <a:schemeClr val="tx1"/>
              </a:solidFill>
              <a:latin typeface="Overpass" pitchFamily="2" charset="77"/>
              <a:ea typeface="Lucida Sans" charset="0"/>
              <a:cs typeface="Lucida Sans" charset="0"/>
            </a:endParaRPr>
          </a:p>
          <a:p>
            <a:pPr marL="0" indent="0">
              <a:lnSpc>
                <a:spcPct val="100000"/>
              </a:lnSpc>
              <a:buNone/>
            </a:pPr>
            <a:r>
              <a:rPr lang="en-US" sz="1200" dirty="0">
                <a:solidFill>
                  <a:schemeClr val="tx1"/>
                </a:solidFill>
                <a:latin typeface="Overpass" pitchFamily="2" charset="77"/>
                <a:ea typeface="Lucida Sans" charset="0"/>
                <a:cs typeface="Lucida Sans" charset="0"/>
              </a:rPr>
              <a:t>RUN curl http://mirrors.jenkins.io/war-stable/latest/jenkins.war</a:t>
            </a:r>
          </a:p>
          <a:p>
            <a:pPr marL="0" indent="0">
              <a:lnSpc>
                <a:spcPct val="100000"/>
              </a:lnSpc>
              <a:buNone/>
            </a:pPr>
            <a:endParaRPr lang="en-US" sz="1200" dirty="0">
              <a:solidFill>
                <a:schemeClr val="tx1"/>
              </a:solidFill>
              <a:latin typeface="Overpass" pitchFamily="2" charset="77"/>
              <a:ea typeface="Lucida Sans" charset="0"/>
              <a:cs typeface="Lucida Sans" charset="0"/>
            </a:endParaRPr>
          </a:p>
          <a:p>
            <a:pPr marL="0" indent="0">
              <a:lnSpc>
                <a:spcPct val="100000"/>
              </a:lnSpc>
              <a:buNone/>
            </a:pPr>
            <a:r>
              <a:rPr lang="en-US" sz="1200" dirty="0">
                <a:solidFill>
                  <a:schemeClr val="tx1"/>
                </a:solidFill>
                <a:latin typeface="Overpass" pitchFamily="2" charset="77"/>
                <a:ea typeface="Lucida Sans" charset="0"/>
                <a:cs typeface="Lucida Sans" charset="0"/>
              </a:rPr>
              <a:t>COPY </a:t>
            </a:r>
            <a:r>
              <a:rPr lang="en-US" sz="1200" dirty="0" err="1">
                <a:solidFill>
                  <a:schemeClr val="tx1"/>
                </a:solidFill>
                <a:latin typeface="Overpass" pitchFamily="2" charset="77"/>
                <a:ea typeface="Lucida Sans" charset="0"/>
                <a:cs typeface="Lucida Sans" charset="0"/>
              </a:rPr>
              <a:t>plugin.sh</a:t>
            </a:r>
            <a:r>
              <a:rPr lang="en-US" sz="1200" dirty="0">
                <a:solidFill>
                  <a:schemeClr val="tx1"/>
                </a:solidFill>
                <a:latin typeface="Overpass" pitchFamily="2" charset="77"/>
                <a:ea typeface="Lucida Sans" charset="0"/>
                <a:cs typeface="Lucida Sans" charset="0"/>
              </a:rPr>
              <a:t> /</a:t>
            </a:r>
            <a:r>
              <a:rPr lang="en-US" sz="1200" dirty="0" err="1">
                <a:solidFill>
                  <a:schemeClr val="tx1"/>
                </a:solidFill>
                <a:latin typeface="Overpass" pitchFamily="2" charset="77"/>
                <a:ea typeface="Lucida Sans" charset="0"/>
                <a:cs typeface="Lucida Sans" charset="0"/>
              </a:rPr>
              <a:t>jenkins</a:t>
            </a:r>
            <a:r>
              <a:rPr lang="en-US" sz="1200" dirty="0">
                <a:solidFill>
                  <a:schemeClr val="tx1"/>
                </a:solidFill>
                <a:latin typeface="Overpass" pitchFamily="2" charset="77"/>
                <a:ea typeface="Lucida Sans" charset="0"/>
                <a:cs typeface="Lucida Sans" charset="0"/>
              </a:rPr>
              <a:t>/</a:t>
            </a:r>
          </a:p>
          <a:p>
            <a:pPr marL="0" indent="0">
              <a:lnSpc>
                <a:spcPct val="100000"/>
              </a:lnSpc>
              <a:buNone/>
            </a:pPr>
            <a:endParaRPr lang="en-US" sz="1200" dirty="0">
              <a:solidFill>
                <a:schemeClr val="tx1"/>
              </a:solidFill>
              <a:latin typeface="Overpass" pitchFamily="2" charset="77"/>
              <a:ea typeface="Lucida Sans" charset="0"/>
              <a:cs typeface="Lucida Sans" charset="0"/>
            </a:endParaRPr>
          </a:p>
          <a:p>
            <a:pPr marL="0" indent="0">
              <a:lnSpc>
                <a:spcPct val="100000"/>
              </a:lnSpc>
              <a:buNone/>
            </a:pPr>
            <a:r>
              <a:rPr lang="sk-SK" sz="1200" dirty="0">
                <a:solidFill>
                  <a:schemeClr val="tx1"/>
                </a:solidFill>
                <a:latin typeface="Overpass" pitchFamily="2" charset="77"/>
                <a:ea typeface="Lucida Sans" charset="0"/>
                <a:cs typeface="Lucida Sans" charset="0"/>
              </a:rPr>
              <a:t>EXPOSE 8080</a:t>
            </a:r>
          </a:p>
          <a:p>
            <a:pPr marL="0" indent="0">
              <a:lnSpc>
                <a:spcPct val="100000"/>
              </a:lnSpc>
              <a:buNone/>
            </a:pPr>
            <a:endParaRPr lang="en-US" sz="1200" dirty="0">
              <a:solidFill>
                <a:schemeClr val="tx1"/>
              </a:solidFill>
              <a:latin typeface="Overpass" pitchFamily="2" charset="77"/>
              <a:ea typeface="Lucida Sans" charset="0"/>
              <a:cs typeface="Lucida Sans" charset="0"/>
            </a:endParaRPr>
          </a:p>
          <a:p>
            <a:pPr marL="0" indent="0">
              <a:lnSpc>
                <a:spcPct val="100000"/>
              </a:lnSpc>
              <a:buNone/>
            </a:pPr>
            <a:r>
              <a:rPr lang="en-US" sz="1200" dirty="0">
                <a:solidFill>
                  <a:schemeClr val="tx1"/>
                </a:solidFill>
                <a:latin typeface="Overpass" pitchFamily="2" charset="77"/>
                <a:ea typeface="Lucida Sans" charset="0"/>
                <a:cs typeface="Lucida Sans" charset="0"/>
              </a:rPr>
              <a:t>ENTRYPOINT ["/bin/</a:t>
            </a:r>
            <a:r>
              <a:rPr lang="en-US" sz="1200" dirty="0" err="1">
                <a:solidFill>
                  <a:schemeClr val="tx1"/>
                </a:solidFill>
                <a:latin typeface="Overpass" pitchFamily="2" charset="77"/>
                <a:ea typeface="Lucida Sans" charset="0"/>
                <a:cs typeface="Lucida Sans" charset="0"/>
              </a:rPr>
              <a:t>tini</a:t>
            </a:r>
            <a:r>
              <a:rPr lang="en-US" sz="1200" dirty="0">
                <a:solidFill>
                  <a:schemeClr val="tx1"/>
                </a:solidFill>
                <a:latin typeface="Overpass" pitchFamily="2" charset="77"/>
                <a:ea typeface="Lucida Sans" charset="0"/>
                <a:cs typeface="Lucida Sans" charset="0"/>
              </a:rPr>
              <a:t>", "--", "/</a:t>
            </a:r>
            <a:r>
              <a:rPr lang="en-US" sz="1200" dirty="0" err="1">
                <a:solidFill>
                  <a:schemeClr val="tx1"/>
                </a:solidFill>
                <a:latin typeface="Overpass" pitchFamily="2" charset="77"/>
                <a:ea typeface="Lucida Sans" charset="0"/>
                <a:cs typeface="Lucida Sans" charset="0"/>
              </a:rPr>
              <a:t>usr</a:t>
            </a:r>
            <a:r>
              <a:rPr lang="en-US" sz="1200" dirty="0">
                <a:solidFill>
                  <a:schemeClr val="tx1"/>
                </a:solidFill>
                <a:latin typeface="Overpass" pitchFamily="2" charset="77"/>
                <a:ea typeface="Lucida Sans" charset="0"/>
                <a:cs typeface="Lucida Sans" charset="0"/>
              </a:rPr>
              <a:t>/local/bin/</a:t>
            </a:r>
            <a:r>
              <a:rPr lang="en-US" sz="1200" dirty="0" err="1">
                <a:solidFill>
                  <a:schemeClr val="tx1"/>
                </a:solidFill>
                <a:latin typeface="Overpass" pitchFamily="2" charset="77"/>
                <a:ea typeface="Lucida Sans" charset="0"/>
                <a:cs typeface="Lucida Sans" charset="0"/>
              </a:rPr>
              <a:t>jenkins.sh</a:t>
            </a:r>
            <a:r>
              <a:rPr lang="en-US" sz="1200" dirty="0">
                <a:solidFill>
                  <a:schemeClr val="tx1"/>
                </a:solidFill>
                <a:latin typeface="Overpass" pitchFamily="2" charset="77"/>
                <a:ea typeface="Lucida Sans" charset="0"/>
                <a:cs typeface="Lucida Sans" charset="0"/>
              </a:rPr>
              <a:t>"]</a:t>
            </a:r>
          </a:p>
          <a:p>
            <a:pPr marL="0" indent="0">
              <a:lnSpc>
                <a:spcPct val="100000"/>
              </a:lnSpc>
              <a:buNone/>
            </a:pPr>
            <a:endParaRPr lang="en-US" sz="1200" dirty="0">
              <a:solidFill>
                <a:schemeClr val="tx1"/>
              </a:solidFill>
              <a:latin typeface="Overpass" pitchFamily="2" charset="77"/>
              <a:ea typeface="Lucida Sans" charset="0"/>
              <a:cs typeface="Lucida Sans" charset="0"/>
            </a:endParaRPr>
          </a:p>
          <a:p>
            <a:pPr marL="0" indent="0">
              <a:lnSpc>
                <a:spcPct val="100000"/>
              </a:lnSpc>
              <a:buNone/>
            </a:pPr>
            <a:endParaRPr lang="en-US" sz="1350" dirty="0">
              <a:solidFill>
                <a:schemeClr val="tx1"/>
              </a:solidFill>
              <a:latin typeface="Overpass" pitchFamily="2" charset="77"/>
              <a:ea typeface="Lucida Sans" charset="0"/>
              <a:cs typeface="Lucida Sans" charset="0"/>
            </a:endParaRPr>
          </a:p>
          <a:p>
            <a:pPr marL="0" indent="0">
              <a:lnSpc>
                <a:spcPct val="100000"/>
              </a:lnSpc>
              <a:buNone/>
            </a:pPr>
            <a:endParaRPr lang="en-US" sz="1350" dirty="0">
              <a:solidFill>
                <a:schemeClr val="tx1"/>
              </a:solidFill>
              <a:latin typeface="Overpass" pitchFamily="2" charset="77"/>
              <a:ea typeface="Lucida Sans" charset="0"/>
              <a:cs typeface="Lucida Sans" charset="0"/>
            </a:endParaRPr>
          </a:p>
          <a:p>
            <a:pPr marL="0" indent="0">
              <a:lnSpc>
                <a:spcPct val="100000"/>
              </a:lnSpc>
              <a:buNone/>
            </a:pPr>
            <a:endParaRPr lang="en-US" sz="1350" dirty="0">
              <a:solidFill>
                <a:schemeClr val="tx1"/>
              </a:solidFill>
              <a:latin typeface="Overpass" pitchFamily="2" charset="77"/>
              <a:ea typeface="Lucida Sans" charset="0"/>
              <a:cs typeface="Lucida Sans" charset="0"/>
            </a:endParaRPr>
          </a:p>
          <a:p>
            <a:pPr marL="0" indent="0">
              <a:lnSpc>
                <a:spcPct val="100000"/>
              </a:lnSpc>
              <a:buNone/>
            </a:pPr>
            <a:endParaRPr lang="en-US" sz="1350" dirty="0">
              <a:solidFill>
                <a:schemeClr val="tx1"/>
              </a:solidFill>
              <a:latin typeface="Overpass" pitchFamily="2" charset="77"/>
              <a:ea typeface="Lucida Sans" charset="0"/>
              <a:cs typeface="Lucida Sans" charset="0"/>
            </a:endParaRPr>
          </a:p>
          <a:p>
            <a:pPr marL="0" indent="0">
              <a:lnSpc>
                <a:spcPct val="100000"/>
              </a:lnSpc>
              <a:buNone/>
            </a:pPr>
            <a:endParaRPr lang="en-US" sz="1350" dirty="0">
              <a:solidFill>
                <a:schemeClr val="tx1"/>
              </a:solidFill>
              <a:latin typeface="Overpass" pitchFamily="2" charset="77"/>
              <a:ea typeface="Lucida Sans" charset="0"/>
              <a:cs typeface="Lucida Sans" charset="0"/>
            </a:endParaRPr>
          </a:p>
          <a:p>
            <a:pPr marL="0" indent="0">
              <a:lnSpc>
                <a:spcPct val="100000"/>
              </a:lnSpc>
              <a:buNone/>
            </a:pPr>
            <a:endParaRPr lang="en-US" sz="1350" dirty="0">
              <a:solidFill>
                <a:srgbClr val="333336"/>
              </a:solidFill>
              <a:latin typeface="Overpass" pitchFamily="2" charset="77"/>
            </a:endParaRPr>
          </a:p>
          <a:p>
            <a:pPr marL="0" indent="0">
              <a:lnSpc>
                <a:spcPct val="100000"/>
              </a:lnSpc>
              <a:buNone/>
            </a:pPr>
            <a:endParaRPr lang="en-US" sz="1350" dirty="0">
              <a:solidFill>
                <a:srgbClr val="333336"/>
              </a:solidFill>
              <a:latin typeface="Overpass" pitchFamily="2" charset="77"/>
            </a:endParaRPr>
          </a:p>
          <a:p>
            <a:pPr marL="0" indent="0">
              <a:lnSpc>
                <a:spcPct val="100000"/>
              </a:lnSpc>
              <a:buNone/>
            </a:pPr>
            <a:endParaRPr lang="en-US" sz="1350" dirty="0">
              <a:solidFill>
                <a:srgbClr val="333336"/>
              </a:solidFill>
              <a:latin typeface="Overpass" pitchFamily="2" charset="77"/>
            </a:endParaRPr>
          </a:p>
          <a:p>
            <a:pPr marL="0" indent="0">
              <a:lnSpc>
                <a:spcPct val="100000"/>
              </a:lnSpc>
              <a:buNone/>
            </a:pPr>
            <a:endParaRPr sz="1350" dirty="0">
              <a:solidFill>
                <a:srgbClr val="333336"/>
              </a:solidFill>
              <a:latin typeface="Overpass" pitchFamily="2" charset="77"/>
            </a:endParaRPr>
          </a:p>
          <a:p>
            <a:pPr marL="0" indent="0">
              <a:lnSpc>
                <a:spcPct val="100000"/>
              </a:lnSpc>
              <a:buNone/>
            </a:pPr>
            <a:endParaRPr sz="1350" dirty="0">
              <a:solidFill>
                <a:srgbClr val="333336"/>
              </a:solidFill>
              <a:latin typeface="Overpass" pitchFamily="2" charset="77"/>
            </a:endParaRPr>
          </a:p>
          <a:p>
            <a:pPr marL="0" indent="0">
              <a:lnSpc>
                <a:spcPct val="100000"/>
              </a:lnSpc>
              <a:buNone/>
            </a:pPr>
            <a:endParaRPr sz="1350" dirty="0">
              <a:solidFill>
                <a:srgbClr val="333336"/>
              </a:solidFill>
              <a:latin typeface="Overpass" pitchFamily="2" charset="77"/>
            </a:endParaRPr>
          </a:p>
          <a:p>
            <a:pPr marL="0" indent="0">
              <a:lnSpc>
                <a:spcPct val="100000"/>
              </a:lnSpc>
              <a:buNone/>
            </a:pPr>
            <a:endParaRPr sz="1350" dirty="0">
              <a:solidFill>
                <a:srgbClr val="333336"/>
              </a:solidFill>
              <a:latin typeface="Overpass" pitchFamily="2" charset="77"/>
            </a:endParaRPr>
          </a:p>
        </p:txBody>
      </p:sp>
      <p:grpSp>
        <p:nvGrpSpPr>
          <p:cNvPr id="63" name="Group 62"/>
          <p:cNvGrpSpPr/>
          <p:nvPr/>
        </p:nvGrpSpPr>
        <p:grpSpPr>
          <a:xfrm>
            <a:off x="5227162" y="1628321"/>
            <a:ext cx="3267637" cy="1379669"/>
            <a:chOff x="6614006" y="2171094"/>
            <a:chExt cx="4356849" cy="1839558"/>
          </a:xfrm>
        </p:grpSpPr>
        <p:sp>
          <p:nvSpPr>
            <p:cNvPr id="56" name="Cube 55"/>
            <p:cNvSpPr/>
            <p:nvPr/>
          </p:nvSpPr>
          <p:spPr>
            <a:xfrm>
              <a:off x="6614006" y="2171094"/>
              <a:ext cx="4356849" cy="1839558"/>
            </a:xfrm>
            <a:prstGeom prst="cube">
              <a:avLst>
                <a:gd name="adj" fmla="val 69463"/>
              </a:avLst>
            </a:prstGeom>
            <a:solidFill>
              <a:srgbClr val="6D9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Overpass" pitchFamily="2" charset="77"/>
                  <a:ea typeface="Lucida Sans" charset="0"/>
                  <a:cs typeface="Lucida Sans" charset="0"/>
                </a:rPr>
                <a:t>EXPOSE 8080</a:t>
              </a:r>
            </a:p>
          </p:txBody>
        </p:sp>
        <p:sp>
          <p:nvSpPr>
            <p:cNvPr id="57" name="TextBox 56"/>
            <p:cNvSpPr txBox="1"/>
            <p:nvPr/>
          </p:nvSpPr>
          <p:spPr>
            <a:xfrm rot="18881284">
              <a:off x="9604197" y="3003966"/>
              <a:ext cx="1338401" cy="348813"/>
            </a:xfrm>
            <a:prstGeom prst="rect">
              <a:avLst/>
            </a:prstGeom>
            <a:noFill/>
            <a:ln>
              <a:noFill/>
            </a:ln>
          </p:spPr>
          <p:txBody>
            <a:bodyPr wrap="none" rtlCol="0">
              <a:spAutoFit/>
            </a:bodyPr>
            <a:lstStyle/>
            <a:p>
              <a:r>
                <a:rPr lang="en-US" sz="1100" dirty="0">
                  <a:solidFill>
                    <a:schemeClr val="bg1"/>
                  </a:solidFill>
                  <a:latin typeface="Overpass" pitchFamily="2" charset="77"/>
                  <a:ea typeface="Lucida Sans" charset="0"/>
                  <a:cs typeface="Lucida Sans" charset="0"/>
                </a:rPr>
                <a:t>34dstrsc .......</a:t>
              </a:r>
            </a:p>
          </p:txBody>
        </p:sp>
      </p:grpSp>
      <p:grpSp>
        <p:nvGrpSpPr>
          <p:cNvPr id="320" name="Group 319"/>
          <p:cNvGrpSpPr/>
          <p:nvPr/>
        </p:nvGrpSpPr>
        <p:grpSpPr>
          <a:xfrm>
            <a:off x="5227162" y="1209220"/>
            <a:ext cx="3268309" cy="1379669"/>
            <a:chOff x="6614006" y="1612294"/>
            <a:chExt cx="4357745" cy="1839558"/>
          </a:xfrm>
        </p:grpSpPr>
        <p:sp>
          <p:nvSpPr>
            <p:cNvPr id="58" name="Cube 57"/>
            <p:cNvSpPr/>
            <p:nvPr/>
          </p:nvSpPr>
          <p:spPr>
            <a:xfrm>
              <a:off x="6614006" y="1612294"/>
              <a:ext cx="4357745" cy="1839558"/>
            </a:xfrm>
            <a:prstGeom prst="cube">
              <a:avLst>
                <a:gd name="adj" fmla="val 69463"/>
              </a:avLst>
            </a:prstGeom>
            <a:solidFill>
              <a:srgbClr val="537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Overpass" pitchFamily="2" charset="77"/>
                  <a:ea typeface="Lucida Sans" charset="0"/>
                  <a:cs typeface="Lucida Sans" charset="0"/>
                </a:rPr>
                <a:t>ENTRYPOINT [“/bin/</a:t>
              </a:r>
              <a:r>
                <a:rPr lang="en-US" sz="1100" dirty="0" err="1">
                  <a:latin typeface="Overpass" pitchFamily="2" charset="77"/>
                  <a:ea typeface="Lucida Sans" charset="0"/>
                  <a:cs typeface="Lucida Sans" charset="0"/>
                </a:rPr>
                <a:t>tini</a:t>
              </a:r>
              <a:r>
                <a:rPr lang="en-US" sz="1100" dirty="0">
                  <a:latin typeface="Overpass" pitchFamily="2" charset="77"/>
                  <a:ea typeface="Lucida Sans" charset="0"/>
                  <a:cs typeface="Lucida Sans" charset="0"/>
                </a:rPr>
                <a:t>”, </a:t>
              </a:r>
              <a:r>
                <a:rPr lang="mr-IN" sz="1100" dirty="0">
                  <a:latin typeface="Overpass" pitchFamily="2" charset="77"/>
                  <a:ea typeface="Lucida Sans" charset="0"/>
                  <a:cs typeface="Lucida Sans" charset="0"/>
                </a:rPr>
                <a:t>…</a:t>
              </a:r>
              <a:r>
                <a:rPr lang="en-US" sz="1100" dirty="0">
                  <a:latin typeface="Overpass" pitchFamily="2" charset="77"/>
                  <a:ea typeface="Lucida Sans" charset="0"/>
                  <a:cs typeface="Lucida Sans" charset="0"/>
                </a:rPr>
                <a:t>..]</a:t>
              </a:r>
            </a:p>
          </p:txBody>
        </p:sp>
        <p:sp>
          <p:nvSpPr>
            <p:cNvPr id="59" name="TextBox 58"/>
            <p:cNvSpPr txBox="1"/>
            <p:nvPr/>
          </p:nvSpPr>
          <p:spPr>
            <a:xfrm rot="18881284">
              <a:off x="9586974" y="2432466"/>
              <a:ext cx="1398246" cy="348813"/>
            </a:xfrm>
            <a:prstGeom prst="rect">
              <a:avLst/>
            </a:prstGeom>
            <a:noFill/>
            <a:ln>
              <a:noFill/>
            </a:ln>
          </p:spPr>
          <p:txBody>
            <a:bodyPr wrap="none" rtlCol="0">
              <a:spAutoFit/>
            </a:bodyPr>
            <a:lstStyle/>
            <a:p>
              <a:r>
                <a:rPr lang="en-US" sz="1100" dirty="0">
                  <a:solidFill>
                    <a:schemeClr val="bg1"/>
                  </a:solidFill>
                  <a:latin typeface="Overpass" pitchFamily="2" charset="77"/>
                  <a:ea typeface="Lucida Sans" charset="0"/>
                  <a:cs typeface="Lucida Sans" charset="0"/>
                </a:rPr>
                <a:t>23d768bs.......</a:t>
              </a:r>
            </a:p>
          </p:txBody>
        </p:sp>
      </p:grpSp>
      <p:sp>
        <p:nvSpPr>
          <p:cNvPr id="60" name="Cube 59"/>
          <p:cNvSpPr/>
          <p:nvPr/>
        </p:nvSpPr>
        <p:spPr>
          <a:xfrm>
            <a:off x="5238029" y="1047322"/>
            <a:ext cx="3256769" cy="1121825"/>
          </a:xfrm>
          <a:prstGeom prst="cube">
            <a:avLst>
              <a:gd name="adj" fmla="val 8465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atin typeface="Overpass" pitchFamily="2" charset="77"/>
                <a:ea typeface="Lucida Sans" charset="0"/>
                <a:cs typeface="Lucida Sans" charset="0"/>
              </a:rPr>
              <a:t>THIN CONTAINER LAYER (RW)</a:t>
            </a:r>
          </a:p>
        </p:txBody>
      </p:sp>
      <p:sp>
        <p:nvSpPr>
          <p:cNvPr id="29" name="Slide Number Placeholder 1">
            <a:extLst>
              <a:ext uri="{FF2B5EF4-FFF2-40B4-BE49-F238E27FC236}">
                <a16:creationId xmlns:a16="http://schemas.microsoft.com/office/drawing/2014/main" id="{9A13129C-E6E2-CE4C-B2A1-A3C8280EF230}"/>
              </a:ext>
            </a:extLst>
          </p:cNvPr>
          <p:cNvSpPr txBox="1">
            <a:spLocks/>
          </p:cNvSpPr>
          <p:nvPr/>
        </p:nvSpPr>
        <p:spPr>
          <a:xfrm>
            <a:off x="103327" y="4733944"/>
            <a:ext cx="406811"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10</a:t>
            </a:fld>
            <a:endParaRPr lang="en" dirty="0"/>
          </a:p>
        </p:txBody>
      </p:sp>
    </p:spTree>
    <p:extLst>
      <p:ext uri="{BB962C8B-B14F-4D97-AF65-F5344CB8AC3E}">
        <p14:creationId xmlns:p14="http://schemas.microsoft.com/office/powerpoint/2010/main" val="99140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0">
                                            <p:txEl>
                                              <p:pRg st="0" end="0"/>
                                            </p:txEl>
                                          </p:spTgt>
                                        </p:tgtEl>
                                        <p:attrNameLst>
                                          <p:attrName>r</p:attrName>
                                        </p:attrNameLst>
                                      </p:cBhvr>
                                    </p:animRot>
                                    <p:animRot by="-240000">
                                      <p:cBhvr>
                                        <p:cTn id="7" dur="200" fill="hold">
                                          <p:stCondLst>
                                            <p:cond delay="200"/>
                                          </p:stCondLst>
                                        </p:cTn>
                                        <p:tgtEl>
                                          <p:spTgt spid="50">
                                            <p:txEl>
                                              <p:pRg st="0" end="0"/>
                                            </p:txEl>
                                          </p:spTgt>
                                        </p:tgtEl>
                                        <p:attrNameLst>
                                          <p:attrName>r</p:attrName>
                                        </p:attrNameLst>
                                      </p:cBhvr>
                                    </p:animRot>
                                    <p:animRot by="240000">
                                      <p:cBhvr>
                                        <p:cTn id="8" dur="200" fill="hold">
                                          <p:stCondLst>
                                            <p:cond delay="400"/>
                                          </p:stCondLst>
                                        </p:cTn>
                                        <p:tgtEl>
                                          <p:spTgt spid="50">
                                            <p:txEl>
                                              <p:pRg st="0" end="0"/>
                                            </p:txEl>
                                          </p:spTgt>
                                        </p:tgtEl>
                                        <p:attrNameLst>
                                          <p:attrName>r</p:attrName>
                                        </p:attrNameLst>
                                      </p:cBhvr>
                                    </p:animRot>
                                    <p:animRot by="-240000">
                                      <p:cBhvr>
                                        <p:cTn id="9" dur="200" fill="hold">
                                          <p:stCondLst>
                                            <p:cond delay="600"/>
                                          </p:stCondLst>
                                        </p:cTn>
                                        <p:tgtEl>
                                          <p:spTgt spid="50">
                                            <p:txEl>
                                              <p:pRg st="0" end="0"/>
                                            </p:txEl>
                                          </p:spTgt>
                                        </p:tgtEl>
                                        <p:attrNameLst>
                                          <p:attrName>r</p:attrName>
                                        </p:attrNameLst>
                                      </p:cBhvr>
                                    </p:animRot>
                                    <p:animRot by="120000">
                                      <p:cBhvr>
                                        <p:cTn id="10" dur="200" fill="hold">
                                          <p:stCondLst>
                                            <p:cond delay="800"/>
                                          </p:stCondLst>
                                        </p:cTn>
                                        <p:tgtEl>
                                          <p:spTgt spid="50">
                                            <p:txEl>
                                              <p:pRg st="0" end="0"/>
                                            </p:txEl>
                                          </p:spTgt>
                                        </p:tgtEl>
                                        <p:attrNameLst>
                                          <p:attrName>r</p:attrName>
                                        </p:attrNameLst>
                                      </p:cBhvr>
                                    </p:animRot>
                                  </p:childTnLst>
                                </p:cTn>
                              </p:par>
                            </p:childTnLst>
                          </p:cTn>
                        </p:par>
                        <p:par>
                          <p:cTn id="11" fill="hold">
                            <p:stCondLst>
                              <p:cond delay="1000"/>
                            </p:stCondLst>
                            <p:childTnLst>
                              <p:par>
                                <p:cTn id="12" presetID="17" presetClass="entr" presetSubtype="1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1000" fill="hold"/>
                                        <p:tgtEl>
                                          <p:spTgt spid="53"/>
                                        </p:tgtEl>
                                        <p:attrNameLst>
                                          <p:attrName>ppt_w</p:attrName>
                                        </p:attrNameLst>
                                      </p:cBhvr>
                                      <p:tavLst>
                                        <p:tav tm="0">
                                          <p:val>
                                            <p:fltVal val="0"/>
                                          </p:val>
                                        </p:tav>
                                        <p:tav tm="100000">
                                          <p:val>
                                            <p:strVal val="#ppt_w"/>
                                          </p:val>
                                        </p:tav>
                                      </p:tavLst>
                                    </p:anim>
                                    <p:anim calcmode="lin" valueType="num">
                                      <p:cBhvr>
                                        <p:cTn id="15" dur="1000" fill="hold"/>
                                        <p:tgtEl>
                                          <p:spTgt spid="53"/>
                                        </p:tgtEl>
                                        <p:attrNameLst>
                                          <p:attrName>ppt_h</p:attrName>
                                        </p:attrNameLst>
                                      </p:cBhvr>
                                      <p:tavLst>
                                        <p:tav tm="0">
                                          <p:val>
                                            <p:strVal val="#ppt_h"/>
                                          </p:val>
                                        </p:tav>
                                        <p:tav tm="100000">
                                          <p:val>
                                            <p:strVal val="#ppt_h"/>
                                          </p:val>
                                        </p:tav>
                                      </p:tavLst>
                                    </p:anim>
                                  </p:childTnLst>
                                </p:cTn>
                              </p:par>
                            </p:childTnLst>
                          </p:cTn>
                        </p:par>
                        <p:par>
                          <p:cTn id="16" fill="hold">
                            <p:stCondLst>
                              <p:cond delay="2000"/>
                            </p:stCondLst>
                            <p:childTnLst>
                              <p:par>
                                <p:cTn id="17" presetID="32" presetClass="emph" presetSubtype="0" fill="hold" nodeType="afterEffect">
                                  <p:stCondLst>
                                    <p:cond delay="0"/>
                                  </p:stCondLst>
                                  <p:childTnLst>
                                    <p:animRot by="120000">
                                      <p:cBhvr>
                                        <p:cTn id="18" dur="50" fill="hold">
                                          <p:stCondLst>
                                            <p:cond delay="0"/>
                                          </p:stCondLst>
                                        </p:cTn>
                                        <p:tgtEl>
                                          <p:spTgt spid="50">
                                            <p:txEl>
                                              <p:pRg st="2" end="2"/>
                                            </p:txEl>
                                          </p:spTgt>
                                        </p:tgtEl>
                                        <p:attrNameLst>
                                          <p:attrName>r</p:attrName>
                                        </p:attrNameLst>
                                      </p:cBhvr>
                                    </p:animRot>
                                    <p:animRot by="-240000">
                                      <p:cBhvr>
                                        <p:cTn id="19" dur="100" fill="hold">
                                          <p:stCondLst>
                                            <p:cond delay="100"/>
                                          </p:stCondLst>
                                        </p:cTn>
                                        <p:tgtEl>
                                          <p:spTgt spid="50">
                                            <p:txEl>
                                              <p:pRg st="2" end="2"/>
                                            </p:txEl>
                                          </p:spTgt>
                                        </p:tgtEl>
                                        <p:attrNameLst>
                                          <p:attrName>r</p:attrName>
                                        </p:attrNameLst>
                                      </p:cBhvr>
                                    </p:animRot>
                                    <p:animRot by="240000">
                                      <p:cBhvr>
                                        <p:cTn id="20" dur="100" fill="hold">
                                          <p:stCondLst>
                                            <p:cond delay="200"/>
                                          </p:stCondLst>
                                        </p:cTn>
                                        <p:tgtEl>
                                          <p:spTgt spid="50">
                                            <p:txEl>
                                              <p:pRg st="2" end="2"/>
                                            </p:txEl>
                                          </p:spTgt>
                                        </p:tgtEl>
                                        <p:attrNameLst>
                                          <p:attrName>r</p:attrName>
                                        </p:attrNameLst>
                                      </p:cBhvr>
                                    </p:animRot>
                                    <p:animRot by="-240000">
                                      <p:cBhvr>
                                        <p:cTn id="21" dur="100" fill="hold">
                                          <p:stCondLst>
                                            <p:cond delay="300"/>
                                          </p:stCondLst>
                                        </p:cTn>
                                        <p:tgtEl>
                                          <p:spTgt spid="50">
                                            <p:txEl>
                                              <p:pRg st="2" end="2"/>
                                            </p:txEl>
                                          </p:spTgt>
                                        </p:tgtEl>
                                        <p:attrNameLst>
                                          <p:attrName>r</p:attrName>
                                        </p:attrNameLst>
                                      </p:cBhvr>
                                    </p:animRot>
                                    <p:animRot by="120000">
                                      <p:cBhvr>
                                        <p:cTn id="22" dur="100" fill="hold">
                                          <p:stCondLst>
                                            <p:cond delay="400"/>
                                          </p:stCondLst>
                                        </p:cTn>
                                        <p:tgtEl>
                                          <p:spTgt spid="50">
                                            <p:txEl>
                                              <p:pRg st="2" end="2"/>
                                            </p:txEl>
                                          </p:spTgt>
                                        </p:tgtEl>
                                        <p:attrNameLst>
                                          <p:attrName>r</p:attrName>
                                        </p:attrNameLst>
                                      </p:cBhvr>
                                    </p:animRot>
                                  </p:childTnLst>
                                </p:cTn>
                              </p:par>
                            </p:childTnLst>
                          </p:cTn>
                        </p:par>
                        <p:par>
                          <p:cTn id="23" fill="hold">
                            <p:stCondLst>
                              <p:cond delay="2500"/>
                            </p:stCondLst>
                            <p:childTnLst>
                              <p:par>
                                <p:cTn id="24" presetID="2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childTnLst>
                                </p:cTn>
                              </p:par>
                            </p:childTnLst>
                          </p:cTn>
                        </p:par>
                        <p:par>
                          <p:cTn id="28" fill="hold">
                            <p:stCondLst>
                              <p:cond delay="3000"/>
                            </p:stCondLst>
                            <p:childTnLst>
                              <p:par>
                                <p:cTn id="29" presetID="32" presetClass="emph" presetSubtype="0" fill="hold" nodeType="afterEffect">
                                  <p:stCondLst>
                                    <p:cond delay="0"/>
                                  </p:stCondLst>
                                  <p:childTnLst>
                                    <p:animRot by="120000">
                                      <p:cBhvr>
                                        <p:cTn id="30" dur="50" fill="hold">
                                          <p:stCondLst>
                                            <p:cond delay="0"/>
                                          </p:stCondLst>
                                        </p:cTn>
                                        <p:tgtEl>
                                          <p:spTgt spid="50">
                                            <p:txEl>
                                              <p:pRg st="4" end="4"/>
                                            </p:txEl>
                                          </p:spTgt>
                                        </p:tgtEl>
                                        <p:attrNameLst>
                                          <p:attrName>r</p:attrName>
                                        </p:attrNameLst>
                                      </p:cBhvr>
                                    </p:animRot>
                                    <p:animRot by="-240000">
                                      <p:cBhvr>
                                        <p:cTn id="31" dur="100" fill="hold">
                                          <p:stCondLst>
                                            <p:cond delay="100"/>
                                          </p:stCondLst>
                                        </p:cTn>
                                        <p:tgtEl>
                                          <p:spTgt spid="50">
                                            <p:txEl>
                                              <p:pRg st="4" end="4"/>
                                            </p:txEl>
                                          </p:spTgt>
                                        </p:tgtEl>
                                        <p:attrNameLst>
                                          <p:attrName>r</p:attrName>
                                        </p:attrNameLst>
                                      </p:cBhvr>
                                    </p:animRot>
                                    <p:animRot by="240000">
                                      <p:cBhvr>
                                        <p:cTn id="32" dur="100" fill="hold">
                                          <p:stCondLst>
                                            <p:cond delay="200"/>
                                          </p:stCondLst>
                                        </p:cTn>
                                        <p:tgtEl>
                                          <p:spTgt spid="50">
                                            <p:txEl>
                                              <p:pRg st="4" end="4"/>
                                            </p:txEl>
                                          </p:spTgt>
                                        </p:tgtEl>
                                        <p:attrNameLst>
                                          <p:attrName>r</p:attrName>
                                        </p:attrNameLst>
                                      </p:cBhvr>
                                    </p:animRot>
                                    <p:animRot by="-240000">
                                      <p:cBhvr>
                                        <p:cTn id="33" dur="100" fill="hold">
                                          <p:stCondLst>
                                            <p:cond delay="300"/>
                                          </p:stCondLst>
                                        </p:cTn>
                                        <p:tgtEl>
                                          <p:spTgt spid="50">
                                            <p:txEl>
                                              <p:pRg st="4" end="4"/>
                                            </p:txEl>
                                          </p:spTgt>
                                        </p:tgtEl>
                                        <p:attrNameLst>
                                          <p:attrName>r</p:attrName>
                                        </p:attrNameLst>
                                      </p:cBhvr>
                                    </p:animRot>
                                    <p:animRot by="120000">
                                      <p:cBhvr>
                                        <p:cTn id="34" dur="100" fill="hold">
                                          <p:stCondLst>
                                            <p:cond delay="400"/>
                                          </p:stCondLst>
                                        </p:cTn>
                                        <p:tgtEl>
                                          <p:spTgt spid="50">
                                            <p:txEl>
                                              <p:pRg st="4" end="4"/>
                                            </p:txEl>
                                          </p:spTgt>
                                        </p:tgtEl>
                                        <p:attrNameLst>
                                          <p:attrName>r</p:attrName>
                                        </p:attrNameLst>
                                      </p:cBhvr>
                                    </p:animRo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down)">
                                      <p:cBhvr>
                                        <p:cTn id="38" dur="500"/>
                                        <p:tgtEl>
                                          <p:spTgt spid="61"/>
                                        </p:tgtEl>
                                      </p:cBhvr>
                                    </p:animEffect>
                                  </p:childTnLst>
                                </p:cTn>
                              </p:par>
                            </p:childTnLst>
                          </p:cTn>
                        </p:par>
                        <p:par>
                          <p:cTn id="39" fill="hold">
                            <p:stCondLst>
                              <p:cond delay="4000"/>
                            </p:stCondLst>
                            <p:childTnLst>
                              <p:par>
                                <p:cTn id="40" presetID="32" presetClass="emph" presetSubtype="0" fill="hold" nodeType="afterEffect">
                                  <p:stCondLst>
                                    <p:cond delay="0"/>
                                  </p:stCondLst>
                                  <p:childTnLst>
                                    <p:animRot by="120000">
                                      <p:cBhvr>
                                        <p:cTn id="41" dur="100" fill="hold">
                                          <p:stCondLst>
                                            <p:cond delay="0"/>
                                          </p:stCondLst>
                                        </p:cTn>
                                        <p:tgtEl>
                                          <p:spTgt spid="50">
                                            <p:txEl>
                                              <p:pRg st="6" end="6"/>
                                            </p:txEl>
                                          </p:spTgt>
                                        </p:tgtEl>
                                        <p:attrNameLst>
                                          <p:attrName>r</p:attrName>
                                        </p:attrNameLst>
                                      </p:cBhvr>
                                    </p:animRot>
                                    <p:animRot by="-240000">
                                      <p:cBhvr>
                                        <p:cTn id="42" dur="200" fill="hold">
                                          <p:stCondLst>
                                            <p:cond delay="200"/>
                                          </p:stCondLst>
                                        </p:cTn>
                                        <p:tgtEl>
                                          <p:spTgt spid="50">
                                            <p:txEl>
                                              <p:pRg st="6" end="6"/>
                                            </p:txEl>
                                          </p:spTgt>
                                        </p:tgtEl>
                                        <p:attrNameLst>
                                          <p:attrName>r</p:attrName>
                                        </p:attrNameLst>
                                      </p:cBhvr>
                                    </p:animRot>
                                    <p:animRot by="240000">
                                      <p:cBhvr>
                                        <p:cTn id="43" dur="200" fill="hold">
                                          <p:stCondLst>
                                            <p:cond delay="400"/>
                                          </p:stCondLst>
                                        </p:cTn>
                                        <p:tgtEl>
                                          <p:spTgt spid="50">
                                            <p:txEl>
                                              <p:pRg st="6" end="6"/>
                                            </p:txEl>
                                          </p:spTgt>
                                        </p:tgtEl>
                                        <p:attrNameLst>
                                          <p:attrName>r</p:attrName>
                                        </p:attrNameLst>
                                      </p:cBhvr>
                                    </p:animRot>
                                    <p:animRot by="-240000">
                                      <p:cBhvr>
                                        <p:cTn id="44" dur="200" fill="hold">
                                          <p:stCondLst>
                                            <p:cond delay="600"/>
                                          </p:stCondLst>
                                        </p:cTn>
                                        <p:tgtEl>
                                          <p:spTgt spid="50">
                                            <p:txEl>
                                              <p:pRg st="6" end="6"/>
                                            </p:txEl>
                                          </p:spTgt>
                                        </p:tgtEl>
                                        <p:attrNameLst>
                                          <p:attrName>r</p:attrName>
                                        </p:attrNameLst>
                                      </p:cBhvr>
                                    </p:animRot>
                                    <p:animRot by="120000">
                                      <p:cBhvr>
                                        <p:cTn id="45" dur="200" fill="hold">
                                          <p:stCondLst>
                                            <p:cond delay="800"/>
                                          </p:stCondLst>
                                        </p:cTn>
                                        <p:tgtEl>
                                          <p:spTgt spid="50">
                                            <p:txEl>
                                              <p:pRg st="6" end="6"/>
                                            </p:txEl>
                                          </p:spTgt>
                                        </p:tgtEl>
                                        <p:attrNameLst>
                                          <p:attrName>r</p:attrName>
                                        </p:attrNameLst>
                                      </p:cBhvr>
                                    </p:animRot>
                                  </p:childTnLst>
                                </p:cTn>
                              </p:par>
                            </p:childTnLst>
                          </p:cTn>
                        </p:par>
                        <p:par>
                          <p:cTn id="46" fill="hold">
                            <p:stCondLst>
                              <p:cond delay="5000"/>
                            </p:stCondLst>
                            <p:childTnLst>
                              <p:par>
                                <p:cTn id="47" presetID="42" presetClass="entr" presetSubtype="0" fill="hold" nodeType="after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1000"/>
                                        <p:tgtEl>
                                          <p:spTgt spid="62"/>
                                        </p:tgtEl>
                                      </p:cBhvr>
                                    </p:animEffect>
                                    <p:anim calcmode="lin" valueType="num">
                                      <p:cBhvr>
                                        <p:cTn id="50" dur="1000" fill="hold"/>
                                        <p:tgtEl>
                                          <p:spTgt spid="62"/>
                                        </p:tgtEl>
                                        <p:attrNameLst>
                                          <p:attrName>ppt_x</p:attrName>
                                        </p:attrNameLst>
                                      </p:cBhvr>
                                      <p:tavLst>
                                        <p:tav tm="0">
                                          <p:val>
                                            <p:strVal val="#ppt_x"/>
                                          </p:val>
                                        </p:tav>
                                        <p:tav tm="100000">
                                          <p:val>
                                            <p:strVal val="#ppt_x"/>
                                          </p:val>
                                        </p:tav>
                                      </p:tavLst>
                                    </p:anim>
                                    <p:anim calcmode="lin" valueType="num">
                                      <p:cBhvr>
                                        <p:cTn id="51" dur="1000" fill="hold"/>
                                        <p:tgtEl>
                                          <p:spTgt spid="62"/>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32" presetClass="emph" presetSubtype="0" fill="hold" nodeType="afterEffect">
                                  <p:stCondLst>
                                    <p:cond delay="0"/>
                                  </p:stCondLst>
                                  <p:childTnLst>
                                    <p:animRot by="120000">
                                      <p:cBhvr>
                                        <p:cTn id="54" dur="50" fill="hold">
                                          <p:stCondLst>
                                            <p:cond delay="0"/>
                                          </p:stCondLst>
                                        </p:cTn>
                                        <p:tgtEl>
                                          <p:spTgt spid="50">
                                            <p:txEl>
                                              <p:pRg st="8" end="8"/>
                                            </p:txEl>
                                          </p:spTgt>
                                        </p:tgtEl>
                                        <p:attrNameLst>
                                          <p:attrName>r</p:attrName>
                                        </p:attrNameLst>
                                      </p:cBhvr>
                                    </p:animRot>
                                    <p:animRot by="-240000">
                                      <p:cBhvr>
                                        <p:cTn id="55" dur="100" fill="hold">
                                          <p:stCondLst>
                                            <p:cond delay="100"/>
                                          </p:stCondLst>
                                        </p:cTn>
                                        <p:tgtEl>
                                          <p:spTgt spid="50">
                                            <p:txEl>
                                              <p:pRg st="8" end="8"/>
                                            </p:txEl>
                                          </p:spTgt>
                                        </p:tgtEl>
                                        <p:attrNameLst>
                                          <p:attrName>r</p:attrName>
                                        </p:attrNameLst>
                                      </p:cBhvr>
                                    </p:animRot>
                                    <p:animRot by="240000">
                                      <p:cBhvr>
                                        <p:cTn id="56" dur="100" fill="hold">
                                          <p:stCondLst>
                                            <p:cond delay="200"/>
                                          </p:stCondLst>
                                        </p:cTn>
                                        <p:tgtEl>
                                          <p:spTgt spid="50">
                                            <p:txEl>
                                              <p:pRg st="8" end="8"/>
                                            </p:txEl>
                                          </p:spTgt>
                                        </p:tgtEl>
                                        <p:attrNameLst>
                                          <p:attrName>r</p:attrName>
                                        </p:attrNameLst>
                                      </p:cBhvr>
                                    </p:animRot>
                                    <p:animRot by="-240000">
                                      <p:cBhvr>
                                        <p:cTn id="57" dur="100" fill="hold">
                                          <p:stCondLst>
                                            <p:cond delay="300"/>
                                          </p:stCondLst>
                                        </p:cTn>
                                        <p:tgtEl>
                                          <p:spTgt spid="50">
                                            <p:txEl>
                                              <p:pRg st="8" end="8"/>
                                            </p:txEl>
                                          </p:spTgt>
                                        </p:tgtEl>
                                        <p:attrNameLst>
                                          <p:attrName>r</p:attrName>
                                        </p:attrNameLst>
                                      </p:cBhvr>
                                    </p:animRot>
                                    <p:animRot by="120000">
                                      <p:cBhvr>
                                        <p:cTn id="58" dur="100" fill="hold">
                                          <p:stCondLst>
                                            <p:cond delay="400"/>
                                          </p:stCondLst>
                                        </p:cTn>
                                        <p:tgtEl>
                                          <p:spTgt spid="50">
                                            <p:txEl>
                                              <p:pRg st="8" end="8"/>
                                            </p:txEl>
                                          </p:spTgt>
                                        </p:tgtEl>
                                        <p:attrNameLst>
                                          <p:attrName>r</p:attrName>
                                        </p:attrNameLst>
                                      </p:cBhvr>
                                    </p:animRot>
                                  </p:childTnLst>
                                </p:cTn>
                              </p:par>
                            </p:childTnLst>
                          </p:cTn>
                        </p:par>
                        <p:par>
                          <p:cTn id="59" fill="hold">
                            <p:stCondLst>
                              <p:cond delay="6500"/>
                            </p:stCondLst>
                            <p:childTnLst>
                              <p:par>
                                <p:cTn id="60" presetID="42" presetClass="entr" presetSubtype="0" fill="hold" nodeType="after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anim calcmode="lin" valueType="num">
                                      <p:cBhvr>
                                        <p:cTn id="63" dur="500" fill="hold"/>
                                        <p:tgtEl>
                                          <p:spTgt spid="63"/>
                                        </p:tgtEl>
                                        <p:attrNameLst>
                                          <p:attrName>ppt_x</p:attrName>
                                        </p:attrNameLst>
                                      </p:cBhvr>
                                      <p:tavLst>
                                        <p:tav tm="0">
                                          <p:val>
                                            <p:strVal val="#ppt_x"/>
                                          </p:val>
                                        </p:tav>
                                        <p:tav tm="100000">
                                          <p:val>
                                            <p:strVal val="#ppt_x"/>
                                          </p:val>
                                        </p:tav>
                                      </p:tavLst>
                                    </p:anim>
                                    <p:anim calcmode="lin" valueType="num">
                                      <p:cBhvr>
                                        <p:cTn id="64" dur="500" fill="hold"/>
                                        <p:tgtEl>
                                          <p:spTgt spid="63"/>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32" presetClass="emph" presetSubtype="0" fill="hold" nodeType="afterEffect">
                                  <p:stCondLst>
                                    <p:cond delay="0"/>
                                  </p:stCondLst>
                                  <p:childTnLst>
                                    <p:animRot by="120000">
                                      <p:cBhvr>
                                        <p:cTn id="67" dur="100" fill="hold">
                                          <p:stCondLst>
                                            <p:cond delay="0"/>
                                          </p:stCondLst>
                                        </p:cTn>
                                        <p:tgtEl>
                                          <p:spTgt spid="50">
                                            <p:txEl>
                                              <p:pRg st="10" end="10"/>
                                            </p:txEl>
                                          </p:spTgt>
                                        </p:tgtEl>
                                        <p:attrNameLst>
                                          <p:attrName>r</p:attrName>
                                        </p:attrNameLst>
                                      </p:cBhvr>
                                    </p:animRot>
                                    <p:animRot by="-240000">
                                      <p:cBhvr>
                                        <p:cTn id="68" dur="200" fill="hold">
                                          <p:stCondLst>
                                            <p:cond delay="200"/>
                                          </p:stCondLst>
                                        </p:cTn>
                                        <p:tgtEl>
                                          <p:spTgt spid="50">
                                            <p:txEl>
                                              <p:pRg st="10" end="10"/>
                                            </p:txEl>
                                          </p:spTgt>
                                        </p:tgtEl>
                                        <p:attrNameLst>
                                          <p:attrName>r</p:attrName>
                                        </p:attrNameLst>
                                      </p:cBhvr>
                                    </p:animRot>
                                    <p:animRot by="240000">
                                      <p:cBhvr>
                                        <p:cTn id="69" dur="200" fill="hold">
                                          <p:stCondLst>
                                            <p:cond delay="400"/>
                                          </p:stCondLst>
                                        </p:cTn>
                                        <p:tgtEl>
                                          <p:spTgt spid="50">
                                            <p:txEl>
                                              <p:pRg st="10" end="10"/>
                                            </p:txEl>
                                          </p:spTgt>
                                        </p:tgtEl>
                                        <p:attrNameLst>
                                          <p:attrName>r</p:attrName>
                                        </p:attrNameLst>
                                      </p:cBhvr>
                                    </p:animRot>
                                    <p:animRot by="-240000">
                                      <p:cBhvr>
                                        <p:cTn id="70" dur="200" fill="hold">
                                          <p:stCondLst>
                                            <p:cond delay="600"/>
                                          </p:stCondLst>
                                        </p:cTn>
                                        <p:tgtEl>
                                          <p:spTgt spid="50">
                                            <p:txEl>
                                              <p:pRg st="10" end="10"/>
                                            </p:txEl>
                                          </p:spTgt>
                                        </p:tgtEl>
                                        <p:attrNameLst>
                                          <p:attrName>r</p:attrName>
                                        </p:attrNameLst>
                                      </p:cBhvr>
                                    </p:animRot>
                                    <p:animRot by="120000">
                                      <p:cBhvr>
                                        <p:cTn id="71" dur="200" fill="hold">
                                          <p:stCondLst>
                                            <p:cond delay="800"/>
                                          </p:stCondLst>
                                        </p:cTn>
                                        <p:tgtEl>
                                          <p:spTgt spid="50">
                                            <p:txEl>
                                              <p:pRg st="10" end="10"/>
                                            </p:txEl>
                                          </p:spTgt>
                                        </p:tgtEl>
                                        <p:attrNameLst>
                                          <p:attrName>r</p:attrName>
                                        </p:attrNameLst>
                                      </p:cBhvr>
                                    </p:animRot>
                                  </p:childTnLst>
                                </p:cTn>
                              </p:par>
                            </p:childTnLst>
                          </p:cTn>
                        </p:par>
                        <p:par>
                          <p:cTn id="72" fill="hold">
                            <p:stCondLst>
                              <p:cond delay="8000"/>
                            </p:stCondLst>
                            <p:childTnLst>
                              <p:par>
                                <p:cTn id="73" presetID="42" presetClass="entr" presetSubtype="0" fill="hold" nodeType="afterEffect">
                                  <p:stCondLst>
                                    <p:cond delay="0"/>
                                  </p:stCondLst>
                                  <p:childTnLst>
                                    <p:set>
                                      <p:cBhvr>
                                        <p:cTn id="74" dur="1" fill="hold">
                                          <p:stCondLst>
                                            <p:cond delay="0"/>
                                          </p:stCondLst>
                                        </p:cTn>
                                        <p:tgtEl>
                                          <p:spTgt spid="320"/>
                                        </p:tgtEl>
                                        <p:attrNameLst>
                                          <p:attrName>style.visibility</p:attrName>
                                        </p:attrNameLst>
                                      </p:cBhvr>
                                      <p:to>
                                        <p:strVal val="visible"/>
                                      </p:to>
                                    </p:set>
                                    <p:animEffect transition="in" filter="fade">
                                      <p:cBhvr>
                                        <p:cTn id="75" dur="1000"/>
                                        <p:tgtEl>
                                          <p:spTgt spid="320"/>
                                        </p:tgtEl>
                                      </p:cBhvr>
                                    </p:animEffect>
                                    <p:anim calcmode="lin" valueType="num">
                                      <p:cBhvr>
                                        <p:cTn id="76" dur="1000" fill="hold"/>
                                        <p:tgtEl>
                                          <p:spTgt spid="320"/>
                                        </p:tgtEl>
                                        <p:attrNameLst>
                                          <p:attrName>ppt_x</p:attrName>
                                        </p:attrNameLst>
                                      </p:cBhvr>
                                      <p:tavLst>
                                        <p:tav tm="0">
                                          <p:val>
                                            <p:strVal val="#ppt_x"/>
                                          </p:val>
                                        </p:tav>
                                        <p:tav tm="100000">
                                          <p:val>
                                            <p:strVal val="#ppt_x"/>
                                          </p:val>
                                        </p:tav>
                                      </p:tavLst>
                                    </p:anim>
                                    <p:anim calcmode="lin" valueType="num">
                                      <p:cBhvr>
                                        <p:cTn id="77" dur="1000" fill="hold"/>
                                        <p:tgtEl>
                                          <p:spTgt spid="320"/>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31" presetClass="entr" presetSubtype="0" fill="hold" grpId="0" nodeType="afterEffect">
                                  <p:stCondLst>
                                    <p:cond delay="0"/>
                                  </p:stCondLst>
                                  <p:childTnLst>
                                    <p:set>
                                      <p:cBhvr>
                                        <p:cTn id="80" dur="1" fill="hold">
                                          <p:stCondLst>
                                            <p:cond delay="0"/>
                                          </p:stCondLst>
                                        </p:cTn>
                                        <p:tgtEl>
                                          <p:spTgt spid="60"/>
                                        </p:tgtEl>
                                        <p:attrNameLst>
                                          <p:attrName>style.visibility</p:attrName>
                                        </p:attrNameLst>
                                      </p:cBhvr>
                                      <p:to>
                                        <p:strVal val="visible"/>
                                      </p:to>
                                    </p:set>
                                    <p:anim calcmode="lin" valueType="num">
                                      <p:cBhvr>
                                        <p:cTn id="81" dur="1000" fill="hold"/>
                                        <p:tgtEl>
                                          <p:spTgt spid="60"/>
                                        </p:tgtEl>
                                        <p:attrNameLst>
                                          <p:attrName>ppt_w</p:attrName>
                                        </p:attrNameLst>
                                      </p:cBhvr>
                                      <p:tavLst>
                                        <p:tav tm="0">
                                          <p:val>
                                            <p:fltVal val="0"/>
                                          </p:val>
                                        </p:tav>
                                        <p:tav tm="100000">
                                          <p:val>
                                            <p:strVal val="#ppt_w"/>
                                          </p:val>
                                        </p:tav>
                                      </p:tavLst>
                                    </p:anim>
                                    <p:anim calcmode="lin" valueType="num">
                                      <p:cBhvr>
                                        <p:cTn id="82" dur="1000" fill="hold"/>
                                        <p:tgtEl>
                                          <p:spTgt spid="60"/>
                                        </p:tgtEl>
                                        <p:attrNameLst>
                                          <p:attrName>ppt_h</p:attrName>
                                        </p:attrNameLst>
                                      </p:cBhvr>
                                      <p:tavLst>
                                        <p:tav tm="0">
                                          <p:val>
                                            <p:fltVal val="0"/>
                                          </p:val>
                                        </p:tav>
                                        <p:tav tm="100000">
                                          <p:val>
                                            <p:strVal val="#ppt_h"/>
                                          </p:val>
                                        </p:tav>
                                      </p:tavLst>
                                    </p:anim>
                                    <p:anim calcmode="lin" valueType="num">
                                      <p:cBhvr>
                                        <p:cTn id="83" dur="1000" fill="hold"/>
                                        <p:tgtEl>
                                          <p:spTgt spid="60"/>
                                        </p:tgtEl>
                                        <p:attrNameLst>
                                          <p:attrName>style.rotation</p:attrName>
                                        </p:attrNameLst>
                                      </p:cBhvr>
                                      <p:tavLst>
                                        <p:tav tm="0">
                                          <p:val>
                                            <p:fltVal val="90"/>
                                          </p:val>
                                        </p:tav>
                                        <p:tav tm="100000">
                                          <p:val>
                                            <p:fltVal val="0"/>
                                          </p:val>
                                        </p:tav>
                                      </p:tavLst>
                                    </p:anim>
                                    <p:animEffect transition="in" filter="fade">
                                      <p:cBhvr>
                                        <p:cTn id="84" dur="1000"/>
                                        <p:tgtEl>
                                          <p:spTgt spid="60"/>
                                        </p:tgtEl>
                                      </p:cBhvr>
                                    </p:animEffect>
                                  </p:childTnLst>
                                </p:cTn>
                              </p:par>
                            </p:childTnLst>
                          </p:cTn>
                        </p:par>
                        <p:par>
                          <p:cTn id="85" fill="hold">
                            <p:stCondLst>
                              <p:cond delay="10000"/>
                            </p:stCondLst>
                            <p:childTnLst>
                              <p:par>
                                <p:cTn id="86" presetID="26" presetClass="entr" presetSubtype="0" fill="hold" nodeType="after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wipe(down)">
                                      <p:cBhvr>
                                        <p:cTn id="88" dur="580">
                                          <p:stCondLst>
                                            <p:cond delay="0"/>
                                          </p:stCondLst>
                                        </p:cTn>
                                        <p:tgtEl>
                                          <p:spTgt spid="38"/>
                                        </p:tgtEl>
                                      </p:cBhvr>
                                    </p:animEffect>
                                    <p:anim calcmode="lin" valueType="num">
                                      <p:cBhvr>
                                        <p:cTn id="89"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94" dur="26">
                                          <p:stCondLst>
                                            <p:cond delay="650"/>
                                          </p:stCondLst>
                                        </p:cTn>
                                        <p:tgtEl>
                                          <p:spTgt spid="38"/>
                                        </p:tgtEl>
                                      </p:cBhvr>
                                      <p:to x="100000" y="60000"/>
                                    </p:animScale>
                                    <p:animScale>
                                      <p:cBhvr>
                                        <p:cTn id="95" dur="166" decel="50000">
                                          <p:stCondLst>
                                            <p:cond delay="676"/>
                                          </p:stCondLst>
                                        </p:cTn>
                                        <p:tgtEl>
                                          <p:spTgt spid="38"/>
                                        </p:tgtEl>
                                      </p:cBhvr>
                                      <p:to x="100000" y="100000"/>
                                    </p:animScale>
                                    <p:animScale>
                                      <p:cBhvr>
                                        <p:cTn id="96" dur="26">
                                          <p:stCondLst>
                                            <p:cond delay="1312"/>
                                          </p:stCondLst>
                                        </p:cTn>
                                        <p:tgtEl>
                                          <p:spTgt spid="38"/>
                                        </p:tgtEl>
                                      </p:cBhvr>
                                      <p:to x="100000" y="80000"/>
                                    </p:animScale>
                                    <p:animScale>
                                      <p:cBhvr>
                                        <p:cTn id="97" dur="166" decel="50000">
                                          <p:stCondLst>
                                            <p:cond delay="1338"/>
                                          </p:stCondLst>
                                        </p:cTn>
                                        <p:tgtEl>
                                          <p:spTgt spid="38"/>
                                        </p:tgtEl>
                                      </p:cBhvr>
                                      <p:to x="100000" y="100000"/>
                                    </p:animScale>
                                    <p:animScale>
                                      <p:cBhvr>
                                        <p:cTn id="98" dur="26">
                                          <p:stCondLst>
                                            <p:cond delay="1642"/>
                                          </p:stCondLst>
                                        </p:cTn>
                                        <p:tgtEl>
                                          <p:spTgt spid="38"/>
                                        </p:tgtEl>
                                      </p:cBhvr>
                                      <p:to x="100000" y="90000"/>
                                    </p:animScale>
                                    <p:animScale>
                                      <p:cBhvr>
                                        <p:cTn id="99" dur="166" decel="50000">
                                          <p:stCondLst>
                                            <p:cond delay="1668"/>
                                          </p:stCondLst>
                                        </p:cTn>
                                        <p:tgtEl>
                                          <p:spTgt spid="38"/>
                                        </p:tgtEl>
                                      </p:cBhvr>
                                      <p:to x="100000" y="100000"/>
                                    </p:animScale>
                                    <p:animScale>
                                      <p:cBhvr>
                                        <p:cTn id="100" dur="26">
                                          <p:stCondLst>
                                            <p:cond delay="1808"/>
                                          </p:stCondLst>
                                        </p:cTn>
                                        <p:tgtEl>
                                          <p:spTgt spid="38"/>
                                        </p:tgtEl>
                                      </p:cBhvr>
                                      <p:to x="100000" y="95000"/>
                                    </p:animScale>
                                    <p:animScale>
                                      <p:cBhvr>
                                        <p:cTn id="101" dur="166" decel="50000">
                                          <p:stCondLst>
                                            <p:cond delay="1834"/>
                                          </p:stCondLst>
                                        </p:cTn>
                                        <p:tgtEl>
                                          <p:spTgt spid="38"/>
                                        </p:tgtEl>
                                      </p:cBhvr>
                                      <p:to x="100000" y="100000"/>
                                    </p:animScale>
                                  </p:childTnLst>
                                </p:cTn>
                              </p:par>
                            </p:childTnLst>
                          </p:cTn>
                        </p:par>
                        <p:par>
                          <p:cTn id="102" fill="hold">
                            <p:stCondLst>
                              <p:cond delay="12000"/>
                            </p:stCondLst>
                            <p:childTnLst>
                              <p:par>
                                <p:cTn id="103" presetID="26" presetClass="entr" presetSubtype="0" fill="hold" nodeType="after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down)">
                                      <p:cBhvr>
                                        <p:cTn id="105" dur="580">
                                          <p:stCondLst>
                                            <p:cond delay="0"/>
                                          </p:stCondLst>
                                        </p:cTn>
                                        <p:tgtEl>
                                          <p:spTgt spid="44"/>
                                        </p:tgtEl>
                                      </p:cBhvr>
                                    </p:animEffect>
                                    <p:anim calcmode="lin" valueType="num">
                                      <p:cBhvr>
                                        <p:cTn id="10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11" dur="26">
                                          <p:stCondLst>
                                            <p:cond delay="650"/>
                                          </p:stCondLst>
                                        </p:cTn>
                                        <p:tgtEl>
                                          <p:spTgt spid="44"/>
                                        </p:tgtEl>
                                      </p:cBhvr>
                                      <p:to x="100000" y="60000"/>
                                    </p:animScale>
                                    <p:animScale>
                                      <p:cBhvr>
                                        <p:cTn id="112" dur="166" decel="50000">
                                          <p:stCondLst>
                                            <p:cond delay="676"/>
                                          </p:stCondLst>
                                        </p:cTn>
                                        <p:tgtEl>
                                          <p:spTgt spid="44"/>
                                        </p:tgtEl>
                                      </p:cBhvr>
                                      <p:to x="100000" y="100000"/>
                                    </p:animScale>
                                    <p:animScale>
                                      <p:cBhvr>
                                        <p:cTn id="113" dur="26">
                                          <p:stCondLst>
                                            <p:cond delay="1312"/>
                                          </p:stCondLst>
                                        </p:cTn>
                                        <p:tgtEl>
                                          <p:spTgt spid="44"/>
                                        </p:tgtEl>
                                      </p:cBhvr>
                                      <p:to x="100000" y="80000"/>
                                    </p:animScale>
                                    <p:animScale>
                                      <p:cBhvr>
                                        <p:cTn id="114" dur="166" decel="50000">
                                          <p:stCondLst>
                                            <p:cond delay="1338"/>
                                          </p:stCondLst>
                                        </p:cTn>
                                        <p:tgtEl>
                                          <p:spTgt spid="44"/>
                                        </p:tgtEl>
                                      </p:cBhvr>
                                      <p:to x="100000" y="100000"/>
                                    </p:animScale>
                                    <p:animScale>
                                      <p:cBhvr>
                                        <p:cTn id="115" dur="26">
                                          <p:stCondLst>
                                            <p:cond delay="1642"/>
                                          </p:stCondLst>
                                        </p:cTn>
                                        <p:tgtEl>
                                          <p:spTgt spid="44"/>
                                        </p:tgtEl>
                                      </p:cBhvr>
                                      <p:to x="100000" y="90000"/>
                                    </p:animScale>
                                    <p:animScale>
                                      <p:cBhvr>
                                        <p:cTn id="116" dur="166" decel="50000">
                                          <p:stCondLst>
                                            <p:cond delay="1668"/>
                                          </p:stCondLst>
                                        </p:cTn>
                                        <p:tgtEl>
                                          <p:spTgt spid="44"/>
                                        </p:tgtEl>
                                      </p:cBhvr>
                                      <p:to x="100000" y="100000"/>
                                    </p:animScale>
                                    <p:animScale>
                                      <p:cBhvr>
                                        <p:cTn id="117" dur="26">
                                          <p:stCondLst>
                                            <p:cond delay="1808"/>
                                          </p:stCondLst>
                                        </p:cTn>
                                        <p:tgtEl>
                                          <p:spTgt spid="44"/>
                                        </p:tgtEl>
                                      </p:cBhvr>
                                      <p:to x="100000" y="95000"/>
                                    </p:animScale>
                                    <p:animScale>
                                      <p:cBhvr>
                                        <p:cTn id="118" dur="166" decel="50000">
                                          <p:stCondLst>
                                            <p:cond delay="1834"/>
                                          </p:stCondLst>
                                        </p:cTn>
                                        <p:tgtEl>
                                          <p:spTgt spid="4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353"/>
        <p:cNvGrpSpPr/>
        <p:nvPr/>
      </p:nvGrpSpPr>
      <p:grpSpPr>
        <a:xfrm>
          <a:off x="0" y="0"/>
          <a:ext cx="0" cy="0"/>
          <a:chOff x="0" y="0"/>
          <a:chExt cx="0" cy="0"/>
        </a:xfrm>
      </p:grpSpPr>
      <p:sp>
        <p:nvSpPr>
          <p:cNvPr id="4355" name="Shape 4355"/>
          <p:cNvSpPr txBox="1">
            <a:spLocks noGrp="1"/>
          </p:cNvSpPr>
          <p:nvPr>
            <p:ph type="body" idx="1"/>
          </p:nvPr>
        </p:nvSpPr>
        <p:spPr>
          <a:xfrm>
            <a:off x="826700" y="1233775"/>
            <a:ext cx="3721800" cy="1193100"/>
          </a:xfrm>
          <a:prstGeom prst="rect">
            <a:avLst/>
          </a:prstGeom>
        </p:spPr>
        <p:txBody>
          <a:bodyPr wrap="square" lIns="91425" tIns="91425" rIns="91425" bIns="91425" anchor="t" anchorCtr="0">
            <a:noAutofit/>
          </a:bodyPr>
          <a:lstStyle/>
          <a:p>
            <a:pPr marL="457200" lvl="0" indent="-292100" rtl="0">
              <a:spcBef>
                <a:spcPts val="600"/>
              </a:spcBef>
              <a:spcAft>
                <a:spcPts val="0"/>
              </a:spcAft>
              <a:buSzPts val="1000"/>
              <a:buChar char="●"/>
            </a:pPr>
            <a:r>
              <a:rPr lang="en"/>
              <a:t>Targets Top 10 AWS Services</a:t>
            </a:r>
            <a:endParaRPr/>
          </a:p>
          <a:p>
            <a:pPr marL="457200" lvl="0" indent="-292100" rtl="0">
              <a:spcBef>
                <a:spcPts val="1000"/>
              </a:spcBef>
              <a:spcAft>
                <a:spcPts val="0"/>
              </a:spcAft>
              <a:buSzPts val="1000"/>
              <a:buChar char="●"/>
            </a:pPr>
            <a:r>
              <a:rPr lang="en"/>
              <a:t>Uses Ansible Playbook Bundles</a:t>
            </a:r>
            <a:endParaRPr/>
          </a:p>
          <a:p>
            <a:pPr marL="457200" lvl="0" indent="-292100" rtl="0">
              <a:spcBef>
                <a:spcPts val="1000"/>
              </a:spcBef>
              <a:spcAft>
                <a:spcPts val="1000"/>
              </a:spcAft>
              <a:buSzPts val="1000"/>
              <a:buChar char="●"/>
            </a:pPr>
            <a:r>
              <a:rPr lang="en"/>
              <a:t>Available in OpenShift 3.7</a:t>
            </a:r>
            <a:endParaRPr/>
          </a:p>
        </p:txBody>
      </p:sp>
      <p:sp>
        <p:nvSpPr>
          <p:cNvPr id="4356" name="Shape 4356"/>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t>AWS SERVICE BROKER</a:t>
            </a:r>
            <a:endParaRPr/>
          </a:p>
        </p:txBody>
      </p:sp>
      <p:sp>
        <p:nvSpPr>
          <p:cNvPr id="4357" name="Shape 4357"/>
          <p:cNvSpPr txBox="1"/>
          <p:nvPr/>
        </p:nvSpPr>
        <p:spPr>
          <a:xfrm>
            <a:off x="4162629" y="3997430"/>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SQS</a:t>
            </a:r>
            <a:endParaRPr sz="800">
              <a:solidFill>
                <a:srgbClr val="FFFFFF"/>
              </a:solidFill>
              <a:latin typeface="Overpass"/>
              <a:ea typeface="Overpass"/>
              <a:cs typeface="Overpass"/>
              <a:sym typeface="Overpass"/>
            </a:endParaRPr>
          </a:p>
        </p:txBody>
      </p:sp>
      <p:sp>
        <p:nvSpPr>
          <p:cNvPr id="4358" name="Shape 4358"/>
          <p:cNvSpPr txBox="1"/>
          <p:nvPr/>
        </p:nvSpPr>
        <p:spPr>
          <a:xfrm>
            <a:off x="4162629" y="4248971"/>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RDS</a:t>
            </a:r>
            <a:endParaRPr sz="800">
              <a:solidFill>
                <a:srgbClr val="FFFFFF"/>
              </a:solidFill>
              <a:latin typeface="Overpass"/>
              <a:ea typeface="Overpass"/>
              <a:cs typeface="Overpass"/>
              <a:sym typeface="Overpass"/>
            </a:endParaRPr>
          </a:p>
        </p:txBody>
      </p:sp>
      <p:sp>
        <p:nvSpPr>
          <p:cNvPr id="4359" name="Shape 4359"/>
          <p:cNvSpPr txBox="1"/>
          <p:nvPr/>
        </p:nvSpPr>
        <p:spPr>
          <a:xfrm>
            <a:off x="5818030" y="3997430"/>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DynamoDB</a:t>
            </a:r>
            <a:endParaRPr sz="800">
              <a:solidFill>
                <a:srgbClr val="FFFFFF"/>
              </a:solidFill>
              <a:latin typeface="Overpass"/>
              <a:ea typeface="Overpass"/>
              <a:cs typeface="Overpass"/>
              <a:sym typeface="Overpass"/>
            </a:endParaRPr>
          </a:p>
        </p:txBody>
      </p:sp>
      <p:sp>
        <p:nvSpPr>
          <p:cNvPr id="4360" name="Shape 4360"/>
          <p:cNvSpPr txBox="1"/>
          <p:nvPr/>
        </p:nvSpPr>
        <p:spPr>
          <a:xfrm>
            <a:off x="5818030" y="4248971"/>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AWS Batch</a:t>
            </a:r>
            <a:endParaRPr sz="800">
              <a:solidFill>
                <a:srgbClr val="FFFFFF"/>
              </a:solidFill>
              <a:latin typeface="Overpass"/>
              <a:ea typeface="Overpass"/>
              <a:cs typeface="Overpass"/>
              <a:sym typeface="Overpass"/>
            </a:endParaRPr>
          </a:p>
        </p:txBody>
      </p:sp>
      <p:sp>
        <p:nvSpPr>
          <p:cNvPr id="4361" name="Shape 4361"/>
          <p:cNvSpPr txBox="1"/>
          <p:nvPr/>
        </p:nvSpPr>
        <p:spPr>
          <a:xfrm>
            <a:off x="7473432" y="3997441"/>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S3</a:t>
            </a:r>
            <a:endParaRPr sz="800">
              <a:solidFill>
                <a:srgbClr val="FFFFFF"/>
              </a:solidFill>
              <a:latin typeface="Overpass"/>
              <a:ea typeface="Overpass"/>
              <a:cs typeface="Overpass"/>
              <a:sym typeface="Overpass"/>
            </a:endParaRPr>
          </a:p>
        </p:txBody>
      </p:sp>
      <p:sp>
        <p:nvSpPr>
          <p:cNvPr id="4362" name="Shape 4362"/>
          <p:cNvSpPr txBox="1"/>
          <p:nvPr/>
        </p:nvSpPr>
        <p:spPr>
          <a:xfrm>
            <a:off x="4990331" y="3997430"/>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SNS</a:t>
            </a:r>
            <a:endParaRPr sz="800">
              <a:solidFill>
                <a:srgbClr val="FFFFFF"/>
              </a:solidFill>
              <a:latin typeface="Overpass"/>
              <a:ea typeface="Overpass"/>
              <a:cs typeface="Overpass"/>
              <a:sym typeface="Overpass"/>
            </a:endParaRPr>
          </a:p>
        </p:txBody>
      </p:sp>
      <p:sp>
        <p:nvSpPr>
          <p:cNvPr id="4363" name="Shape 4363"/>
          <p:cNvSpPr txBox="1"/>
          <p:nvPr/>
        </p:nvSpPr>
        <p:spPr>
          <a:xfrm>
            <a:off x="4990331" y="4248971"/>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EMR</a:t>
            </a:r>
            <a:endParaRPr sz="800">
              <a:solidFill>
                <a:srgbClr val="FFFFFF"/>
              </a:solidFill>
              <a:latin typeface="Overpass"/>
              <a:ea typeface="Overpass"/>
              <a:cs typeface="Overpass"/>
              <a:sym typeface="Overpass"/>
            </a:endParaRPr>
          </a:p>
        </p:txBody>
      </p:sp>
      <p:sp>
        <p:nvSpPr>
          <p:cNvPr id="4364" name="Shape 4364"/>
          <p:cNvSpPr txBox="1"/>
          <p:nvPr/>
        </p:nvSpPr>
        <p:spPr>
          <a:xfrm>
            <a:off x="6645732" y="3997430"/>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Redshift SES</a:t>
            </a:r>
            <a:endParaRPr sz="800">
              <a:solidFill>
                <a:srgbClr val="FFFFFF"/>
              </a:solidFill>
              <a:latin typeface="Overpass"/>
              <a:ea typeface="Overpass"/>
              <a:cs typeface="Overpass"/>
              <a:sym typeface="Overpass"/>
            </a:endParaRPr>
          </a:p>
        </p:txBody>
      </p:sp>
      <p:sp>
        <p:nvSpPr>
          <p:cNvPr id="4365" name="Shape 4365"/>
          <p:cNvSpPr txBox="1"/>
          <p:nvPr/>
        </p:nvSpPr>
        <p:spPr>
          <a:xfrm>
            <a:off x="6645732" y="4248971"/>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ElastiCache</a:t>
            </a:r>
            <a:endParaRPr sz="800">
              <a:solidFill>
                <a:srgbClr val="FFFFFF"/>
              </a:solidFill>
              <a:latin typeface="Overpass"/>
              <a:ea typeface="Overpass"/>
              <a:cs typeface="Overpass"/>
              <a:sym typeface="Overpass"/>
            </a:endParaRPr>
          </a:p>
        </p:txBody>
      </p:sp>
      <p:sp>
        <p:nvSpPr>
          <p:cNvPr id="4366" name="Shape 4366"/>
          <p:cNvSpPr txBox="1"/>
          <p:nvPr/>
        </p:nvSpPr>
        <p:spPr>
          <a:xfrm>
            <a:off x="7473433" y="4248976"/>
            <a:ext cx="796800" cy="216600"/>
          </a:xfrm>
          <a:prstGeom prst="rect">
            <a:avLst/>
          </a:prstGeom>
          <a:solidFill>
            <a:srgbClr val="F68D1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Route 53</a:t>
            </a:r>
            <a:endParaRPr sz="800">
              <a:solidFill>
                <a:srgbClr val="FFFFFF"/>
              </a:solidFill>
              <a:latin typeface="Overpass"/>
              <a:ea typeface="Overpass"/>
              <a:cs typeface="Overpass"/>
              <a:sym typeface="Overpass"/>
            </a:endParaRPr>
          </a:p>
        </p:txBody>
      </p:sp>
      <p:pic>
        <p:nvPicPr>
          <p:cNvPr id="4367" name="Shape 4367" descr="main_screen.png"/>
          <p:cNvPicPr preferRelativeResize="0"/>
          <p:nvPr/>
        </p:nvPicPr>
        <p:blipFill rotWithShape="1">
          <a:blip r:embed="rId3">
            <a:alphaModFix/>
          </a:blip>
          <a:srcRect b="4580"/>
          <a:stretch/>
        </p:blipFill>
        <p:spPr>
          <a:xfrm>
            <a:off x="4162625" y="1415325"/>
            <a:ext cx="4107500" cy="2456613"/>
          </a:xfrm>
          <a:prstGeom prst="rect">
            <a:avLst/>
          </a:prstGeom>
          <a:noFill/>
          <a:ln>
            <a:noFill/>
          </a:ln>
        </p:spPr>
      </p:pic>
      <p:sp>
        <p:nvSpPr>
          <p:cNvPr id="2" name="Slide Number Placeholder 1">
            <a:extLst>
              <a:ext uri="{FF2B5EF4-FFF2-40B4-BE49-F238E27FC236}">
                <a16:creationId xmlns:a16="http://schemas.microsoft.com/office/drawing/2014/main" id="{D1F08A18-5749-A345-98F8-DC7112E95AE4}"/>
              </a:ext>
            </a:extLst>
          </p:cNvPr>
          <p:cNvSpPr>
            <a:spLocks noGrp="1"/>
          </p:cNvSpPr>
          <p:nvPr>
            <p:ph type="sldNum" idx="12"/>
          </p:nvPr>
        </p:nvSpPr>
        <p:spPr/>
        <p:txBody>
          <a:bodyPr/>
          <a:lstStyle/>
          <a:p>
            <a:fld id="{00000000-1234-1234-1234-123412341234}" type="slidenum">
              <a:rPr lang="en" smtClean="0"/>
              <a:pPr/>
              <a:t>100</a:t>
            </a:fld>
            <a:endParaRPr lang="en"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371"/>
        <p:cNvGrpSpPr/>
        <p:nvPr/>
      </p:nvGrpSpPr>
      <p:grpSpPr>
        <a:xfrm>
          <a:off x="0" y="0"/>
          <a:ext cx="0" cy="0"/>
          <a:chOff x="0" y="0"/>
          <a:chExt cx="0" cy="0"/>
        </a:xfrm>
      </p:grpSpPr>
      <p:sp>
        <p:nvSpPr>
          <p:cNvPr id="4373" name="Shape 437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latin typeface="Overpass" pitchFamily="2" charset="77"/>
              </a:rPr>
              <a:t>AWS PROVISIONING</a:t>
            </a:r>
            <a:endParaRPr>
              <a:latin typeface="Overpass" pitchFamily="2" charset="77"/>
            </a:endParaRPr>
          </a:p>
        </p:txBody>
      </p:sp>
      <p:sp>
        <p:nvSpPr>
          <p:cNvPr id="4374" name="Shape 4374"/>
          <p:cNvSpPr/>
          <p:nvPr/>
        </p:nvSpPr>
        <p:spPr>
          <a:xfrm>
            <a:off x="7934850" y="3030375"/>
            <a:ext cx="735600" cy="692700"/>
          </a:xfrm>
          <a:prstGeom prst="rect">
            <a:avLst/>
          </a:prstGeom>
          <a:solidFill>
            <a:srgbClr val="F68D11"/>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pitchFamily="2" charset="77"/>
                <a:ea typeface="Overpass"/>
                <a:cs typeface="Overpass"/>
                <a:sym typeface="Overpass"/>
              </a:rPr>
              <a:t>AWS</a:t>
            </a:r>
            <a:endParaRPr sz="900">
              <a:latin typeface="Overpass" pitchFamily="2" charset="77"/>
              <a:ea typeface="Overpass"/>
              <a:cs typeface="Overpass"/>
              <a:sym typeface="Overpass"/>
            </a:endParaRPr>
          </a:p>
          <a:p>
            <a:pPr marL="0" lvl="0" indent="0" algn="ctr" rtl="0">
              <a:lnSpc>
                <a:spcPct val="100000"/>
              </a:lnSpc>
              <a:spcBef>
                <a:spcPts val="0"/>
              </a:spcBef>
              <a:spcAft>
                <a:spcPts val="0"/>
              </a:spcAft>
              <a:buNone/>
            </a:pPr>
            <a:r>
              <a:rPr lang="en" sz="900">
                <a:latin typeface="Overpass" pitchFamily="2" charset="77"/>
                <a:ea typeface="Overpass"/>
                <a:cs typeface="Overpass"/>
                <a:sym typeface="Overpass"/>
              </a:rPr>
              <a:t>RDS</a:t>
            </a:r>
            <a:endParaRPr sz="700">
              <a:latin typeface="Overpass" pitchFamily="2" charset="77"/>
              <a:ea typeface="Overpass"/>
              <a:cs typeface="Overpass"/>
              <a:sym typeface="Overpass"/>
            </a:endParaRPr>
          </a:p>
        </p:txBody>
      </p:sp>
      <p:sp>
        <p:nvSpPr>
          <p:cNvPr id="4375" name="Shape 4375"/>
          <p:cNvSpPr txBox="1"/>
          <p:nvPr/>
        </p:nvSpPr>
        <p:spPr>
          <a:xfrm rot="5400000">
            <a:off x="4445425" y="1903476"/>
            <a:ext cx="1113600" cy="34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latin typeface="Overpass" pitchFamily="2" charset="77"/>
                <a:ea typeface="Overpass"/>
                <a:cs typeface="Overpass"/>
                <a:sym typeface="Overpass"/>
              </a:rPr>
              <a:t>Compatible Docker Registries</a:t>
            </a:r>
            <a:endParaRPr sz="700">
              <a:latin typeface="Overpass" pitchFamily="2" charset="77"/>
              <a:ea typeface="Overpass"/>
              <a:cs typeface="Overpass"/>
              <a:sym typeface="Overpass"/>
            </a:endParaRPr>
          </a:p>
        </p:txBody>
      </p:sp>
      <p:pic>
        <p:nvPicPr>
          <p:cNvPr id="4376" name="Shape 4376"/>
          <p:cNvPicPr preferRelativeResize="0"/>
          <p:nvPr/>
        </p:nvPicPr>
        <p:blipFill>
          <a:blip r:embed="rId3">
            <a:alphaModFix/>
          </a:blip>
          <a:stretch>
            <a:fillRect/>
          </a:stretch>
        </p:blipFill>
        <p:spPr>
          <a:xfrm>
            <a:off x="1265250" y="3030312"/>
            <a:ext cx="1103104" cy="692815"/>
          </a:xfrm>
          <a:prstGeom prst="rect">
            <a:avLst/>
          </a:prstGeom>
          <a:noFill/>
          <a:ln w="9525" cap="flat" cmpd="sng">
            <a:solidFill>
              <a:srgbClr val="999999"/>
            </a:solidFill>
            <a:prstDash val="solid"/>
            <a:round/>
            <a:headEnd type="none" w="med" len="med"/>
            <a:tailEnd type="none" w="med" len="med"/>
          </a:ln>
        </p:spPr>
      </p:pic>
      <p:pic>
        <p:nvPicPr>
          <p:cNvPr id="4377" name="Shape 4377"/>
          <p:cNvPicPr preferRelativeResize="0"/>
          <p:nvPr/>
        </p:nvPicPr>
        <p:blipFill>
          <a:blip r:embed="rId4">
            <a:alphaModFix/>
          </a:blip>
          <a:stretch>
            <a:fillRect/>
          </a:stretch>
        </p:blipFill>
        <p:spPr>
          <a:xfrm>
            <a:off x="649426" y="3090375"/>
            <a:ext cx="370571" cy="572700"/>
          </a:xfrm>
          <a:prstGeom prst="rect">
            <a:avLst/>
          </a:prstGeom>
          <a:noFill/>
          <a:ln>
            <a:noFill/>
          </a:ln>
        </p:spPr>
      </p:pic>
      <p:cxnSp>
        <p:nvCxnSpPr>
          <p:cNvPr id="4378" name="Shape 4378"/>
          <p:cNvCxnSpPr>
            <a:stCxn id="4377" idx="3"/>
            <a:endCxn id="4376" idx="1"/>
          </p:cNvCxnSpPr>
          <p:nvPr/>
        </p:nvCxnSpPr>
        <p:spPr>
          <a:xfrm>
            <a:off x="1019997" y="3376725"/>
            <a:ext cx="245400" cy="0"/>
          </a:xfrm>
          <a:prstGeom prst="straightConnector1">
            <a:avLst/>
          </a:prstGeom>
          <a:noFill/>
          <a:ln w="9525" cap="flat" cmpd="sng">
            <a:solidFill>
              <a:srgbClr val="595959"/>
            </a:solidFill>
            <a:prstDash val="solid"/>
            <a:round/>
            <a:headEnd type="none" w="lg" len="lg"/>
            <a:tailEnd type="triangle" w="lg" len="lg"/>
          </a:ln>
        </p:spPr>
      </p:cxnSp>
      <p:cxnSp>
        <p:nvCxnSpPr>
          <p:cNvPr id="4379" name="Shape 4379"/>
          <p:cNvCxnSpPr>
            <a:stCxn id="4376" idx="3"/>
          </p:cNvCxnSpPr>
          <p:nvPr/>
        </p:nvCxnSpPr>
        <p:spPr>
          <a:xfrm>
            <a:off x="2368354" y="3376720"/>
            <a:ext cx="993300" cy="0"/>
          </a:xfrm>
          <a:prstGeom prst="straightConnector1">
            <a:avLst/>
          </a:prstGeom>
          <a:noFill/>
          <a:ln w="9525" cap="flat" cmpd="sng">
            <a:solidFill>
              <a:srgbClr val="595959"/>
            </a:solidFill>
            <a:prstDash val="solid"/>
            <a:round/>
            <a:headEnd type="none" w="lg" len="lg"/>
            <a:tailEnd type="triangle" w="lg" len="lg"/>
          </a:ln>
        </p:spPr>
      </p:cxnSp>
      <p:sp>
        <p:nvSpPr>
          <p:cNvPr id="4380" name="Shape 4380"/>
          <p:cNvSpPr txBox="1"/>
          <p:nvPr/>
        </p:nvSpPr>
        <p:spPr>
          <a:xfrm>
            <a:off x="2965975" y="3830875"/>
            <a:ext cx="2154600" cy="25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a:latin typeface="Overpass" pitchFamily="2" charset="77"/>
                <a:ea typeface="Consolas"/>
                <a:cs typeface="Consolas"/>
                <a:sym typeface="Consolas"/>
              </a:rPr>
              <a:t>oc run rds-apb provision $vars</a:t>
            </a:r>
            <a:endParaRPr sz="700">
              <a:latin typeface="Overpass" pitchFamily="2" charset="77"/>
              <a:ea typeface="Consolas"/>
              <a:cs typeface="Consolas"/>
              <a:sym typeface="Consolas"/>
            </a:endParaRPr>
          </a:p>
        </p:txBody>
      </p:sp>
      <p:sp>
        <p:nvSpPr>
          <p:cNvPr id="4381" name="Shape 4381"/>
          <p:cNvSpPr txBox="1"/>
          <p:nvPr/>
        </p:nvSpPr>
        <p:spPr>
          <a:xfrm>
            <a:off x="5144150" y="3830875"/>
            <a:ext cx="2049000" cy="25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a:latin typeface="Overpass" pitchFamily="2" charset="77"/>
                <a:ea typeface="Consolas"/>
                <a:cs typeface="Consolas"/>
                <a:sym typeface="Consolas"/>
              </a:rPr>
              <a:t>ansible-playbook provision.yaml $vars</a:t>
            </a:r>
            <a:endParaRPr sz="700">
              <a:latin typeface="Overpass" pitchFamily="2" charset="77"/>
              <a:ea typeface="Consolas"/>
              <a:cs typeface="Consolas"/>
              <a:sym typeface="Consolas"/>
            </a:endParaRPr>
          </a:p>
        </p:txBody>
      </p:sp>
      <p:cxnSp>
        <p:nvCxnSpPr>
          <p:cNvPr id="4382" name="Shape 4382"/>
          <p:cNvCxnSpPr>
            <a:stCxn id="4383" idx="3"/>
            <a:endCxn id="4384" idx="1"/>
          </p:cNvCxnSpPr>
          <p:nvPr/>
        </p:nvCxnSpPr>
        <p:spPr>
          <a:xfrm>
            <a:off x="6484650" y="3372775"/>
            <a:ext cx="503400" cy="0"/>
          </a:xfrm>
          <a:prstGeom prst="straightConnector1">
            <a:avLst/>
          </a:prstGeom>
          <a:noFill/>
          <a:ln w="9525" cap="flat" cmpd="sng">
            <a:solidFill>
              <a:srgbClr val="595959"/>
            </a:solidFill>
            <a:prstDash val="solid"/>
            <a:round/>
            <a:headEnd type="none" w="lg" len="lg"/>
            <a:tailEnd type="triangle" w="lg" len="lg"/>
          </a:ln>
        </p:spPr>
      </p:cxnSp>
      <p:sp>
        <p:nvSpPr>
          <p:cNvPr id="4385" name="Shape 4385"/>
          <p:cNvSpPr txBox="1"/>
          <p:nvPr/>
        </p:nvSpPr>
        <p:spPr>
          <a:xfrm>
            <a:off x="5749950" y="1409750"/>
            <a:ext cx="3102900" cy="122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latin typeface="Overpass" pitchFamily="2" charset="77"/>
                <a:ea typeface="Overpass"/>
                <a:cs typeface="Overpass"/>
                <a:sym typeface="Overpass"/>
              </a:rPr>
              <a:t>APB container runs</a:t>
            </a:r>
            <a:endParaRPr sz="1800">
              <a:latin typeface="Overpass" pitchFamily="2" charset="77"/>
              <a:ea typeface="Overpass"/>
              <a:cs typeface="Overpass"/>
              <a:sym typeface="Overpass"/>
            </a:endParaRPr>
          </a:p>
          <a:p>
            <a:pPr marL="0" lvl="0" indent="0" rtl="0">
              <a:spcBef>
                <a:spcPts val="0"/>
              </a:spcBef>
              <a:spcAft>
                <a:spcPts val="0"/>
              </a:spcAft>
              <a:buNone/>
            </a:pPr>
            <a:r>
              <a:rPr lang="en" sz="1800">
                <a:latin typeface="Overpass" pitchFamily="2" charset="77"/>
                <a:ea typeface="Consolas"/>
                <a:cs typeface="Consolas"/>
                <a:sym typeface="Consolas"/>
              </a:rPr>
              <a:t>provision.yaml</a:t>
            </a:r>
            <a:r>
              <a:rPr lang="en" sz="1800">
                <a:latin typeface="Overpass" pitchFamily="2" charset="77"/>
                <a:ea typeface="Overpass"/>
                <a:cs typeface="Overpass"/>
                <a:sym typeface="Overpass"/>
              </a:rPr>
              <a:t> playbook to interact with CFN and create RDS instance</a:t>
            </a:r>
            <a:endParaRPr sz="1800">
              <a:latin typeface="Overpass" pitchFamily="2" charset="77"/>
              <a:ea typeface="Overpass"/>
              <a:cs typeface="Overpass"/>
              <a:sym typeface="Overpass"/>
            </a:endParaRPr>
          </a:p>
        </p:txBody>
      </p:sp>
      <p:sp>
        <p:nvSpPr>
          <p:cNvPr id="4386" name="Shape 4386"/>
          <p:cNvSpPr txBox="1"/>
          <p:nvPr/>
        </p:nvSpPr>
        <p:spPr>
          <a:xfrm>
            <a:off x="1239277" y="2565906"/>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Overpass"/>
                <a:cs typeface="Overpass"/>
                <a:sym typeface="Overpass"/>
              </a:rPr>
              <a:t>OpenShift </a:t>
            </a:r>
            <a:br>
              <a:rPr lang="en" sz="1000">
                <a:latin typeface="Overpass" pitchFamily="2" charset="77"/>
                <a:ea typeface="Overpass"/>
                <a:cs typeface="Overpass"/>
                <a:sym typeface="Overpass"/>
              </a:rPr>
            </a:br>
            <a:r>
              <a:rPr lang="en" sz="1000">
                <a:latin typeface="Overpass" pitchFamily="2" charset="77"/>
                <a:ea typeface="Overpass"/>
                <a:cs typeface="Overpass"/>
                <a:sym typeface="Overpass"/>
              </a:rPr>
              <a:t>Service Catalog</a:t>
            </a:r>
            <a:endParaRPr sz="1000">
              <a:latin typeface="Overpass" pitchFamily="2" charset="77"/>
              <a:ea typeface="Overpass"/>
              <a:cs typeface="Overpass"/>
              <a:sym typeface="Overpass"/>
            </a:endParaRPr>
          </a:p>
        </p:txBody>
      </p:sp>
      <p:sp>
        <p:nvSpPr>
          <p:cNvPr id="4383" name="Shape 4383"/>
          <p:cNvSpPr/>
          <p:nvPr/>
        </p:nvSpPr>
        <p:spPr>
          <a:xfrm>
            <a:off x="5791950" y="3026425"/>
            <a:ext cx="692700" cy="692700"/>
          </a:xfrm>
          <a:prstGeom prst="rect">
            <a:avLst/>
          </a:prstGeom>
          <a:solidFill>
            <a:srgbClr val="B8E9EC"/>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solidFill>
                  <a:srgbClr val="000000"/>
                </a:solidFill>
                <a:latin typeface="Overpass" pitchFamily="2" charset="77"/>
                <a:ea typeface="Overpass"/>
                <a:cs typeface="Overpass"/>
                <a:sym typeface="Overpass"/>
              </a:rPr>
              <a:t>APB</a:t>
            </a:r>
            <a:br>
              <a:rPr lang="en" sz="900">
                <a:solidFill>
                  <a:srgbClr val="000000"/>
                </a:solidFill>
                <a:latin typeface="Overpass" pitchFamily="2" charset="77"/>
                <a:ea typeface="Overpass"/>
                <a:cs typeface="Overpass"/>
                <a:sym typeface="Overpass"/>
              </a:rPr>
            </a:br>
            <a:r>
              <a:rPr lang="en" sz="900">
                <a:solidFill>
                  <a:srgbClr val="000000"/>
                </a:solidFill>
                <a:latin typeface="Overpass" pitchFamily="2" charset="77"/>
                <a:ea typeface="Overpass"/>
                <a:cs typeface="Overpass"/>
                <a:sym typeface="Overpass"/>
              </a:rPr>
              <a:t>Container</a:t>
            </a:r>
            <a:endParaRPr sz="900">
              <a:solidFill>
                <a:srgbClr val="000000"/>
              </a:solidFill>
              <a:latin typeface="Overpass" pitchFamily="2" charset="77"/>
              <a:ea typeface="Overpass"/>
              <a:cs typeface="Overpass"/>
              <a:sym typeface="Overpass"/>
            </a:endParaRPr>
          </a:p>
          <a:p>
            <a:pPr marL="0" lvl="0" indent="0" algn="ctr" rtl="0">
              <a:lnSpc>
                <a:spcPct val="100000"/>
              </a:lnSpc>
              <a:spcBef>
                <a:spcPts val="0"/>
              </a:spcBef>
              <a:spcAft>
                <a:spcPts val="0"/>
              </a:spcAft>
              <a:buNone/>
            </a:pPr>
            <a:r>
              <a:rPr lang="en" sz="700">
                <a:solidFill>
                  <a:srgbClr val="000000"/>
                </a:solidFill>
                <a:latin typeface="Overpass" pitchFamily="2" charset="77"/>
                <a:ea typeface="Overpass"/>
                <a:cs typeface="Overpass"/>
                <a:sym typeface="Overpass"/>
              </a:rPr>
              <a:t>(rds)</a:t>
            </a:r>
            <a:endParaRPr sz="700">
              <a:solidFill>
                <a:srgbClr val="000000"/>
              </a:solidFill>
              <a:latin typeface="Overpass" pitchFamily="2" charset="77"/>
              <a:ea typeface="Overpass"/>
              <a:cs typeface="Overpass"/>
              <a:sym typeface="Overpass"/>
            </a:endParaRPr>
          </a:p>
        </p:txBody>
      </p:sp>
      <p:cxnSp>
        <p:nvCxnSpPr>
          <p:cNvPr id="4387" name="Shape 4387"/>
          <p:cNvCxnSpPr>
            <a:endCxn id="4383" idx="1"/>
          </p:cNvCxnSpPr>
          <p:nvPr/>
        </p:nvCxnSpPr>
        <p:spPr>
          <a:xfrm rot="10800000" flipH="1">
            <a:off x="4798650" y="3372775"/>
            <a:ext cx="993300" cy="3900"/>
          </a:xfrm>
          <a:prstGeom prst="straightConnector1">
            <a:avLst/>
          </a:prstGeom>
          <a:noFill/>
          <a:ln w="9525" cap="flat" cmpd="sng">
            <a:solidFill>
              <a:srgbClr val="595959"/>
            </a:solidFill>
            <a:prstDash val="solid"/>
            <a:round/>
            <a:headEnd type="none" w="lg" len="lg"/>
            <a:tailEnd type="triangle" w="lg" len="lg"/>
          </a:ln>
        </p:spPr>
      </p:cxnSp>
      <p:cxnSp>
        <p:nvCxnSpPr>
          <p:cNvPr id="4388" name="Shape 4388"/>
          <p:cNvCxnSpPr/>
          <p:nvPr/>
        </p:nvCxnSpPr>
        <p:spPr>
          <a:xfrm flipH="1">
            <a:off x="4080275" y="2568875"/>
            <a:ext cx="300" cy="461400"/>
          </a:xfrm>
          <a:prstGeom prst="straightConnector1">
            <a:avLst/>
          </a:prstGeom>
          <a:noFill/>
          <a:ln w="9525" cap="flat" cmpd="sng">
            <a:solidFill>
              <a:srgbClr val="595959"/>
            </a:solidFill>
            <a:prstDash val="solid"/>
            <a:round/>
            <a:headEnd type="none" w="lg" len="lg"/>
            <a:tailEnd type="triangle" w="lg" len="lg"/>
          </a:ln>
        </p:spPr>
      </p:cxnSp>
      <p:grpSp>
        <p:nvGrpSpPr>
          <p:cNvPr id="4389" name="Shape 4389"/>
          <p:cNvGrpSpPr/>
          <p:nvPr/>
        </p:nvGrpSpPr>
        <p:grpSpPr>
          <a:xfrm>
            <a:off x="3361650" y="3030325"/>
            <a:ext cx="1437000" cy="692700"/>
            <a:chOff x="3209250" y="2792350"/>
            <a:chExt cx="1437000" cy="692700"/>
          </a:xfrm>
        </p:grpSpPr>
        <p:sp>
          <p:nvSpPr>
            <p:cNvPr id="4390" name="Shape 4390"/>
            <p:cNvSpPr/>
            <p:nvPr/>
          </p:nvSpPr>
          <p:spPr>
            <a:xfrm>
              <a:off x="3209250" y="2792350"/>
              <a:ext cx="1437000" cy="692700"/>
            </a:xfrm>
            <a:prstGeom prst="rect">
              <a:avLst/>
            </a:prstGeom>
            <a:solidFill>
              <a:srgbClr val="89DBDB"/>
            </a:solidFill>
            <a:ln>
              <a:noFill/>
            </a:ln>
          </p:spPr>
          <p:txBody>
            <a:bodyPr wrap="square" lIns="91425" tIns="91425" rIns="91425" bIns="91425" anchor="ctr" anchorCtr="0">
              <a:noAutofit/>
            </a:bodyPr>
            <a:lstStyle/>
            <a:p>
              <a:pPr marL="0" lvl="0" indent="0" rtl="0">
                <a:spcBef>
                  <a:spcPts val="0"/>
                </a:spcBef>
                <a:spcAft>
                  <a:spcPts val="0"/>
                </a:spcAft>
                <a:buNone/>
              </a:pPr>
              <a:r>
                <a:rPr lang="en" sz="1000" b="1">
                  <a:latin typeface="Overpass" pitchFamily="2" charset="77"/>
                </a:rPr>
                <a:t>  </a:t>
              </a:r>
              <a:endParaRPr sz="900" b="1">
                <a:latin typeface="Overpass" pitchFamily="2" charset="77"/>
              </a:endParaRPr>
            </a:p>
          </p:txBody>
        </p:sp>
        <p:pic>
          <p:nvPicPr>
            <p:cNvPr id="4391" name="Shape 4391" descr="Ansible_Linux_www.hackthesec.co_.in_.png"/>
            <p:cNvPicPr preferRelativeResize="0"/>
            <p:nvPr/>
          </p:nvPicPr>
          <p:blipFill rotWithShape="1">
            <a:blip r:embed="rId5">
              <a:alphaModFix/>
            </a:blip>
            <a:srcRect l="21405" r="17206" b="24613"/>
            <a:stretch/>
          </p:blipFill>
          <p:spPr>
            <a:xfrm>
              <a:off x="3274855" y="2931720"/>
              <a:ext cx="429567" cy="429415"/>
            </a:xfrm>
            <a:prstGeom prst="rect">
              <a:avLst/>
            </a:prstGeom>
            <a:noFill/>
            <a:ln>
              <a:noFill/>
            </a:ln>
          </p:spPr>
        </p:pic>
        <p:sp>
          <p:nvSpPr>
            <p:cNvPr id="4392" name="Shape 4392"/>
            <p:cNvSpPr txBox="1"/>
            <p:nvPr/>
          </p:nvSpPr>
          <p:spPr>
            <a:xfrm>
              <a:off x="3617500" y="2908750"/>
              <a:ext cx="1023300" cy="429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OpenShift Ansible Brok</a:t>
              </a:r>
              <a:r>
                <a:rPr lang="en" sz="1000">
                  <a:solidFill>
                    <a:srgbClr val="000000"/>
                  </a:solidFill>
                  <a:latin typeface="Overpass" pitchFamily="2" charset="77"/>
                  <a:ea typeface="Overpass"/>
                  <a:cs typeface="Overpass"/>
                  <a:sym typeface="Overpass"/>
                </a:rPr>
                <a:t>er</a:t>
              </a:r>
              <a:endParaRPr sz="1000">
                <a:latin typeface="Overpass" pitchFamily="2" charset="77"/>
                <a:ea typeface="Overpass"/>
                <a:cs typeface="Overpass"/>
                <a:sym typeface="Overpass"/>
              </a:endParaRPr>
            </a:p>
          </p:txBody>
        </p:sp>
      </p:grpSp>
      <p:sp>
        <p:nvSpPr>
          <p:cNvPr id="4393" name="Shape 4393"/>
          <p:cNvSpPr/>
          <p:nvPr/>
        </p:nvSpPr>
        <p:spPr>
          <a:xfrm>
            <a:off x="3202025" y="1396125"/>
            <a:ext cx="1452300" cy="1020300"/>
          </a:xfrm>
          <a:prstGeom prst="rect">
            <a:avLst/>
          </a:prstGeom>
          <a:solidFill>
            <a:srgbClr val="FFD966"/>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394" name="Shape 4394"/>
          <p:cNvSpPr/>
          <p:nvPr/>
        </p:nvSpPr>
        <p:spPr>
          <a:xfrm>
            <a:off x="3278225" y="1472324"/>
            <a:ext cx="1452300" cy="1020300"/>
          </a:xfrm>
          <a:prstGeom prst="rect">
            <a:avLst/>
          </a:prstGeom>
          <a:solidFill>
            <a:srgbClr val="F1C232"/>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395" name="Shape 4395"/>
          <p:cNvSpPr/>
          <p:nvPr/>
        </p:nvSpPr>
        <p:spPr>
          <a:xfrm>
            <a:off x="3354425" y="1548575"/>
            <a:ext cx="1452300" cy="1020300"/>
          </a:xfrm>
          <a:prstGeom prst="rect">
            <a:avLst/>
          </a:prstGeom>
          <a:solidFill>
            <a:srgbClr val="BF900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AWS ECR</a:t>
            </a:r>
            <a:endParaRPr sz="1000">
              <a:solidFill>
                <a:srgbClr val="FFFFFF"/>
              </a:solidFill>
              <a:latin typeface="Overpass" pitchFamily="2" charset="77"/>
              <a:ea typeface="Overpass"/>
              <a:cs typeface="Overpass"/>
              <a:sym typeface="Overpass"/>
            </a:endParaRPr>
          </a:p>
        </p:txBody>
      </p:sp>
      <p:sp>
        <p:nvSpPr>
          <p:cNvPr id="4396" name="Shape 4396"/>
          <p:cNvSpPr/>
          <p:nvPr/>
        </p:nvSpPr>
        <p:spPr>
          <a:xfrm>
            <a:off x="3613475" y="2040361"/>
            <a:ext cx="933900" cy="211200"/>
          </a:xfrm>
          <a:prstGeom prst="rect">
            <a:avLst/>
          </a:prstGeom>
          <a:solidFill>
            <a:srgbClr val="F1C232"/>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s3-apb</a:t>
            </a:r>
            <a:endParaRPr sz="800">
              <a:latin typeface="Overpass" pitchFamily="2" charset="77"/>
              <a:ea typeface="Overpass"/>
              <a:cs typeface="Overpass"/>
              <a:sym typeface="Overpass"/>
            </a:endParaRPr>
          </a:p>
        </p:txBody>
      </p:sp>
      <p:sp>
        <p:nvSpPr>
          <p:cNvPr id="4397" name="Shape 4397"/>
          <p:cNvSpPr/>
          <p:nvPr/>
        </p:nvSpPr>
        <p:spPr>
          <a:xfrm>
            <a:off x="3613475" y="2300236"/>
            <a:ext cx="933900" cy="211200"/>
          </a:xfrm>
          <a:prstGeom prst="rect">
            <a:avLst/>
          </a:prstGeom>
          <a:solidFill>
            <a:srgbClr val="F1C232"/>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rds-apb</a:t>
            </a:r>
            <a:endParaRPr sz="800">
              <a:latin typeface="Overpass" pitchFamily="2" charset="77"/>
              <a:ea typeface="Overpass"/>
              <a:cs typeface="Overpass"/>
              <a:sym typeface="Overpass"/>
            </a:endParaRPr>
          </a:p>
        </p:txBody>
      </p:sp>
      <p:sp>
        <p:nvSpPr>
          <p:cNvPr id="4384" name="Shape 4384"/>
          <p:cNvSpPr/>
          <p:nvPr/>
        </p:nvSpPr>
        <p:spPr>
          <a:xfrm>
            <a:off x="6987900" y="3026425"/>
            <a:ext cx="735600" cy="692700"/>
          </a:xfrm>
          <a:prstGeom prst="rect">
            <a:avLst/>
          </a:prstGeom>
          <a:solidFill>
            <a:srgbClr val="F68D11"/>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pitchFamily="2" charset="77"/>
                <a:ea typeface="Overpass"/>
                <a:cs typeface="Overpass"/>
                <a:sym typeface="Overpass"/>
              </a:rPr>
              <a:t>AWS Cloud Formation</a:t>
            </a:r>
            <a:endParaRPr sz="700">
              <a:latin typeface="Overpass" pitchFamily="2" charset="77"/>
              <a:ea typeface="Overpass"/>
              <a:cs typeface="Overpass"/>
              <a:sym typeface="Overpass"/>
            </a:endParaRPr>
          </a:p>
        </p:txBody>
      </p:sp>
      <p:cxnSp>
        <p:nvCxnSpPr>
          <p:cNvPr id="4398" name="Shape 4398"/>
          <p:cNvCxnSpPr>
            <a:stCxn id="4384" idx="3"/>
            <a:endCxn id="4384" idx="3"/>
          </p:cNvCxnSpPr>
          <p:nvPr/>
        </p:nvCxnSpPr>
        <p:spPr>
          <a:xfrm>
            <a:off x="7723500" y="3372775"/>
            <a:ext cx="0" cy="0"/>
          </a:xfrm>
          <a:prstGeom prst="straightConnector1">
            <a:avLst/>
          </a:prstGeom>
          <a:noFill/>
          <a:ln w="9525" cap="flat" cmpd="sng">
            <a:solidFill>
              <a:srgbClr val="595959"/>
            </a:solidFill>
            <a:prstDash val="solid"/>
            <a:round/>
            <a:headEnd type="none" w="lg" len="lg"/>
            <a:tailEnd type="none" w="lg" len="lg"/>
          </a:ln>
        </p:spPr>
      </p:cxnSp>
      <p:cxnSp>
        <p:nvCxnSpPr>
          <p:cNvPr id="4399" name="Shape 4399"/>
          <p:cNvCxnSpPr>
            <a:stCxn id="4384" idx="3"/>
            <a:endCxn id="4374" idx="1"/>
          </p:cNvCxnSpPr>
          <p:nvPr/>
        </p:nvCxnSpPr>
        <p:spPr>
          <a:xfrm>
            <a:off x="7723500" y="3372775"/>
            <a:ext cx="211500" cy="3900"/>
          </a:xfrm>
          <a:prstGeom prst="straightConnector1">
            <a:avLst/>
          </a:prstGeom>
          <a:noFill/>
          <a:ln w="9525" cap="flat" cmpd="sng">
            <a:solidFill>
              <a:srgbClr val="595959"/>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5C0413C0-3F77-DE4F-A572-FD3BE4028C55}"/>
              </a:ext>
            </a:extLst>
          </p:cNvPr>
          <p:cNvSpPr>
            <a:spLocks noGrp="1"/>
          </p:cNvSpPr>
          <p:nvPr>
            <p:ph type="sldNum" idx="12"/>
          </p:nvPr>
        </p:nvSpPr>
        <p:spPr/>
        <p:txBody>
          <a:bodyPr/>
          <a:lstStyle/>
          <a:p>
            <a:fld id="{00000000-1234-1234-1234-123412341234}" type="slidenum">
              <a:rPr lang="en" smtClean="0"/>
              <a:pPr/>
              <a:t>101</a:t>
            </a:fld>
            <a:endParaRPr lang="e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403"/>
        <p:cNvGrpSpPr/>
        <p:nvPr/>
      </p:nvGrpSpPr>
      <p:grpSpPr>
        <a:xfrm>
          <a:off x="0" y="0"/>
          <a:ext cx="0" cy="0"/>
          <a:chOff x="0" y="0"/>
          <a:chExt cx="0" cy="0"/>
        </a:xfrm>
      </p:grpSpPr>
      <p:sp>
        <p:nvSpPr>
          <p:cNvPr id="4404" name="Shape 4404"/>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OPERATIONAL </a:t>
            </a:r>
            <a:br>
              <a:rPr lang="en"/>
            </a:br>
            <a:r>
              <a:rPr lang="en"/>
              <a:t>MANAGEMENT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408"/>
        <p:cNvGrpSpPr/>
        <p:nvPr/>
      </p:nvGrpSpPr>
      <p:grpSpPr>
        <a:xfrm>
          <a:off x="0" y="0"/>
          <a:ext cx="0" cy="0"/>
          <a:chOff x="0" y="0"/>
          <a:chExt cx="0" cy="0"/>
        </a:xfrm>
      </p:grpSpPr>
      <p:sp>
        <p:nvSpPr>
          <p:cNvPr id="4409" name="Shape 4409"/>
          <p:cNvSpPr/>
          <p:nvPr/>
        </p:nvSpPr>
        <p:spPr>
          <a:xfrm>
            <a:off x="1153300" y="1811761"/>
            <a:ext cx="1280700" cy="1280700"/>
          </a:xfrm>
          <a:prstGeom prst="ellipse">
            <a:avLst/>
          </a:prstGeom>
          <a:solidFill>
            <a:srgbClr val="F0AB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411" name="Shape 4411"/>
          <p:cNvSpPr txBox="1">
            <a:spLocks noGrp="1"/>
          </p:cNvSpPr>
          <p:nvPr>
            <p:ph type="title"/>
          </p:nvPr>
        </p:nvSpPr>
        <p:spPr>
          <a:xfrm>
            <a:off x="826650" y="15240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endParaRPr>
              <a:latin typeface="Overpass" pitchFamily="2" charset="77"/>
            </a:endParaRPr>
          </a:p>
          <a:p>
            <a:pPr marL="0" lvl="0" indent="0" algn="ctr" rtl="0">
              <a:spcBef>
                <a:spcPts val="0"/>
              </a:spcBef>
              <a:spcAft>
                <a:spcPts val="0"/>
              </a:spcAft>
              <a:buNone/>
            </a:pPr>
            <a:r>
              <a:rPr lang="en">
                <a:latin typeface="Overpass" pitchFamily="2" charset="77"/>
              </a:rPr>
              <a:t>TOP CHALLENGES OF</a:t>
            </a:r>
            <a:endParaRPr>
              <a:latin typeface="Overpass" pitchFamily="2" charset="77"/>
            </a:endParaRPr>
          </a:p>
          <a:p>
            <a:pPr marL="0" lvl="0" indent="0" algn="ctr">
              <a:spcBef>
                <a:spcPts val="0"/>
              </a:spcBef>
              <a:spcAft>
                <a:spcPts val="0"/>
              </a:spcAft>
              <a:buClr>
                <a:schemeClr val="dk1"/>
              </a:buClr>
              <a:buSzPts val="1100"/>
              <a:buFont typeface="Arial"/>
              <a:buNone/>
            </a:pPr>
            <a:r>
              <a:rPr lang="en">
                <a:latin typeface="Overpass" pitchFamily="2" charset="77"/>
              </a:rPr>
              <a:t>RUNNING CONTAINERS AT SCALE</a:t>
            </a:r>
            <a:endParaRPr>
              <a:latin typeface="Overpass" pitchFamily="2" charset="77"/>
            </a:endParaRPr>
          </a:p>
        </p:txBody>
      </p:sp>
      <p:sp>
        <p:nvSpPr>
          <p:cNvPr id="4412" name="Shape 4412"/>
          <p:cNvSpPr txBox="1"/>
          <p:nvPr/>
        </p:nvSpPr>
        <p:spPr>
          <a:xfrm>
            <a:off x="2965155" y="3395567"/>
            <a:ext cx="1377900" cy="514200"/>
          </a:xfrm>
          <a:prstGeom prst="rect">
            <a:avLst/>
          </a:prstGeom>
          <a:noFill/>
          <a:ln>
            <a:noFill/>
          </a:ln>
        </p:spPr>
        <p:txBody>
          <a:bodyPr wrap="square" lIns="45725" tIns="45725" rIns="45725" bIns="45725" anchor="t" anchorCtr="0">
            <a:noAutofit/>
          </a:bodyPr>
          <a:lstStyle/>
          <a:p>
            <a:pPr marL="0" lvl="0" indent="0" algn="ctr" rtl="0">
              <a:spcBef>
                <a:spcPts val="0"/>
              </a:spcBef>
              <a:spcAft>
                <a:spcPts val="0"/>
              </a:spcAft>
              <a:buNone/>
            </a:pPr>
            <a:r>
              <a:rPr lang="en" sz="1600" b="1">
                <a:latin typeface="Overpass" pitchFamily="2" charset="77"/>
                <a:ea typeface="Overpass"/>
                <a:cs typeface="Overpass"/>
                <a:sym typeface="Overpass"/>
              </a:rPr>
              <a:t>SERVICE</a:t>
            </a:r>
            <a:br>
              <a:rPr lang="en" sz="1600" b="1">
                <a:latin typeface="Overpass" pitchFamily="2" charset="77"/>
                <a:ea typeface="Overpass"/>
                <a:cs typeface="Overpass"/>
                <a:sym typeface="Overpass"/>
              </a:rPr>
            </a:br>
            <a:r>
              <a:rPr lang="en" sz="1600" b="1">
                <a:latin typeface="Overpass" pitchFamily="2" charset="77"/>
                <a:ea typeface="Overpass"/>
                <a:cs typeface="Overpass"/>
                <a:sym typeface="Overpass"/>
              </a:rPr>
              <a:t>HEALTH</a:t>
            </a:r>
            <a:endParaRPr sz="1600" b="1">
              <a:latin typeface="Overpass" pitchFamily="2" charset="77"/>
              <a:ea typeface="Overpass"/>
              <a:cs typeface="Overpass"/>
              <a:sym typeface="Overpass"/>
            </a:endParaRPr>
          </a:p>
        </p:txBody>
      </p:sp>
      <p:sp>
        <p:nvSpPr>
          <p:cNvPr id="4413" name="Shape 4413"/>
          <p:cNvSpPr txBox="1"/>
          <p:nvPr/>
        </p:nvSpPr>
        <p:spPr>
          <a:xfrm>
            <a:off x="4704161" y="3395575"/>
            <a:ext cx="1620900" cy="514200"/>
          </a:xfrm>
          <a:prstGeom prst="rect">
            <a:avLst/>
          </a:prstGeom>
          <a:noFill/>
          <a:ln>
            <a:noFill/>
          </a:ln>
        </p:spPr>
        <p:txBody>
          <a:bodyPr wrap="square" lIns="45725" tIns="45725" rIns="45725" bIns="45725" anchor="t" anchorCtr="0">
            <a:noAutofit/>
          </a:bodyPr>
          <a:lstStyle/>
          <a:p>
            <a:pPr marL="0" lvl="0" indent="0" algn="ctr" rtl="0">
              <a:spcBef>
                <a:spcPts val="0"/>
              </a:spcBef>
              <a:spcAft>
                <a:spcPts val="0"/>
              </a:spcAft>
              <a:buNone/>
            </a:pPr>
            <a:r>
              <a:rPr lang="en" sz="1600" b="1">
                <a:latin typeface="Overpass" pitchFamily="2" charset="77"/>
                <a:ea typeface="Overpass"/>
                <a:cs typeface="Overpass"/>
                <a:sym typeface="Overpass"/>
              </a:rPr>
              <a:t>SECURITY</a:t>
            </a:r>
            <a:endParaRPr sz="1600" b="1">
              <a:latin typeface="Overpass" pitchFamily="2" charset="77"/>
              <a:ea typeface="Overpass"/>
              <a:cs typeface="Overpass"/>
              <a:sym typeface="Overpass"/>
            </a:endParaRPr>
          </a:p>
          <a:p>
            <a:pPr marL="0" lvl="0" indent="0" algn="ctr" rtl="0">
              <a:spcBef>
                <a:spcPts val="0"/>
              </a:spcBef>
              <a:spcAft>
                <a:spcPts val="0"/>
              </a:spcAft>
              <a:buNone/>
            </a:pPr>
            <a:r>
              <a:rPr lang="en" sz="1600" b="1">
                <a:latin typeface="Overpass" pitchFamily="2" charset="77"/>
                <a:ea typeface="Overpass"/>
                <a:cs typeface="Overpass"/>
                <a:sym typeface="Overpass"/>
              </a:rPr>
              <a:t>&amp; COMPLIANCE</a:t>
            </a:r>
            <a:endParaRPr sz="1600" b="1">
              <a:latin typeface="Overpass" pitchFamily="2" charset="77"/>
              <a:ea typeface="Overpass"/>
              <a:cs typeface="Overpass"/>
              <a:sym typeface="Overpass"/>
            </a:endParaRPr>
          </a:p>
        </p:txBody>
      </p:sp>
      <p:sp>
        <p:nvSpPr>
          <p:cNvPr id="4414" name="Shape 4414"/>
          <p:cNvSpPr txBox="1"/>
          <p:nvPr/>
        </p:nvSpPr>
        <p:spPr>
          <a:xfrm>
            <a:off x="6564638" y="3395575"/>
            <a:ext cx="1620900" cy="514200"/>
          </a:xfrm>
          <a:prstGeom prst="rect">
            <a:avLst/>
          </a:prstGeom>
          <a:noFill/>
          <a:ln>
            <a:noFill/>
          </a:ln>
        </p:spPr>
        <p:txBody>
          <a:bodyPr wrap="square" lIns="45725" tIns="45725" rIns="45725" bIns="45725" anchor="t" anchorCtr="0">
            <a:noAutofit/>
          </a:bodyPr>
          <a:lstStyle/>
          <a:p>
            <a:pPr marL="0" lvl="0" indent="0" algn="ctr" rtl="0">
              <a:spcBef>
                <a:spcPts val="0"/>
              </a:spcBef>
              <a:spcAft>
                <a:spcPts val="0"/>
              </a:spcAft>
              <a:buNone/>
            </a:pPr>
            <a:r>
              <a:rPr lang="en" sz="1600" b="1">
                <a:latin typeface="Overpass" pitchFamily="2" charset="77"/>
                <a:ea typeface="Overpass"/>
                <a:cs typeface="Overpass"/>
                <a:sym typeface="Overpass"/>
              </a:rPr>
              <a:t>FINANCIAL</a:t>
            </a:r>
            <a:endParaRPr sz="1600" b="1">
              <a:latin typeface="Overpass" pitchFamily="2" charset="77"/>
              <a:ea typeface="Overpass"/>
              <a:cs typeface="Overpass"/>
              <a:sym typeface="Overpass"/>
            </a:endParaRPr>
          </a:p>
          <a:p>
            <a:pPr marL="0" lvl="0" indent="0" algn="ctr" rtl="0">
              <a:spcBef>
                <a:spcPts val="0"/>
              </a:spcBef>
              <a:spcAft>
                <a:spcPts val="0"/>
              </a:spcAft>
              <a:buNone/>
            </a:pPr>
            <a:r>
              <a:rPr lang="en" sz="1600" b="1">
                <a:latin typeface="Overpass" pitchFamily="2" charset="77"/>
                <a:ea typeface="Overpass"/>
                <a:cs typeface="Overpass"/>
                <a:sym typeface="Overpass"/>
              </a:rPr>
              <a:t>MANAGEMENT</a:t>
            </a:r>
            <a:endParaRPr sz="1600" b="1">
              <a:latin typeface="Overpass" pitchFamily="2" charset="77"/>
              <a:ea typeface="Overpass"/>
              <a:cs typeface="Overpass"/>
              <a:sym typeface="Overpass"/>
            </a:endParaRPr>
          </a:p>
        </p:txBody>
      </p:sp>
      <p:sp>
        <p:nvSpPr>
          <p:cNvPr id="4415" name="Shape 4415"/>
          <p:cNvSpPr txBox="1"/>
          <p:nvPr/>
        </p:nvSpPr>
        <p:spPr>
          <a:xfrm>
            <a:off x="958462" y="3395567"/>
            <a:ext cx="1670400" cy="514200"/>
          </a:xfrm>
          <a:prstGeom prst="rect">
            <a:avLst/>
          </a:prstGeom>
          <a:noFill/>
          <a:ln>
            <a:noFill/>
          </a:ln>
        </p:spPr>
        <p:txBody>
          <a:bodyPr wrap="square" lIns="45725" tIns="45725" rIns="45725" bIns="45725" anchor="t" anchorCtr="0">
            <a:noAutofit/>
          </a:bodyPr>
          <a:lstStyle/>
          <a:p>
            <a:pPr marL="0" lvl="0" indent="0" algn="ctr" rtl="0">
              <a:spcBef>
                <a:spcPts val="0"/>
              </a:spcBef>
              <a:spcAft>
                <a:spcPts val="0"/>
              </a:spcAft>
              <a:buNone/>
            </a:pPr>
            <a:r>
              <a:rPr lang="en" sz="1600" b="1">
                <a:latin typeface="Overpass" pitchFamily="2" charset="77"/>
                <a:ea typeface="Overpass"/>
                <a:cs typeface="Overpass"/>
                <a:sym typeface="Overpass"/>
              </a:rPr>
              <a:t>OPERATIONAL</a:t>
            </a:r>
            <a:endParaRPr sz="1600" b="1">
              <a:latin typeface="Overpass" pitchFamily="2" charset="77"/>
              <a:ea typeface="Overpass"/>
              <a:cs typeface="Overpass"/>
              <a:sym typeface="Overpass"/>
            </a:endParaRPr>
          </a:p>
          <a:p>
            <a:pPr marL="0" lvl="0" indent="0" algn="ctr" rtl="0">
              <a:spcBef>
                <a:spcPts val="0"/>
              </a:spcBef>
              <a:spcAft>
                <a:spcPts val="0"/>
              </a:spcAft>
              <a:buNone/>
            </a:pPr>
            <a:r>
              <a:rPr lang="en" sz="1600" b="1">
                <a:latin typeface="Overpass" pitchFamily="2" charset="77"/>
                <a:ea typeface="Overpass"/>
                <a:cs typeface="Overpass"/>
                <a:sym typeface="Overpass"/>
              </a:rPr>
              <a:t>EFFICIENCY</a:t>
            </a:r>
            <a:endParaRPr sz="1600" b="1">
              <a:latin typeface="Overpass" pitchFamily="2" charset="77"/>
              <a:ea typeface="Overpass"/>
              <a:cs typeface="Overpass"/>
              <a:sym typeface="Overpass"/>
            </a:endParaRPr>
          </a:p>
        </p:txBody>
      </p:sp>
      <p:pic>
        <p:nvPicPr>
          <p:cNvPr id="4416" name="Shape 4416"/>
          <p:cNvPicPr preferRelativeResize="0"/>
          <p:nvPr/>
        </p:nvPicPr>
        <p:blipFill>
          <a:blip r:embed="rId3">
            <a:alphaModFix/>
          </a:blip>
          <a:stretch>
            <a:fillRect/>
          </a:stretch>
        </p:blipFill>
        <p:spPr>
          <a:xfrm>
            <a:off x="1405163" y="2062426"/>
            <a:ext cx="776967" cy="779350"/>
          </a:xfrm>
          <a:prstGeom prst="rect">
            <a:avLst/>
          </a:prstGeom>
          <a:noFill/>
          <a:ln>
            <a:noFill/>
          </a:ln>
        </p:spPr>
      </p:pic>
      <p:sp>
        <p:nvSpPr>
          <p:cNvPr id="4417" name="Shape 4417"/>
          <p:cNvSpPr/>
          <p:nvPr/>
        </p:nvSpPr>
        <p:spPr>
          <a:xfrm>
            <a:off x="3013771" y="1811761"/>
            <a:ext cx="1280700" cy="1280700"/>
          </a:xfrm>
          <a:prstGeom prst="ellipse">
            <a:avLst/>
          </a:prstGeom>
          <a:solidFill>
            <a:srgbClr val="F0AB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418" name="Shape 4418"/>
          <p:cNvPicPr preferRelativeResize="0"/>
          <p:nvPr/>
        </p:nvPicPr>
        <p:blipFill>
          <a:blip r:embed="rId4">
            <a:alphaModFix/>
          </a:blip>
          <a:stretch>
            <a:fillRect/>
          </a:stretch>
        </p:blipFill>
        <p:spPr>
          <a:xfrm>
            <a:off x="3283198" y="2132236"/>
            <a:ext cx="741863" cy="544933"/>
          </a:xfrm>
          <a:prstGeom prst="rect">
            <a:avLst/>
          </a:prstGeom>
          <a:noFill/>
          <a:ln>
            <a:noFill/>
          </a:ln>
        </p:spPr>
      </p:pic>
      <p:sp>
        <p:nvSpPr>
          <p:cNvPr id="4419" name="Shape 4419"/>
          <p:cNvSpPr/>
          <p:nvPr/>
        </p:nvSpPr>
        <p:spPr>
          <a:xfrm>
            <a:off x="4874242" y="1811761"/>
            <a:ext cx="1280700" cy="1280700"/>
          </a:xfrm>
          <a:prstGeom prst="ellipse">
            <a:avLst/>
          </a:prstGeom>
          <a:solidFill>
            <a:srgbClr val="F0AB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420" name="Shape 4420"/>
          <p:cNvPicPr preferRelativeResize="0"/>
          <p:nvPr/>
        </p:nvPicPr>
        <p:blipFill>
          <a:blip r:embed="rId5">
            <a:alphaModFix/>
          </a:blip>
          <a:stretch>
            <a:fillRect/>
          </a:stretch>
        </p:blipFill>
        <p:spPr>
          <a:xfrm>
            <a:off x="5219668" y="2132227"/>
            <a:ext cx="589889" cy="675098"/>
          </a:xfrm>
          <a:prstGeom prst="rect">
            <a:avLst/>
          </a:prstGeom>
          <a:noFill/>
          <a:ln>
            <a:noFill/>
          </a:ln>
        </p:spPr>
      </p:pic>
      <p:sp>
        <p:nvSpPr>
          <p:cNvPr id="4421" name="Shape 4421"/>
          <p:cNvSpPr/>
          <p:nvPr/>
        </p:nvSpPr>
        <p:spPr>
          <a:xfrm>
            <a:off x="6734762" y="1811761"/>
            <a:ext cx="1280700" cy="1280700"/>
          </a:xfrm>
          <a:prstGeom prst="ellipse">
            <a:avLst/>
          </a:prstGeom>
          <a:solidFill>
            <a:srgbClr val="F0AB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422" name="Shape 4422"/>
          <p:cNvPicPr preferRelativeResize="0"/>
          <p:nvPr/>
        </p:nvPicPr>
        <p:blipFill>
          <a:blip r:embed="rId6">
            <a:alphaModFix/>
          </a:blip>
          <a:stretch>
            <a:fillRect/>
          </a:stretch>
        </p:blipFill>
        <p:spPr>
          <a:xfrm>
            <a:off x="7004162" y="2166321"/>
            <a:ext cx="741864" cy="571558"/>
          </a:xfrm>
          <a:prstGeom prst="rect">
            <a:avLst/>
          </a:prstGeom>
          <a:noFill/>
          <a:ln>
            <a:noFill/>
          </a:ln>
        </p:spPr>
      </p:pic>
      <p:sp>
        <p:nvSpPr>
          <p:cNvPr id="2" name="Slide Number Placeholder 1">
            <a:extLst>
              <a:ext uri="{FF2B5EF4-FFF2-40B4-BE49-F238E27FC236}">
                <a16:creationId xmlns:a16="http://schemas.microsoft.com/office/drawing/2014/main" id="{5390504A-FC09-3249-9FA4-5EB94A93E10B}"/>
              </a:ext>
            </a:extLst>
          </p:cNvPr>
          <p:cNvSpPr>
            <a:spLocks noGrp="1"/>
          </p:cNvSpPr>
          <p:nvPr>
            <p:ph type="sldNum" idx="12"/>
          </p:nvPr>
        </p:nvSpPr>
        <p:spPr/>
        <p:txBody>
          <a:bodyPr/>
          <a:lstStyle/>
          <a:p>
            <a:fld id="{00000000-1234-1234-1234-123412341234}" type="slidenum">
              <a:rPr lang="en" smtClean="0"/>
              <a:pPr/>
              <a:t>103</a:t>
            </a:fld>
            <a:endParaRPr lang="en"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426"/>
        <p:cNvGrpSpPr/>
        <p:nvPr/>
      </p:nvGrpSpPr>
      <p:grpSpPr>
        <a:xfrm>
          <a:off x="0" y="0"/>
          <a:ext cx="0" cy="0"/>
          <a:chOff x="0" y="0"/>
          <a:chExt cx="0" cy="0"/>
        </a:xfrm>
      </p:grpSpPr>
      <p:sp>
        <p:nvSpPr>
          <p:cNvPr id="4428" name="Shape 4428"/>
          <p:cNvSpPr txBox="1"/>
          <p:nvPr/>
        </p:nvSpPr>
        <p:spPr>
          <a:xfrm>
            <a:off x="5294350" y="1128750"/>
            <a:ext cx="3197100" cy="30675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1800">
                <a:latin typeface="Overpass" pitchFamily="2" charset="77"/>
                <a:ea typeface="Proxima Nova"/>
                <a:cs typeface="Proxima Nova"/>
                <a:sym typeface="Proxima Nova"/>
              </a:rPr>
              <a:t>Operational Management</a:t>
            </a:r>
            <a:endParaRPr sz="1800">
              <a:latin typeface="Overpass" pitchFamily="2" charset="77"/>
              <a:ea typeface="Proxima Nova"/>
              <a:cs typeface="Proxima Nova"/>
              <a:sym typeface="Proxima Nova"/>
            </a:endParaRPr>
          </a:p>
          <a:p>
            <a:pPr marL="0" lvl="0" indent="0">
              <a:spcBef>
                <a:spcPts val="0"/>
              </a:spcBef>
              <a:spcAft>
                <a:spcPts val="0"/>
              </a:spcAft>
              <a:buNone/>
            </a:pPr>
            <a:r>
              <a:rPr lang="en" sz="1800">
                <a:latin typeface="Overpass" pitchFamily="2" charset="77"/>
                <a:ea typeface="Proxima Nova"/>
                <a:cs typeface="Proxima Nova"/>
                <a:sym typeface="Proxima Nova"/>
              </a:rPr>
              <a:t>Across the Stack</a:t>
            </a:r>
            <a:endParaRPr sz="1800">
              <a:latin typeface="Overpass" pitchFamily="2" charset="77"/>
              <a:ea typeface="Proxima Nova"/>
              <a:cs typeface="Proxima Nova"/>
              <a:sym typeface="Proxima Nova"/>
            </a:endParaRPr>
          </a:p>
          <a:p>
            <a:pPr marL="457200" lvl="0" indent="-342900" rtl="0">
              <a:spcBef>
                <a:spcPts val="1000"/>
              </a:spcBef>
              <a:spcAft>
                <a:spcPts val="0"/>
              </a:spcAft>
              <a:buSzPts val="1800"/>
              <a:buFont typeface="Proxima Nova"/>
              <a:buChar char="●"/>
            </a:pPr>
            <a:r>
              <a:rPr lang="en" sz="1800">
                <a:latin typeface="Overpass" pitchFamily="2" charset="77"/>
                <a:ea typeface="Proxima Nova"/>
                <a:cs typeface="Proxima Nova"/>
                <a:sym typeface="Proxima Nova"/>
              </a:rPr>
              <a:t>Real-time discovery</a:t>
            </a:r>
            <a:endParaRPr sz="1800">
              <a:latin typeface="Overpass" pitchFamily="2" charset="77"/>
              <a:ea typeface="Proxima Nova"/>
              <a:cs typeface="Proxima Nova"/>
              <a:sym typeface="Proxima Nova"/>
            </a:endParaRPr>
          </a:p>
          <a:p>
            <a:pPr marL="457200" lvl="0" indent="-342900" rtl="0">
              <a:spcBef>
                <a:spcPts val="0"/>
              </a:spcBef>
              <a:spcAft>
                <a:spcPts val="0"/>
              </a:spcAft>
              <a:buSzPts val="1800"/>
              <a:buFont typeface="Proxima Nova"/>
              <a:buChar char="●"/>
            </a:pPr>
            <a:r>
              <a:rPr lang="en" sz="1800">
                <a:latin typeface="Overpass" pitchFamily="2" charset="77"/>
                <a:ea typeface="Proxima Nova"/>
                <a:cs typeface="Proxima Nova"/>
                <a:sym typeface="Proxima Nova"/>
              </a:rPr>
              <a:t>Visualize relationships</a:t>
            </a:r>
            <a:endParaRPr sz="1800">
              <a:latin typeface="Overpass" pitchFamily="2" charset="77"/>
              <a:ea typeface="Proxima Nova"/>
              <a:cs typeface="Proxima Nova"/>
              <a:sym typeface="Proxima Nova"/>
            </a:endParaRPr>
          </a:p>
          <a:p>
            <a:pPr marL="457200" lvl="0" indent="-342900" rtl="0">
              <a:spcBef>
                <a:spcPts val="0"/>
              </a:spcBef>
              <a:spcAft>
                <a:spcPts val="0"/>
              </a:spcAft>
              <a:buSzPts val="1800"/>
              <a:buFont typeface="Proxima Nova"/>
              <a:buChar char="●"/>
            </a:pPr>
            <a:r>
              <a:rPr lang="en" sz="1800">
                <a:latin typeface="Overpass" pitchFamily="2" charset="77"/>
                <a:ea typeface="Proxima Nova"/>
                <a:cs typeface="Proxima Nova"/>
                <a:sym typeface="Proxima Nova"/>
              </a:rPr>
              <a:t>Monitoring and alerts</a:t>
            </a:r>
            <a:endParaRPr sz="1800">
              <a:latin typeface="Overpass" pitchFamily="2" charset="77"/>
              <a:ea typeface="Proxima Nova"/>
              <a:cs typeface="Proxima Nova"/>
              <a:sym typeface="Proxima Nova"/>
            </a:endParaRPr>
          </a:p>
          <a:p>
            <a:pPr marL="457200" lvl="0" indent="-342900" rtl="0">
              <a:spcBef>
                <a:spcPts val="0"/>
              </a:spcBef>
              <a:spcAft>
                <a:spcPts val="0"/>
              </a:spcAft>
              <a:buSzPts val="1800"/>
              <a:buFont typeface="Proxima Nova"/>
              <a:buChar char="●"/>
            </a:pPr>
            <a:r>
              <a:rPr lang="en" sz="1800">
                <a:solidFill>
                  <a:schemeClr val="dk1"/>
                </a:solidFill>
                <a:latin typeface="Overpass" pitchFamily="2" charset="77"/>
                <a:ea typeface="Proxima Nova"/>
                <a:cs typeface="Proxima Nova"/>
                <a:sym typeface="Proxima Nova"/>
              </a:rPr>
              <a:t>Vulnerability scanning</a:t>
            </a:r>
            <a:endParaRPr sz="1800">
              <a:latin typeface="Overpass" pitchFamily="2" charset="77"/>
              <a:ea typeface="Proxima Nova"/>
              <a:cs typeface="Proxima Nova"/>
              <a:sym typeface="Proxima Nova"/>
            </a:endParaRPr>
          </a:p>
          <a:p>
            <a:pPr marL="457200" lvl="0" indent="-342900" rtl="0">
              <a:spcBef>
                <a:spcPts val="0"/>
              </a:spcBef>
              <a:spcAft>
                <a:spcPts val="0"/>
              </a:spcAft>
              <a:buSzPts val="1800"/>
              <a:buFont typeface="Proxima Nova"/>
              <a:buChar char="●"/>
            </a:pPr>
            <a:r>
              <a:rPr lang="en" sz="1800">
                <a:latin typeface="Overpass" pitchFamily="2" charset="77"/>
                <a:ea typeface="Proxima Nova"/>
                <a:cs typeface="Proxima Nova"/>
                <a:sym typeface="Proxima Nova"/>
              </a:rPr>
              <a:t>Security compliance</a:t>
            </a:r>
            <a:endParaRPr sz="1800">
              <a:latin typeface="Overpass" pitchFamily="2" charset="77"/>
              <a:ea typeface="Proxima Nova"/>
              <a:cs typeface="Proxima Nova"/>
              <a:sym typeface="Proxima Nova"/>
            </a:endParaRPr>
          </a:p>
          <a:p>
            <a:pPr marL="457200" lvl="0" indent="-342900" rtl="0">
              <a:spcBef>
                <a:spcPts val="0"/>
              </a:spcBef>
              <a:spcAft>
                <a:spcPts val="0"/>
              </a:spcAft>
              <a:buSzPts val="1800"/>
              <a:buFont typeface="Proxima Nova"/>
              <a:buChar char="●"/>
            </a:pPr>
            <a:r>
              <a:rPr lang="en" sz="1800">
                <a:solidFill>
                  <a:schemeClr val="dk1"/>
                </a:solidFill>
                <a:latin typeface="Overpass" pitchFamily="2" charset="77"/>
                <a:ea typeface="Proxima Nova"/>
                <a:cs typeface="Proxima Nova"/>
                <a:sym typeface="Proxima Nova"/>
              </a:rPr>
              <a:t>Workflow and policy</a:t>
            </a:r>
            <a:endParaRPr sz="1800">
              <a:solidFill>
                <a:schemeClr val="dk1"/>
              </a:solidFill>
              <a:latin typeface="Overpass" pitchFamily="2" charset="77"/>
              <a:ea typeface="Proxima Nova"/>
              <a:cs typeface="Proxima Nova"/>
              <a:sym typeface="Proxima Nova"/>
            </a:endParaRPr>
          </a:p>
          <a:p>
            <a:pPr marL="457200" lvl="0" indent="-342900" rtl="0">
              <a:spcBef>
                <a:spcPts val="0"/>
              </a:spcBef>
              <a:spcAft>
                <a:spcPts val="0"/>
              </a:spcAft>
              <a:buClr>
                <a:schemeClr val="dk1"/>
              </a:buClr>
              <a:buSzPts val="1800"/>
              <a:buFont typeface="Proxima Nova"/>
              <a:buChar char="●"/>
            </a:pPr>
            <a:r>
              <a:rPr lang="en" sz="1800">
                <a:solidFill>
                  <a:schemeClr val="dk1"/>
                </a:solidFill>
                <a:latin typeface="Overpass" pitchFamily="2" charset="77"/>
                <a:ea typeface="Proxima Nova"/>
                <a:cs typeface="Proxima Nova"/>
                <a:sym typeface="Proxima Nova"/>
              </a:rPr>
              <a:t>Automation</a:t>
            </a:r>
            <a:endParaRPr sz="1800">
              <a:solidFill>
                <a:schemeClr val="dk1"/>
              </a:solidFill>
              <a:latin typeface="Overpass" pitchFamily="2" charset="77"/>
              <a:ea typeface="Proxima Nova"/>
              <a:cs typeface="Proxima Nova"/>
              <a:sym typeface="Proxima Nova"/>
            </a:endParaRPr>
          </a:p>
          <a:p>
            <a:pPr marL="457200" lvl="0" indent="-342900" rtl="0">
              <a:spcBef>
                <a:spcPts val="0"/>
              </a:spcBef>
              <a:spcAft>
                <a:spcPts val="0"/>
              </a:spcAft>
              <a:buSzPts val="1800"/>
              <a:buFont typeface="Proxima Nova"/>
              <a:buChar char="●"/>
            </a:pPr>
            <a:r>
              <a:rPr lang="en" sz="1800">
                <a:latin typeface="Overpass" pitchFamily="2" charset="77"/>
                <a:ea typeface="Proxima Nova"/>
                <a:cs typeface="Proxima Nova"/>
                <a:sym typeface="Proxima Nova"/>
              </a:rPr>
              <a:t>Chargeback</a:t>
            </a:r>
            <a:endParaRPr sz="1800">
              <a:latin typeface="Overpass" pitchFamily="2" charset="77"/>
              <a:ea typeface="Proxima Nova"/>
              <a:cs typeface="Proxima Nova"/>
              <a:sym typeface="Proxima Nova"/>
            </a:endParaRPr>
          </a:p>
        </p:txBody>
      </p:sp>
      <p:pic>
        <p:nvPicPr>
          <p:cNvPr id="4429" name="Shape 4429"/>
          <p:cNvPicPr preferRelativeResize="0"/>
          <p:nvPr/>
        </p:nvPicPr>
        <p:blipFill>
          <a:blip r:embed="rId3">
            <a:alphaModFix/>
          </a:blip>
          <a:stretch>
            <a:fillRect/>
          </a:stretch>
        </p:blipFill>
        <p:spPr>
          <a:xfrm>
            <a:off x="917900" y="2160600"/>
            <a:ext cx="3837325" cy="798925"/>
          </a:xfrm>
          <a:prstGeom prst="rect">
            <a:avLst/>
          </a:prstGeom>
          <a:noFill/>
          <a:ln>
            <a:noFill/>
          </a:ln>
        </p:spPr>
      </p:pic>
      <p:sp>
        <p:nvSpPr>
          <p:cNvPr id="2" name="Slide Number Placeholder 1">
            <a:extLst>
              <a:ext uri="{FF2B5EF4-FFF2-40B4-BE49-F238E27FC236}">
                <a16:creationId xmlns:a16="http://schemas.microsoft.com/office/drawing/2014/main" id="{F0CCF5B6-04C7-7D43-A0D1-1FCD912C8A92}"/>
              </a:ext>
            </a:extLst>
          </p:cNvPr>
          <p:cNvSpPr>
            <a:spLocks noGrp="1"/>
          </p:cNvSpPr>
          <p:nvPr>
            <p:ph type="sldNum" idx="12"/>
          </p:nvPr>
        </p:nvSpPr>
        <p:spPr/>
        <p:txBody>
          <a:bodyPr/>
          <a:lstStyle/>
          <a:p>
            <a:fld id="{00000000-1234-1234-1234-123412341234}" type="slidenum">
              <a:rPr lang="en" smtClean="0"/>
              <a:pPr/>
              <a:t>104</a:t>
            </a:fld>
            <a:endParaRPr lang="en"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433"/>
        <p:cNvGrpSpPr/>
        <p:nvPr/>
      </p:nvGrpSpPr>
      <p:grpSpPr>
        <a:xfrm>
          <a:off x="0" y="0"/>
          <a:ext cx="0" cy="0"/>
          <a:chOff x="0" y="0"/>
          <a:chExt cx="0" cy="0"/>
        </a:xfrm>
      </p:grpSpPr>
      <p:sp>
        <p:nvSpPr>
          <p:cNvPr id="4434" name="Shape 4434"/>
          <p:cNvSpPr txBox="1"/>
          <p:nvPr/>
        </p:nvSpPr>
        <p:spPr>
          <a:xfrm>
            <a:off x="903600" y="1709150"/>
            <a:ext cx="4009800" cy="2397000"/>
          </a:xfrm>
          <a:prstGeom prst="rect">
            <a:avLst/>
          </a:prstGeom>
          <a:noFill/>
          <a:ln>
            <a:noFill/>
          </a:ln>
        </p:spPr>
        <p:txBody>
          <a:bodyPr wrap="square" lIns="45725" tIns="45725" rIns="45725" bIns="45725" anchor="t" anchorCtr="0">
            <a:noAutofit/>
          </a:bodyPr>
          <a:lstStyle/>
          <a:p>
            <a:pPr marL="457200" lvl="0" indent="-317500">
              <a:spcBef>
                <a:spcPts val="0"/>
              </a:spcBef>
              <a:spcAft>
                <a:spcPts val="0"/>
              </a:spcAft>
              <a:buClr>
                <a:srgbClr val="000000"/>
              </a:buClr>
              <a:buSzPts val="1400"/>
              <a:buFont typeface="Overpass"/>
              <a:buChar char="●"/>
            </a:pPr>
            <a:r>
              <a:rPr lang="en">
                <a:solidFill>
                  <a:srgbClr val="000000"/>
                </a:solidFill>
                <a:latin typeface="Overpass" pitchFamily="2" charset="77"/>
                <a:ea typeface="Overpass"/>
                <a:cs typeface="Overpass"/>
                <a:sym typeface="Overpass"/>
              </a:rPr>
              <a:t>CloudForms continuously discovers your infrastructure in near real time.</a:t>
            </a:r>
            <a:endParaRPr>
              <a:solidFill>
                <a:srgbClr val="000000"/>
              </a:solidFill>
              <a:latin typeface="Overpass" pitchFamily="2" charset="77"/>
              <a:ea typeface="Overpass"/>
              <a:cs typeface="Overpass"/>
              <a:sym typeface="Overpass"/>
            </a:endParaRPr>
          </a:p>
          <a:p>
            <a:pPr marL="457200" lvl="0" indent="-317500" rtl="0">
              <a:lnSpc>
                <a:spcPct val="110000"/>
              </a:lnSpc>
              <a:spcBef>
                <a:spcPts val="1000"/>
              </a:spcBef>
              <a:spcAft>
                <a:spcPts val="0"/>
              </a:spcAft>
              <a:buClr>
                <a:schemeClr val="dk1"/>
              </a:buClr>
              <a:buSzPts val="1400"/>
              <a:buFont typeface="Overpass"/>
              <a:buChar char="●"/>
            </a:pPr>
            <a:r>
              <a:rPr lang="en">
                <a:solidFill>
                  <a:schemeClr val="dk1"/>
                </a:solidFill>
                <a:latin typeface="Overpass" pitchFamily="2" charset="77"/>
                <a:ea typeface="Overpass"/>
                <a:cs typeface="Overpass"/>
                <a:sym typeface="Overpass"/>
              </a:rPr>
              <a:t>CloudForms discovers and visualizes relationships between infra components</a:t>
            </a:r>
            <a:endParaRPr>
              <a:solidFill>
                <a:schemeClr val="dk1"/>
              </a:solidFill>
              <a:latin typeface="Overpass" pitchFamily="2" charset="77"/>
              <a:ea typeface="Overpass"/>
              <a:cs typeface="Overpass"/>
              <a:sym typeface="Overpass"/>
            </a:endParaRPr>
          </a:p>
          <a:p>
            <a:pPr marL="457200" lvl="0" indent="-317500" rtl="0">
              <a:lnSpc>
                <a:spcPct val="110000"/>
              </a:lnSpc>
              <a:spcBef>
                <a:spcPts val="1000"/>
              </a:spcBef>
              <a:spcAft>
                <a:spcPts val="0"/>
              </a:spcAft>
              <a:buClr>
                <a:schemeClr val="dk1"/>
              </a:buClr>
              <a:buSzPts val="1400"/>
              <a:buFont typeface="Overpass"/>
              <a:buChar char="●"/>
            </a:pPr>
            <a:r>
              <a:rPr lang="en">
                <a:solidFill>
                  <a:schemeClr val="dk1"/>
                </a:solidFill>
                <a:latin typeface="Overpass" pitchFamily="2" charset="77"/>
                <a:ea typeface="Overpass"/>
                <a:cs typeface="Overpass"/>
                <a:sym typeface="Overpass"/>
              </a:rPr>
              <a:t>CloudForms cross references inventory across technologies.</a:t>
            </a:r>
            <a:endParaRPr>
              <a:solidFill>
                <a:schemeClr val="dk1"/>
              </a:solidFill>
              <a:latin typeface="Overpass" pitchFamily="2" charset="77"/>
              <a:ea typeface="Overpass"/>
              <a:cs typeface="Overpass"/>
              <a:sym typeface="Overpass"/>
            </a:endParaRPr>
          </a:p>
          <a:p>
            <a:pPr marL="457200" lvl="0" indent="-317500" rtl="0">
              <a:lnSpc>
                <a:spcPct val="110000"/>
              </a:lnSpc>
              <a:spcBef>
                <a:spcPts val="1000"/>
              </a:spcBef>
              <a:spcAft>
                <a:spcPts val="1000"/>
              </a:spcAft>
              <a:buClr>
                <a:schemeClr val="dk1"/>
              </a:buClr>
              <a:buSzPts val="1400"/>
              <a:buFont typeface="Overpass"/>
              <a:buChar char="●"/>
            </a:pPr>
            <a:r>
              <a:rPr lang="en">
                <a:solidFill>
                  <a:schemeClr val="dk1"/>
                </a:solidFill>
                <a:latin typeface="Overpass" pitchFamily="2" charset="77"/>
                <a:ea typeface="Overpass"/>
                <a:cs typeface="Overpass"/>
                <a:sym typeface="Overpass"/>
              </a:rPr>
              <a:t>CloudForms offers custom automation via control policy or UI extensions</a:t>
            </a:r>
            <a:endParaRPr>
              <a:latin typeface="Overpass" pitchFamily="2" charset="77"/>
              <a:ea typeface="Overpass"/>
              <a:cs typeface="Overpass"/>
              <a:sym typeface="Overpass"/>
            </a:endParaRPr>
          </a:p>
        </p:txBody>
      </p:sp>
      <p:sp>
        <p:nvSpPr>
          <p:cNvPr id="4436" name="Shape 4436"/>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OPERATIONAL EFFICIENCY</a:t>
            </a:r>
            <a:endParaRPr>
              <a:latin typeface="Overpass" pitchFamily="2" charset="77"/>
            </a:endParaRPr>
          </a:p>
        </p:txBody>
      </p:sp>
      <p:sp>
        <p:nvSpPr>
          <p:cNvPr id="4437" name="Shape 4437"/>
          <p:cNvSpPr/>
          <p:nvPr/>
        </p:nvSpPr>
        <p:spPr>
          <a:xfrm>
            <a:off x="5983350" y="1916596"/>
            <a:ext cx="1708200" cy="1708200"/>
          </a:xfrm>
          <a:prstGeom prst="ellipse">
            <a:avLst/>
          </a:prstGeom>
          <a:solidFill>
            <a:srgbClr val="F0AB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438" name="Shape 4438"/>
          <p:cNvPicPr preferRelativeResize="0"/>
          <p:nvPr/>
        </p:nvPicPr>
        <p:blipFill>
          <a:blip r:embed="rId3">
            <a:alphaModFix/>
          </a:blip>
          <a:stretch>
            <a:fillRect/>
          </a:stretch>
        </p:blipFill>
        <p:spPr>
          <a:xfrm>
            <a:off x="6319257" y="2250904"/>
            <a:ext cx="1036229" cy="1039407"/>
          </a:xfrm>
          <a:prstGeom prst="rect">
            <a:avLst/>
          </a:prstGeom>
          <a:noFill/>
          <a:ln>
            <a:noFill/>
          </a:ln>
        </p:spPr>
      </p:pic>
      <p:sp>
        <p:nvSpPr>
          <p:cNvPr id="2" name="Slide Number Placeholder 1">
            <a:extLst>
              <a:ext uri="{FF2B5EF4-FFF2-40B4-BE49-F238E27FC236}">
                <a16:creationId xmlns:a16="http://schemas.microsoft.com/office/drawing/2014/main" id="{8675E5CC-DD4F-A348-90FB-8C585CA2AD61}"/>
              </a:ext>
            </a:extLst>
          </p:cNvPr>
          <p:cNvSpPr>
            <a:spLocks noGrp="1"/>
          </p:cNvSpPr>
          <p:nvPr>
            <p:ph type="sldNum" idx="12"/>
          </p:nvPr>
        </p:nvSpPr>
        <p:spPr/>
        <p:txBody>
          <a:bodyPr/>
          <a:lstStyle/>
          <a:p>
            <a:fld id="{00000000-1234-1234-1234-123412341234}" type="slidenum">
              <a:rPr lang="en" smtClean="0"/>
              <a:pPr/>
              <a:t>105</a:t>
            </a:fld>
            <a:endParaRPr lang="e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442"/>
        <p:cNvGrpSpPr/>
        <p:nvPr/>
      </p:nvGrpSpPr>
      <p:grpSpPr>
        <a:xfrm>
          <a:off x="0" y="0"/>
          <a:ext cx="0" cy="0"/>
          <a:chOff x="0" y="0"/>
          <a:chExt cx="0" cy="0"/>
        </a:xfrm>
      </p:grpSpPr>
      <p:sp>
        <p:nvSpPr>
          <p:cNvPr id="4444" name="Shape 4444"/>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t>OPERATIONAL EFFICIENCY</a:t>
            </a:r>
            <a:endParaRPr/>
          </a:p>
        </p:txBody>
      </p:sp>
      <p:pic>
        <p:nvPicPr>
          <p:cNvPr id="4445" name="Shape 4445" descr="Screen Shot 2017-01-05 at 21.20.47.png"/>
          <p:cNvPicPr preferRelativeResize="0"/>
          <p:nvPr/>
        </p:nvPicPr>
        <p:blipFill rotWithShape="1">
          <a:blip r:embed="rId3">
            <a:alphaModFix/>
          </a:blip>
          <a:srcRect b="2846"/>
          <a:stretch/>
        </p:blipFill>
        <p:spPr>
          <a:xfrm>
            <a:off x="703495" y="1290350"/>
            <a:ext cx="3473431" cy="1951774"/>
          </a:xfrm>
          <a:prstGeom prst="rect">
            <a:avLst/>
          </a:prstGeom>
          <a:noFill/>
          <a:ln w="9525" cap="flat" cmpd="sng">
            <a:solidFill>
              <a:srgbClr val="D9D9D9"/>
            </a:solidFill>
            <a:prstDash val="solid"/>
            <a:round/>
            <a:headEnd type="none" w="med" len="med"/>
            <a:tailEnd type="none" w="med" len="med"/>
          </a:ln>
        </p:spPr>
      </p:pic>
      <p:pic>
        <p:nvPicPr>
          <p:cNvPr id="4446" name="Shape 4446"/>
          <p:cNvPicPr preferRelativeResize="0"/>
          <p:nvPr/>
        </p:nvPicPr>
        <p:blipFill>
          <a:blip r:embed="rId4">
            <a:alphaModFix/>
          </a:blip>
          <a:stretch>
            <a:fillRect/>
          </a:stretch>
        </p:blipFill>
        <p:spPr>
          <a:xfrm>
            <a:off x="4247214" y="1290350"/>
            <a:ext cx="4328099" cy="3319852"/>
          </a:xfrm>
          <a:prstGeom prst="rect">
            <a:avLst/>
          </a:prstGeom>
          <a:noFill/>
          <a:ln w="9525" cap="flat" cmpd="sng">
            <a:solidFill>
              <a:srgbClr val="D9D9D9"/>
            </a:solidFill>
            <a:prstDash val="solid"/>
            <a:round/>
            <a:headEnd type="none" w="med" len="med"/>
            <a:tailEnd type="none" w="med" len="med"/>
          </a:ln>
        </p:spPr>
      </p:pic>
      <p:pic>
        <p:nvPicPr>
          <p:cNvPr id="4447" name="Shape 4447"/>
          <p:cNvPicPr preferRelativeResize="0"/>
          <p:nvPr/>
        </p:nvPicPr>
        <p:blipFill>
          <a:blip r:embed="rId5">
            <a:alphaModFix/>
          </a:blip>
          <a:stretch>
            <a:fillRect/>
          </a:stretch>
        </p:blipFill>
        <p:spPr>
          <a:xfrm>
            <a:off x="712407" y="3312117"/>
            <a:ext cx="1248689" cy="1298083"/>
          </a:xfrm>
          <a:prstGeom prst="rect">
            <a:avLst/>
          </a:prstGeom>
          <a:noFill/>
          <a:ln w="9525" cap="flat" cmpd="sng">
            <a:solidFill>
              <a:srgbClr val="D9D9D9"/>
            </a:solidFill>
            <a:prstDash val="solid"/>
            <a:round/>
            <a:headEnd type="none" w="med" len="med"/>
            <a:tailEnd type="none" w="med" len="med"/>
          </a:ln>
        </p:spPr>
      </p:pic>
      <p:pic>
        <p:nvPicPr>
          <p:cNvPr id="4448" name="Shape 4448"/>
          <p:cNvPicPr preferRelativeResize="0"/>
          <p:nvPr/>
        </p:nvPicPr>
        <p:blipFill>
          <a:blip r:embed="rId6">
            <a:alphaModFix/>
          </a:blip>
          <a:stretch>
            <a:fillRect/>
          </a:stretch>
        </p:blipFill>
        <p:spPr>
          <a:xfrm>
            <a:off x="2023219" y="3312116"/>
            <a:ext cx="2153707" cy="1298082"/>
          </a:xfrm>
          <a:prstGeom prst="rect">
            <a:avLst/>
          </a:prstGeom>
          <a:noFill/>
          <a:ln w="9525" cap="flat" cmpd="sng">
            <a:solidFill>
              <a:srgbClr val="D9D9D9"/>
            </a:solidFill>
            <a:prstDash val="solid"/>
            <a:round/>
            <a:headEnd type="none" w="med" len="med"/>
            <a:tailEnd type="none" w="med" len="med"/>
          </a:ln>
        </p:spPr>
      </p:pic>
      <p:sp>
        <p:nvSpPr>
          <p:cNvPr id="2" name="Slide Number Placeholder 1">
            <a:extLst>
              <a:ext uri="{FF2B5EF4-FFF2-40B4-BE49-F238E27FC236}">
                <a16:creationId xmlns:a16="http://schemas.microsoft.com/office/drawing/2014/main" id="{C587B092-6C97-9745-AB6E-14054403A7DA}"/>
              </a:ext>
            </a:extLst>
          </p:cNvPr>
          <p:cNvSpPr>
            <a:spLocks noGrp="1"/>
          </p:cNvSpPr>
          <p:nvPr>
            <p:ph type="sldNum" idx="12"/>
          </p:nvPr>
        </p:nvSpPr>
        <p:spPr/>
        <p:txBody>
          <a:bodyPr/>
          <a:lstStyle/>
          <a:p>
            <a:fld id="{00000000-1234-1234-1234-123412341234}" type="slidenum">
              <a:rPr lang="en" smtClean="0"/>
              <a:pPr/>
              <a:t>106</a:t>
            </a:fld>
            <a:endParaRPr lang="en"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452"/>
        <p:cNvGrpSpPr/>
        <p:nvPr/>
      </p:nvGrpSpPr>
      <p:grpSpPr>
        <a:xfrm>
          <a:off x="0" y="0"/>
          <a:ext cx="0" cy="0"/>
          <a:chOff x="0" y="0"/>
          <a:chExt cx="0" cy="0"/>
        </a:xfrm>
      </p:grpSpPr>
      <p:sp>
        <p:nvSpPr>
          <p:cNvPr id="4453" name="Shape 4453"/>
          <p:cNvSpPr txBox="1"/>
          <p:nvPr/>
        </p:nvSpPr>
        <p:spPr>
          <a:xfrm>
            <a:off x="903600" y="1709150"/>
            <a:ext cx="4009800" cy="2397000"/>
          </a:xfrm>
          <a:prstGeom prst="rect">
            <a:avLst/>
          </a:prstGeom>
          <a:noFill/>
          <a:ln>
            <a:noFill/>
          </a:ln>
        </p:spPr>
        <p:txBody>
          <a:bodyPr wrap="square" lIns="45725" tIns="45725" rIns="45725" bIns="45725" anchor="t" anchorCtr="0">
            <a:noAutofit/>
          </a:bodyPr>
          <a:lstStyle/>
          <a:p>
            <a:pPr marL="457200" lvl="0" indent="-317500" rtl="0">
              <a:spcBef>
                <a:spcPts val="0"/>
              </a:spcBef>
              <a:spcAft>
                <a:spcPts val="0"/>
              </a:spcAft>
              <a:buSzPts val="1400"/>
              <a:buFont typeface="Overpass"/>
              <a:buChar char="●"/>
            </a:pPr>
            <a:r>
              <a:rPr lang="en">
                <a:latin typeface="Overpass" pitchFamily="2" charset="77"/>
                <a:ea typeface="Overpass"/>
                <a:cs typeface="Overpass"/>
                <a:sym typeface="Overpass"/>
              </a:rPr>
              <a:t>CloudForms monitors resource consumption and shows trends</a:t>
            </a:r>
            <a:endParaRPr>
              <a:latin typeface="Overpass" pitchFamily="2" charset="77"/>
              <a:ea typeface="Overpass"/>
              <a:cs typeface="Overpass"/>
              <a:sym typeface="Overpass"/>
            </a:endParaRPr>
          </a:p>
          <a:p>
            <a:pPr marL="457200" lvl="0" indent="-317500" rtl="0">
              <a:spcBef>
                <a:spcPts val="1000"/>
              </a:spcBef>
              <a:spcAft>
                <a:spcPts val="0"/>
              </a:spcAft>
              <a:buSzPts val="1400"/>
              <a:buFont typeface="Overpass"/>
              <a:buChar char="●"/>
            </a:pPr>
            <a:r>
              <a:rPr lang="en">
                <a:latin typeface="Overpass" pitchFamily="2" charset="77"/>
                <a:ea typeface="Overpass"/>
                <a:cs typeface="Overpass"/>
                <a:sym typeface="Overpass"/>
              </a:rPr>
              <a:t>CloudForms alerts on performance thresholds or other events</a:t>
            </a:r>
            <a:endParaRPr>
              <a:latin typeface="Overpass" pitchFamily="2" charset="77"/>
              <a:ea typeface="Overpass"/>
              <a:cs typeface="Overpass"/>
              <a:sym typeface="Overpass"/>
            </a:endParaRPr>
          </a:p>
          <a:p>
            <a:pPr marL="457200" lvl="0" indent="-317500" rtl="0">
              <a:spcBef>
                <a:spcPts val="1000"/>
              </a:spcBef>
              <a:spcAft>
                <a:spcPts val="0"/>
              </a:spcAft>
              <a:buSzPts val="1400"/>
              <a:buFont typeface="Overpass"/>
              <a:buChar char="●"/>
            </a:pPr>
            <a:r>
              <a:rPr lang="en">
                <a:latin typeface="Overpass" pitchFamily="2" charset="77"/>
                <a:ea typeface="Overpass"/>
                <a:cs typeface="Overpass"/>
                <a:sym typeface="Overpass"/>
              </a:rPr>
              <a:t>CloudForms offers right-sizing recommendations</a:t>
            </a:r>
            <a:endParaRPr>
              <a:latin typeface="Overpass" pitchFamily="2" charset="77"/>
              <a:ea typeface="Overpass"/>
              <a:cs typeface="Overpass"/>
              <a:sym typeface="Overpass"/>
            </a:endParaRPr>
          </a:p>
          <a:p>
            <a:pPr marL="457200" lvl="0" indent="-317500" rtl="0">
              <a:spcBef>
                <a:spcPts val="1000"/>
              </a:spcBef>
              <a:spcAft>
                <a:spcPts val="0"/>
              </a:spcAft>
              <a:buSzPts val="1400"/>
              <a:buFont typeface="Overpass"/>
              <a:buChar char="●"/>
            </a:pPr>
            <a:r>
              <a:rPr lang="en">
                <a:latin typeface="Overpass" pitchFamily="2" charset="77"/>
                <a:ea typeface="Overpass"/>
                <a:cs typeface="Overpass"/>
                <a:sym typeface="Overpass"/>
              </a:rPr>
              <a:t>CloudForms enforces configuration and tracks it over time.</a:t>
            </a:r>
            <a:endParaRPr>
              <a:latin typeface="Overpass" pitchFamily="2" charset="77"/>
              <a:ea typeface="Overpass"/>
              <a:cs typeface="Overpass"/>
              <a:sym typeface="Overpass"/>
            </a:endParaRPr>
          </a:p>
          <a:p>
            <a:pPr marL="0" lvl="0" indent="0" rtl="0">
              <a:spcBef>
                <a:spcPts val="1000"/>
              </a:spcBef>
              <a:spcAft>
                <a:spcPts val="1000"/>
              </a:spcAft>
              <a:buNone/>
            </a:pPr>
            <a:endParaRPr>
              <a:latin typeface="Overpass" pitchFamily="2" charset="77"/>
              <a:ea typeface="Overpass"/>
              <a:cs typeface="Overpass"/>
              <a:sym typeface="Overpass"/>
            </a:endParaRPr>
          </a:p>
        </p:txBody>
      </p:sp>
      <p:sp>
        <p:nvSpPr>
          <p:cNvPr id="4455" name="Shape 4455"/>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SERVICE HEALTH</a:t>
            </a:r>
            <a:endParaRPr>
              <a:latin typeface="Overpass" pitchFamily="2" charset="77"/>
            </a:endParaRPr>
          </a:p>
        </p:txBody>
      </p:sp>
      <p:sp>
        <p:nvSpPr>
          <p:cNvPr id="4456" name="Shape 4456"/>
          <p:cNvSpPr/>
          <p:nvPr/>
        </p:nvSpPr>
        <p:spPr>
          <a:xfrm>
            <a:off x="5983350" y="1916596"/>
            <a:ext cx="1708200" cy="1708200"/>
          </a:xfrm>
          <a:prstGeom prst="ellipse">
            <a:avLst/>
          </a:prstGeom>
          <a:solidFill>
            <a:srgbClr val="F0AB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457" name="Shape 4457"/>
          <p:cNvPicPr preferRelativeResize="0"/>
          <p:nvPr/>
        </p:nvPicPr>
        <p:blipFill>
          <a:blip r:embed="rId3">
            <a:alphaModFix/>
          </a:blip>
          <a:stretch>
            <a:fillRect/>
          </a:stretch>
        </p:blipFill>
        <p:spPr>
          <a:xfrm>
            <a:off x="6348575" y="2342449"/>
            <a:ext cx="977725" cy="718200"/>
          </a:xfrm>
          <a:prstGeom prst="rect">
            <a:avLst/>
          </a:prstGeom>
          <a:noFill/>
          <a:ln>
            <a:noFill/>
          </a:ln>
        </p:spPr>
      </p:pic>
      <p:sp>
        <p:nvSpPr>
          <p:cNvPr id="2" name="Slide Number Placeholder 1">
            <a:extLst>
              <a:ext uri="{FF2B5EF4-FFF2-40B4-BE49-F238E27FC236}">
                <a16:creationId xmlns:a16="http://schemas.microsoft.com/office/drawing/2014/main" id="{78FF5A89-EA89-DA4F-88F1-997DC6FAFFC7}"/>
              </a:ext>
            </a:extLst>
          </p:cNvPr>
          <p:cNvSpPr>
            <a:spLocks noGrp="1"/>
          </p:cNvSpPr>
          <p:nvPr>
            <p:ph type="sldNum" idx="12"/>
          </p:nvPr>
        </p:nvSpPr>
        <p:spPr/>
        <p:txBody>
          <a:bodyPr/>
          <a:lstStyle/>
          <a:p>
            <a:fld id="{00000000-1234-1234-1234-123412341234}" type="slidenum">
              <a:rPr lang="en" smtClean="0"/>
              <a:pPr/>
              <a:t>107</a:t>
            </a:fld>
            <a:endParaRPr lang="e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461"/>
        <p:cNvGrpSpPr/>
        <p:nvPr/>
      </p:nvGrpSpPr>
      <p:grpSpPr>
        <a:xfrm>
          <a:off x="0" y="0"/>
          <a:ext cx="0" cy="0"/>
          <a:chOff x="0" y="0"/>
          <a:chExt cx="0" cy="0"/>
        </a:xfrm>
      </p:grpSpPr>
      <p:pic>
        <p:nvPicPr>
          <p:cNvPr id="4462" name="Shape 4462"/>
          <p:cNvPicPr preferRelativeResize="0"/>
          <p:nvPr/>
        </p:nvPicPr>
        <p:blipFill rotWithShape="1">
          <a:blip r:embed="rId3">
            <a:alphaModFix/>
          </a:blip>
          <a:srcRect t="11738"/>
          <a:stretch/>
        </p:blipFill>
        <p:spPr>
          <a:xfrm>
            <a:off x="5498909" y="1378474"/>
            <a:ext cx="3114479" cy="3042850"/>
          </a:xfrm>
          <a:prstGeom prst="rect">
            <a:avLst/>
          </a:prstGeom>
          <a:noFill/>
          <a:ln w="9525" cap="flat" cmpd="sng">
            <a:solidFill>
              <a:srgbClr val="D9D9D9"/>
            </a:solidFill>
            <a:prstDash val="solid"/>
            <a:round/>
            <a:headEnd type="none" w="med" len="med"/>
            <a:tailEnd type="none" w="med" len="med"/>
          </a:ln>
        </p:spPr>
      </p:pic>
      <p:sp>
        <p:nvSpPr>
          <p:cNvPr id="4464" name="Shape 4464"/>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t>SERVICE HEALTH</a:t>
            </a:r>
            <a:endParaRPr/>
          </a:p>
        </p:txBody>
      </p:sp>
      <p:pic>
        <p:nvPicPr>
          <p:cNvPr id="4465" name="Shape 4465" descr="bottleneck-2.png"/>
          <p:cNvPicPr preferRelativeResize="0"/>
          <p:nvPr/>
        </p:nvPicPr>
        <p:blipFill rotWithShape="1">
          <a:blip r:embed="rId4">
            <a:alphaModFix/>
          </a:blip>
          <a:srcRect l="288" t="794" r="208" b="1156"/>
          <a:stretch/>
        </p:blipFill>
        <p:spPr>
          <a:xfrm>
            <a:off x="551563" y="3269204"/>
            <a:ext cx="4905034" cy="1152118"/>
          </a:xfrm>
          <a:prstGeom prst="rect">
            <a:avLst/>
          </a:prstGeom>
          <a:noFill/>
          <a:ln w="9525" cap="flat" cmpd="sng">
            <a:solidFill>
              <a:srgbClr val="D9D9D9"/>
            </a:solidFill>
            <a:prstDash val="solid"/>
            <a:round/>
            <a:headEnd type="none" w="med" len="med"/>
            <a:tailEnd type="none" w="med" len="med"/>
          </a:ln>
        </p:spPr>
      </p:pic>
      <p:pic>
        <p:nvPicPr>
          <p:cNvPr id="4466" name="Shape 4466"/>
          <p:cNvPicPr preferRelativeResize="0"/>
          <p:nvPr/>
        </p:nvPicPr>
        <p:blipFill>
          <a:blip r:embed="rId5">
            <a:alphaModFix/>
          </a:blip>
          <a:stretch>
            <a:fillRect/>
          </a:stretch>
        </p:blipFill>
        <p:spPr>
          <a:xfrm>
            <a:off x="551563" y="1378474"/>
            <a:ext cx="4905030" cy="1852054"/>
          </a:xfrm>
          <a:prstGeom prst="rect">
            <a:avLst/>
          </a:prstGeom>
          <a:noFill/>
          <a:ln w="9525" cap="flat" cmpd="sng">
            <a:solidFill>
              <a:srgbClr val="D9D9D9"/>
            </a:solidFill>
            <a:prstDash val="solid"/>
            <a:round/>
            <a:headEnd type="none" w="med" len="med"/>
            <a:tailEnd type="none" w="med" len="med"/>
          </a:ln>
        </p:spPr>
      </p:pic>
      <p:sp>
        <p:nvSpPr>
          <p:cNvPr id="2" name="Slide Number Placeholder 1">
            <a:extLst>
              <a:ext uri="{FF2B5EF4-FFF2-40B4-BE49-F238E27FC236}">
                <a16:creationId xmlns:a16="http://schemas.microsoft.com/office/drawing/2014/main" id="{69329C26-A1DD-FD4C-B108-B1C233492108}"/>
              </a:ext>
            </a:extLst>
          </p:cNvPr>
          <p:cNvSpPr>
            <a:spLocks noGrp="1"/>
          </p:cNvSpPr>
          <p:nvPr>
            <p:ph type="sldNum" idx="12"/>
          </p:nvPr>
        </p:nvSpPr>
        <p:spPr/>
        <p:txBody>
          <a:bodyPr/>
          <a:lstStyle/>
          <a:p>
            <a:fld id="{00000000-1234-1234-1234-123412341234}" type="slidenum">
              <a:rPr lang="en" smtClean="0"/>
              <a:pPr/>
              <a:t>108</a:t>
            </a:fld>
            <a:endParaRPr lang="e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470"/>
        <p:cNvGrpSpPr/>
        <p:nvPr/>
      </p:nvGrpSpPr>
      <p:grpSpPr>
        <a:xfrm>
          <a:off x="0" y="0"/>
          <a:ext cx="0" cy="0"/>
          <a:chOff x="0" y="0"/>
          <a:chExt cx="0" cy="0"/>
        </a:xfrm>
      </p:grpSpPr>
      <p:sp>
        <p:nvSpPr>
          <p:cNvPr id="4471" name="Shape 4471"/>
          <p:cNvSpPr txBox="1"/>
          <p:nvPr/>
        </p:nvSpPr>
        <p:spPr>
          <a:xfrm>
            <a:off x="903600" y="1709150"/>
            <a:ext cx="4009800" cy="2397000"/>
          </a:xfrm>
          <a:prstGeom prst="rect">
            <a:avLst/>
          </a:prstGeom>
          <a:noFill/>
          <a:ln>
            <a:noFill/>
          </a:ln>
        </p:spPr>
        <p:txBody>
          <a:bodyPr wrap="square" lIns="45725" tIns="45725" rIns="45725" bIns="45725" anchor="t" anchorCtr="0">
            <a:noAutofit/>
          </a:bodyPr>
          <a:lstStyle/>
          <a:p>
            <a:pPr marL="457200" lvl="0" indent="-317500" rtl="0">
              <a:spcBef>
                <a:spcPts val="0"/>
              </a:spcBef>
              <a:spcAft>
                <a:spcPts val="0"/>
              </a:spcAft>
              <a:buSzPts val="1400"/>
              <a:buFont typeface="Overpass"/>
              <a:buChar char="●"/>
            </a:pPr>
            <a:r>
              <a:rPr lang="en">
                <a:latin typeface="Overpass" pitchFamily="2" charset="77"/>
                <a:ea typeface="Overpass"/>
                <a:cs typeface="Overpass"/>
                <a:sym typeface="Overpass"/>
              </a:rPr>
              <a:t>CloudForms finds and marks nodes non-compliant with policy.</a:t>
            </a:r>
            <a:endParaRPr>
              <a:latin typeface="Overpass" pitchFamily="2" charset="77"/>
              <a:ea typeface="Overpass"/>
              <a:cs typeface="Overpass"/>
              <a:sym typeface="Overpass"/>
            </a:endParaRPr>
          </a:p>
          <a:p>
            <a:pPr marL="457200" lvl="0" indent="-317500" rtl="0">
              <a:spcBef>
                <a:spcPts val="1000"/>
              </a:spcBef>
              <a:spcAft>
                <a:spcPts val="0"/>
              </a:spcAft>
              <a:buSzPts val="1400"/>
              <a:buFont typeface="Overpass"/>
              <a:buChar char="●"/>
            </a:pPr>
            <a:r>
              <a:rPr lang="en">
                <a:latin typeface="Overpass" pitchFamily="2" charset="77"/>
                <a:ea typeface="Overpass"/>
                <a:cs typeface="Overpass"/>
                <a:sym typeface="Overpass"/>
              </a:rPr>
              <a:t>CloudForms allows reporting on container provenance.</a:t>
            </a:r>
            <a:endParaRPr>
              <a:latin typeface="Overpass" pitchFamily="2" charset="77"/>
              <a:ea typeface="Overpass"/>
              <a:cs typeface="Overpass"/>
              <a:sym typeface="Overpass"/>
            </a:endParaRPr>
          </a:p>
          <a:p>
            <a:pPr marL="457200" lvl="0" indent="-317500" rtl="0">
              <a:spcBef>
                <a:spcPts val="1000"/>
              </a:spcBef>
              <a:spcAft>
                <a:spcPts val="0"/>
              </a:spcAft>
              <a:buSzPts val="1400"/>
              <a:buFont typeface="Overpass"/>
              <a:buChar char="●"/>
            </a:pPr>
            <a:r>
              <a:rPr lang="en">
                <a:latin typeface="Overpass" pitchFamily="2" charset="77"/>
                <a:ea typeface="Overpass"/>
                <a:cs typeface="Overpass"/>
                <a:sym typeface="Overpass"/>
              </a:rPr>
              <a:t>CloudForms scans container images using OpenSCAP.</a:t>
            </a:r>
            <a:endParaRPr>
              <a:latin typeface="Overpass" pitchFamily="2" charset="77"/>
              <a:ea typeface="Overpass"/>
              <a:cs typeface="Overpass"/>
              <a:sym typeface="Overpass"/>
            </a:endParaRPr>
          </a:p>
          <a:p>
            <a:pPr marL="457200" lvl="0" indent="-317500" rtl="0">
              <a:spcBef>
                <a:spcPts val="1000"/>
              </a:spcBef>
              <a:spcAft>
                <a:spcPts val="1000"/>
              </a:spcAft>
              <a:buSzPts val="1400"/>
              <a:buFont typeface="Overpass"/>
              <a:buChar char="●"/>
            </a:pPr>
            <a:r>
              <a:rPr lang="en">
                <a:latin typeface="Overpass" pitchFamily="2" charset="77"/>
                <a:ea typeface="Overpass"/>
                <a:cs typeface="Overpass"/>
                <a:sym typeface="Overpass"/>
              </a:rPr>
              <a:t>CloudForms tracks genealogy between images and containers.</a:t>
            </a:r>
            <a:endParaRPr>
              <a:latin typeface="Overpass" pitchFamily="2" charset="77"/>
              <a:ea typeface="Overpass"/>
              <a:cs typeface="Overpass"/>
              <a:sym typeface="Overpass"/>
            </a:endParaRPr>
          </a:p>
        </p:txBody>
      </p:sp>
      <p:sp>
        <p:nvSpPr>
          <p:cNvPr id="4473" name="Shape 447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SECURITY &amp; COMPLIANCE</a:t>
            </a:r>
            <a:endParaRPr>
              <a:latin typeface="Overpass" pitchFamily="2" charset="77"/>
            </a:endParaRPr>
          </a:p>
        </p:txBody>
      </p:sp>
      <p:sp>
        <p:nvSpPr>
          <p:cNvPr id="4474" name="Shape 4474"/>
          <p:cNvSpPr/>
          <p:nvPr/>
        </p:nvSpPr>
        <p:spPr>
          <a:xfrm>
            <a:off x="5983350" y="1916596"/>
            <a:ext cx="1708200" cy="1708200"/>
          </a:xfrm>
          <a:prstGeom prst="ellipse">
            <a:avLst/>
          </a:prstGeom>
          <a:solidFill>
            <a:srgbClr val="F0AB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475" name="Shape 4475"/>
          <p:cNvPicPr preferRelativeResize="0"/>
          <p:nvPr/>
        </p:nvPicPr>
        <p:blipFill>
          <a:blip r:embed="rId3">
            <a:alphaModFix/>
          </a:blip>
          <a:stretch>
            <a:fillRect/>
          </a:stretch>
        </p:blipFill>
        <p:spPr>
          <a:xfrm>
            <a:off x="6434665" y="2309724"/>
            <a:ext cx="805575" cy="921950"/>
          </a:xfrm>
          <a:prstGeom prst="rect">
            <a:avLst/>
          </a:prstGeom>
          <a:noFill/>
          <a:ln>
            <a:noFill/>
          </a:ln>
        </p:spPr>
      </p:pic>
      <p:sp>
        <p:nvSpPr>
          <p:cNvPr id="2" name="Slide Number Placeholder 1">
            <a:extLst>
              <a:ext uri="{FF2B5EF4-FFF2-40B4-BE49-F238E27FC236}">
                <a16:creationId xmlns:a16="http://schemas.microsoft.com/office/drawing/2014/main" id="{A7EA86AF-6E41-594A-8F3A-40AC272B1D08}"/>
              </a:ext>
            </a:extLst>
          </p:cNvPr>
          <p:cNvSpPr>
            <a:spLocks noGrp="1"/>
          </p:cNvSpPr>
          <p:nvPr>
            <p:ph type="sldNum" idx="12"/>
          </p:nvPr>
        </p:nvSpPr>
        <p:spPr/>
        <p:txBody>
          <a:bodyPr/>
          <a:lstStyle/>
          <a:p>
            <a:fld id="{00000000-1234-1234-1234-123412341234}" type="slidenum">
              <a:rPr lang="en" smtClean="0"/>
              <a:pPr/>
              <a:t>109</a:t>
            </a:fld>
            <a:endParaRPr lang="e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329281" y="181295"/>
            <a:ext cx="3416086" cy="391566"/>
          </a:xfrm>
          <a:prstGeom prst="rect">
            <a:avLst/>
          </a:prstGeom>
        </p:spPr>
        <p:txBody>
          <a:bodyPr wrap="square" lIns="91425" tIns="91425" rIns="91425" bIns="91425" anchor="b" anchorCtr="0">
            <a:noAutofit/>
          </a:bodyPr>
          <a:lstStyle/>
          <a:p>
            <a:pPr algn="ctr"/>
            <a:r>
              <a:rPr lang="en-US" sz="2700" dirty="0">
                <a:latin typeface="Overpass" pitchFamily="2" charset="77"/>
                <a:ea typeface="Century Gothic" charset="0"/>
                <a:cs typeface="Century Gothic" charset="0"/>
              </a:rPr>
              <a:t>Why container ?</a:t>
            </a:r>
            <a:endParaRPr lang="en" sz="2700" dirty="0">
              <a:latin typeface="Overpass" pitchFamily="2" charset="77"/>
              <a:ea typeface="Century Gothic" charset="0"/>
              <a:cs typeface="Century Gothic" charset="0"/>
            </a:endParaRPr>
          </a:p>
        </p:txBody>
      </p:sp>
      <p:sp>
        <p:nvSpPr>
          <p:cNvPr id="5" name="Shape 207"/>
          <p:cNvSpPr txBox="1">
            <a:spLocks/>
          </p:cNvSpPr>
          <p:nvPr/>
        </p:nvSpPr>
        <p:spPr bwMode="auto">
          <a:xfrm>
            <a:off x="0" y="667283"/>
            <a:ext cx="8345837" cy="402894"/>
          </a:xfrm>
          <a:prstGeom prst="rect">
            <a:avLst/>
          </a:prstGeom>
          <a:solidFill>
            <a:schemeClr val="accent1">
              <a:lumMod val="20000"/>
              <a:lumOff val="80000"/>
            </a:schemeClr>
          </a:solidFill>
          <a:ln>
            <a:noFill/>
          </a:ln>
          <a:effectLst/>
          <a:extLst/>
        </p:spPr>
        <p:txBody>
          <a:bodyPr vert="horz" wrap="square" lIns="91425" tIns="91425" rIns="91425" bIns="91425"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76199" indent="0">
              <a:spcAft>
                <a:spcPts val="1500"/>
              </a:spcAft>
              <a:buNone/>
            </a:pPr>
            <a:r>
              <a:rPr lang="en-US" sz="1600" b="1" dirty="0">
                <a:solidFill>
                  <a:schemeClr val="tx1">
                    <a:lumMod val="75000"/>
                  </a:schemeClr>
                </a:solidFill>
                <a:latin typeface="Overpass" pitchFamily="2" charset="77"/>
                <a:ea typeface="Century Gothic" charset="0"/>
                <a:cs typeface="Century Gothic" charset="0"/>
              </a:rPr>
              <a:t>Package software into standardized units for development, shipment and deployment</a:t>
            </a:r>
          </a:p>
          <a:p>
            <a:pPr marL="76199" indent="0">
              <a:spcAft>
                <a:spcPts val="1500"/>
              </a:spcAft>
              <a:buNone/>
            </a:pPr>
            <a:endParaRPr lang="en" sz="2100" dirty="0">
              <a:latin typeface="Overpass" pitchFamily="2" charset="77"/>
              <a:ea typeface="Century Gothic" charset="0"/>
              <a:cs typeface="Century Gothic" charset="0"/>
            </a:endParaRPr>
          </a:p>
        </p:txBody>
      </p:sp>
      <p:sp>
        <p:nvSpPr>
          <p:cNvPr id="6" name="Shape 207"/>
          <p:cNvSpPr txBox="1">
            <a:spLocks/>
          </p:cNvSpPr>
          <p:nvPr/>
        </p:nvSpPr>
        <p:spPr bwMode="auto">
          <a:xfrm>
            <a:off x="5914792" y="1128589"/>
            <a:ext cx="3224101" cy="3607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76199" indent="0">
              <a:spcAft>
                <a:spcPts val="1500"/>
              </a:spcAft>
              <a:buNone/>
            </a:pPr>
            <a:r>
              <a:rPr lang="en" sz="1350" dirty="0">
                <a:solidFill>
                  <a:schemeClr val="tx1"/>
                </a:solidFill>
                <a:latin typeface="Overpass" pitchFamily="2" charset="77"/>
                <a:ea typeface="Century Gothic" charset="0"/>
                <a:cs typeface="Century Gothic" charset="0"/>
              </a:rPr>
              <a:t>A container is a lightweight, stand-alone, executable package of a piece of software that includes everything needed to run it: code, runtime, system tools, system libraries, settings.</a:t>
            </a:r>
            <a:endParaRPr lang="en-US" sz="1350" dirty="0">
              <a:solidFill>
                <a:schemeClr val="tx1"/>
              </a:solidFill>
              <a:latin typeface="Overpass" pitchFamily="2" charset="77"/>
              <a:ea typeface="Century Gothic" charset="0"/>
              <a:cs typeface="Century Gothic" charset="0"/>
            </a:endParaRPr>
          </a:p>
          <a:p>
            <a:pPr marL="76199" indent="0">
              <a:spcAft>
                <a:spcPts val="1500"/>
              </a:spcAft>
              <a:buNone/>
            </a:pPr>
            <a:r>
              <a:rPr lang="en" sz="1350" dirty="0">
                <a:solidFill>
                  <a:schemeClr val="tx1"/>
                </a:solidFill>
                <a:latin typeface="Overpass" pitchFamily="2" charset="77"/>
                <a:ea typeface="Century Gothic" charset="0"/>
                <a:cs typeface="Century Gothic" charset="0"/>
              </a:rPr>
              <a:t>Available for both Linux and Windows based apps, containerized software will always run the same, regardless of the environment. </a:t>
            </a:r>
            <a:endParaRPr lang="en-US" sz="1350" dirty="0">
              <a:solidFill>
                <a:schemeClr val="tx1"/>
              </a:solidFill>
              <a:latin typeface="Overpass" pitchFamily="2" charset="77"/>
              <a:ea typeface="Century Gothic" charset="0"/>
              <a:cs typeface="Century Gothic" charset="0"/>
            </a:endParaRPr>
          </a:p>
          <a:p>
            <a:pPr marL="76199" indent="0">
              <a:spcAft>
                <a:spcPts val="1500"/>
              </a:spcAft>
              <a:buNone/>
            </a:pPr>
            <a:r>
              <a:rPr lang="en" sz="1350" dirty="0">
                <a:solidFill>
                  <a:schemeClr val="tx1"/>
                </a:solidFill>
                <a:latin typeface="Overpass" pitchFamily="2" charset="77"/>
                <a:ea typeface="Century Gothic" charset="0"/>
                <a:cs typeface="Century Gothic" charset="0"/>
              </a:rPr>
              <a:t>Containers isolate software from its surroundings, and help reduce conflicts between teams running different software on the same infrastructure.</a:t>
            </a:r>
          </a:p>
        </p:txBody>
      </p:sp>
      <p:sp>
        <p:nvSpPr>
          <p:cNvPr id="4" name="Rectangle 3"/>
          <p:cNvSpPr/>
          <p:nvPr/>
        </p:nvSpPr>
        <p:spPr bwMode="auto">
          <a:xfrm>
            <a:off x="88576" y="1278547"/>
            <a:ext cx="5783105" cy="2481923"/>
          </a:xfrm>
          <a:prstGeom prst="rect">
            <a:avLst/>
          </a:prstGeom>
          <a:noFill/>
          <a:ln w="25400" cap="flat" cmpd="sng" algn="ctr">
            <a:solidFill>
              <a:schemeClr val="tx1">
                <a:lumMod val="60000"/>
                <a:lumOff val="40000"/>
              </a:schemeClr>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dirty="0">
              <a:solidFill>
                <a:schemeClr val="tx1"/>
              </a:solidFill>
              <a:latin typeface="Overpass" pitchFamily="2" charset="77"/>
            </a:endParaRPr>
          </a:p>
        </p:txBody>
      </p:sp>
      <p:cxnSp>
        <p:nvCxnSpPr>
          <p:cNvPr id="8" name="Straight Connector 7"/>
          <p:cNvCxnSpPr/>
          <p:nvPr/>
        </p:nvCxnSpPr>
        <p:spPr bwMode="auto">
          <a:xfrm>
            <a:off x="1996889" y="1278547"/>
            <a:ext cx="21375" cy="2487269"/>
          </a:xfrm>
          <a:prstGeom prst="line">
            <a:avLst/>
          </a:prstGeom>
          <a:solidFill>
            <a:schemeClr val="accent1"/>
          </a:solidFill>
          <a:ln w="25400" cap="flat" cmpd="sng" algn="ctr">
            <a:solidFill>
              <a:schemeClr val="tx1">
                <a:lumMod val="40000"/>
                <a:lumOff val="6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3944959" y="1288486"/>
            <a:ext cx="12840" cy="2477330"/>
          </a:xfrm>
          <a:prstGeom prst="line">
            <a:avLst/>
          </a:prstGeom>
          <a:solidFill>
            <a:schemeClr val="accent1"/>
          </a:solidFill>
          <a:ln w="25400" cap="flat" cmpd="sng" algn="ctr">
            <a:solidFill>
              <a:schemeClr val="tx1">
                <a:lumMod val="40000"/>
                <a:lumOff val="6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flipV="1">
            <a:off x="93548" y="1835142"/>
            <a:ext cx="5787058" cy="7203"/>
          </a:xfrm>
          <a:prstGeom prst="line">
            <a:avLst/>
          </a:prstGeom>
          <a:solidFill>
            <a:schemeClr val="accent1"/>
          </a:solidFill>
          <a:ln w="25400" cap="flat" cmpd="sng" algn="ctr">
            <a:solidFill>
              <a:schemeClr val="tx1">
                <a:lumMod val="40000"/>
                <a:lumOff val="6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29" y="1431452"/>
            <a:ext cx="438740" cy="24487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6329" y="1351940"/>
            <a:ext cx="340214" cy="32439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569" y="1377511"/>
            <a:ext cx="330476" cy="377687"/>
          </a:xfrm>
          <a:prstGeom prst="rect">
            <a:avLst/>
          </a:prstGeom>
        </p:spPr>
      </p:pic>
      <p:sp>
        <p:nvSpPr>
          <p:cNvPr id="16" name="TextBox 15"/>
          <p:cNvSpPr txBox="1"/>
          <p:nvPr/>
        </p:nvSpPr>
        <p:spPr bwMode="auto">
          <a:xfrm>
            <a:off x="572622" y="1358494"/>
            <a:ext cx="1226336" cy="39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92500" lnSpcReduction="10000"/>
          </a:bodyPr>
          <a:lstStyle/>
          <a:p>
            <a:r>
              <a:rPr lang="en-US" sz="1050" dirty="0">
                <a:latin typeface="Overpass" pitchFamily="2" charset="77"/>
                <a:ea typeface="Century Gothic" charset="0"/>
                <a:cs typeface="Century Gothic" charset="0"/>
              </a:rPr>
              <a:t>L</a:t>
            </a:r>
            <a:r>
              <a:rPr lang="en-US" sz="1350" dirty="0">
                <a:latin typeface="Overpass" pitchFamily="2" charset="77"/>
                <a:ea typeface="Century Gothic" charset="0"/>
                <a:cs typeface="Century Gothic" charset="0"/>
              </a:rPr>
              <a:t>ightweight &amp;</a:t>
            </a:r>
          </a:p>
          <a:p>
            <a:r>
              <a:rPr lang="en-US" sz="1050" dirty="0">
                <a:latin typeface="Overpass" pitchFamily="2" charset="77"/>
                <a:ea typeface="Century Gothic" charset="0"/>
                <a:cs typeface="Century Gothic" charset="0"/>
              </a:rPr>
              <a:t>Agile</a:t>
            </a:r>
            <a:endParaRPr lang="en-US" sz="1350" dirty="0">
              <a:latin typeface="Overpass" pitchFamily="2" charset="77"/>
              <a:ea typeface="Century Gothic" charset="0"/>
              <a:cs typeface="Century Gothic" charset="0"/>
            </a:endParaRPr>
          </a:p>
        </p:txBody>
      </p:sp>
      <p:sp>
        <p:nvSpPr>
          <p:cNvPr id="20" name="TextBox 19"/>
          <p:cNvSpPr txBox="1"/>
          <p:nvPr/>
        </p:nvSpPr>
        <p:spPr bwMode="auto">
          <a:xfrm>
            <a:off x="2387185" y="1363464"/>
            <a:ext cx="1226336" cy="39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a:bodyPr>
          <a:lstStyle/>
          <a:p>
            <a:r>
              <a:rPr lang="en-US" sz="1050" dirty="0">
                <a:latin typeface="Overpass" pitchFamily="2" charset="77"/>
                <a:ea typeface="Century Gothic" charset="0"/>
                <a:cs typeface="Century Gothic" charset="0"/>
              </a:rPr>
              <a:t>Standardized &amp;</a:t>
            </a:r>
            <a:endParaRPr lang="en-US" sz="1350" dirty="0">
              <a:latin typeface="Overpass" pitchFamily="2" charset="77"/>
              <a:ea typeface="Century Gothic" charset="0"/>
              <a:cs typeface="Century Gothic" charset="0"/>
            </a:endParaRPr>
          </a:p>
          <a:p>
            <a:r>
              <a:rPr lang="en-US" sz="1050" dirty="0">
                <a:latin typeface="Overpass" pitchFamily="2" charset="77"/>
                <a:ea typeface="Century Gothic" charset="0"/>
                <a:cs typeface="Century Gothic" charset="0"/>
              </a:rPr>
              <a:t>Portable</a:t>
            </a:r>
            <a:endParaRPr lang="en-US" sz="1350" dirty="0">
              <a:latin typeface="Overpass" pitchFamily="2" charset="77"/>
              <a:ea typeface="Century Gothic" charset="0"/>
              <a:cs typeface="Century Gothic" charset="0"/>
            </a:endParaRPr>
          </a:p>
        </p:txBody>
      </p:sp>
      <p:sp>
        <p:nvSpPr>
          <p:cNvPr id="21" name="TextBox 20"/>
          <p:cNvSpPr txBox="1"/>
          <p:nvPr/>
        </p:nvSpPr>
        <p:spPr bwMode="auto">
          <a:xfrm>
            <a:off x="4320045" y="1346755"/>
            <a:ext cx="1226336" cy="39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a:bodyPr>
          <a:lstStyle/>
          <a:p>
            <a:r>
              <a:rPr lang="en-US" sz="1050" dirty="0">
                <a:latin typeface="Overpass" pitchFamily="2" charset="77"/>
                <a:ea typeface="Century Gothic" charset="0"/>
                <a:cs typeface="Century Gothic" charset="0"/>
              </a:rPr>
              <a:t>Security &amp;</a:t>
            </a:r>
          </a:p>
          <a:p>
            <a:r>
              <a:rPr lang="en-US" sz="1050" dirty="0">
                <a:latin typeface="Overpass" pitchFamily="2" charset="77"/>
                <a:ea typeface="Century Gothic" charset="0"/>
                <a:cs typeface="Century Gothic" charset="0"/>
              </a:rPr>
              <a:t>Isolation </a:t>
            </a:r>
            <a:endParaRPr lang="en-US" sz="1350" dirty="0">
              <a:latin typeface="Overpass" pitchFamily="2" charset="77"/>
              <a:ea typeface="Century Gothic" charset="0"/>
              <a:cs typeface="Century Gothic" charset="0"/>
            </a:endParaRPr>
          </a:p>
        </p:txBody>
      </p:sp>
      <p:sp>
        <p:nvSpPr>
          <p:cNvPr id="23" name="Shape 207"/>
          <p:cNvSpPr txBox="1">
            <a:spLocks/>
          </p:cNvSpPr>
          <p:nvPr/>
        </p:nvSpPr>
        <p:spPr bwMode="auto">
          <a:xfrm>
            <a:off x="74083" y="1834581"/>
            <a:ext cx="1922807" cy="193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76199" indent="0">
              <a:spcAft>
                <a:spcPts val="1500"/>
              </a:spcAft>
              <a:buNone/>
            </a:pPr>
            <a:r>
              <a:rPr lang="en" sz="975" dirty="0">
                <a:solidFill>
                  <a:schemeClr val="tx1"/>
                </a:solidFill>
                <a:latin typeface="Overpass" pitchFamily="2" charset="77"/>
                <a:ea typeface="Century Gothic" charset="0"/>
                <a:cs typeface="Century Gothic" charset="0"/>
              </a:rPr>
              <a:t>Containers share </a:t>
            </a:r>
            <a:r>
              <a:rPr lang="en-US" sz="975" dirty="0">
                <a:solidFill>
                  <a:schemeClr val="tx1"/>
                </a:solidFill>
                <a:latin typeface="Overpass" pitchFamily="2" charset="77"/>
                <a:ea typeface="Century Gothic" charset="0"/>
                <a:cs typeface="Century Gothic" charset="0"/>
              </a:rPr>
              <a:t>host </a:t>
            </a:r>
            <a:r>
              <a:rPr lang="en" sz="975" dirty="0">
                <a:solidFill>
                  <a:schemeClr val="tx1"/>
                </a:solidFill>
                <a:latin typeface="Overpass" pitchFamily="2" charset="77"/>
                <a:ea typeface="Century Gothic" charset="0"/>
                <a:cs typeface="Century Gothic" charset="0"/>
              </a:rPr>
              <a:t>machine's operating system kernel; they start instantly and use less compute and RAM. </a:t>
            </a:r>
          </a:p>
          <a:p>
            <a:pPr marL="76199" indent="0">
              <a:spcAft>
                <a:spcPts val="1500"/>
              </a:spcAft>
              <a:buNone/>
            </a:pPr>
            <a:r>
              <a:rPr lang="en-US" sz="975" dirty="0">
                <a:solidFill>
                  <a:schemeClr val="tx1"/>
                </a:solidFill>
                <a:latin typeface="Overpass" pitchFamily="2" charset="77"/>
                <a:ea typeface="Century Gothic" charset="0"/>
                <a:cs typeface="Century Gothic" charset="0"/>
              </a:rPr>
              <a:t>Containers </a:t>
            </a:r>
            <a:r>
              <a:rPr lang="en" sz="975" dirty="0">
                <a:solidFill>
                  <a:schemeClr val="tx1"/>
                </a:solidFill>
                <a:latin typeface="Overpass" pitchFamily="2" charset="77"/>
                <a:ea typeface="Century Gothic" charset="0"/>
                <a:cs typeface="Century Gothic" charset="0"/>
              </a:rPr>
              <a:t>are constructed from file system layers and share common files. This minimizes disk usage and image downloads are much faster.</a:t>
            </a:r>
            <a:endParaRPr lang="en-US" sz="975" dirty="0">
              <a:solidFill>
                <a:schemeClr val="tx1"/>
              </a:solidFill>
              <a:latin typeface="Overpass" pitchFamily="2" charset="77"/>
              <a:ea typeface="Century Gothic" charset="0"/>
              <a:cs typeface="Century Gothic" charset="0"/>
            </a:endParaRPr>
          </a:p>
        </p:txBody>
      </p:sp>
      <p:sp>
        <p:nvSpPr>
          <p:cNvPr id="28" name="Shape 207"/>
          <p:cNvSpPr txBox="1">
            <a:spLocks/>
          </p:cNvSpPr>
          <p:nvPr/>
        </p:nvSpPr>
        <p:spPr bwMode="auto">
          <a:xfrm>
            <a:off x="2018264" y="1831977"/>
            <a:ext cx="1922807" cy="1928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76199" indent="0">
              <a:spcAft>
                <a:spcPts val="1500"/>
              </a:spcAft>
              <a:buNone/>
            </a:pPr>
            <a:r>
              <a:rPr lang="en" sz="975" dirty="0">
                <a:solidFill>
                  <a:schemeClr val="tx1"/>
                </a:solidFill>
                <a:latin typeface="Overpass" pitchFamily="2" charset="77"/>
                <a:ea typeface="Century Gothic" charset="0"/>
                <a:cs typeface="Century Gothic" charset="0"/>
              </a:rPr>
              <a:t>Containers are based on open standards and run on all major Linux distributions, Microsoft Windows, and on any infrastructure including VMs, bare-metal and in the cloud</a:t>
            </a:r>
            <a:r>
              <a:rPr lang="en-US" sz="975" dirty="0">
                <a:solidFill>
                  <a:schemeClr val="tx1"/>
                </a:solidFill>
                <a:latin typeface="Overpass" pitchFamily="2" charset="77"/>
                <a:ea typeface="Century Gothic" charset="0"/>
                <a:cs typeface="Century Gothic" charset="0"/>
              </a:rPr>
              <a:t>. </a:t>
            </a:r>
          </a:p>
        </p:txBody>
      </p:sp>
      <p:sp>
        <p:nvSpPr>
          <p:cNvPr id="29" name="Shape 207"/>
          <p:cNvSpPr txBox="1">
            <a:spLocks/>
          </p:cNvSpPr>
          <p:nvPr/>
        </p:nvSpPr>
        <p:spPr bwMode="auto">
          <a:xfrm>
            <a:off x="3957799" y="1842346"/>
            <a:ext cx="1922807" cy="1918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76199" indent="0">
              <a:spcAft>
                <a:spcPts val="1500"/>
              </a:spcAft>
              <a:buNone/>
            </a:pPr>
            <a:r>
              <a:rPr lang="en" sz="975" dirty="0">
                <a:solidFill>
                  <a:schemeClr val="tx1"/>
                </a:solidFill>
                <a:latin typeface="Overpass" pitchFamily="2" charset="77"/>
                <a:ea typeface="Century Gothic" charset="0"/>
                <a:cs typeface="Century Gothic" charset="0"/>
              </a:rPr>
              <a:t>Containers isolate applications from one another and from the underlying infrastructure. </a:t>
            </a:r>
          </a:p>
          <a:p>
            <a:pPr marL="76199" indent="0">
              <a:spcAft>
                <a:spcPts val="1500"/>
              </a:spcAft>
              <a:buNone/>
            </a:pPr>
            <a:r>
              <a:rPr lang="en" sz="975" dirty="0">
                <a:solidFill>
                  <a:schemeClr val="tx1"/>
                </a:solidFill>
                <a:latin typeface="Overpass" pitchFamily="2" charset="77"/>
                <a:ea typeface="Century Gothic" charset="0"/>
                <a:cs typeface="Century Gothic" charset="0"/>
              </a:rPr>
              <a:t>Containers provides the strongest default isolation to limit app issues to a single container instead of the entire machine.</a:t>
            </a:r>
            <a:r>
              <a:rPr lang="en-US" sz="975" dirty="0">
                <a:solidFill>
                  <a:schemeClr val="tx1"/>
                </a:solidFill>
                <a:latin typeface="Overpass" pitchFamily="2" charset="77"/>
                <a:ea typeface="Century Gothic" charset="0"/>
                <a:cs typeface="Century Gothic" charset="0"/>
              </a:rPr>
              <a:t> </a:t>
            </a:r>
          </a:p>
          <a:p>
            <a:pPr marL="76199" indent="0">
              <a:spcAft>
                <a:spcPts val="1500"/>
              </a:spcAft>
              <a:buNone/>
            </a:pPr>
            <a:endParaRPr lang="en-US" sz="975" dirty="0">
              <a:solidFill>
                <a:srgbClr val="941551"/>
              </a:solidFill>
              <a:latin typeface="Overpass" pitchFamily="2" charset="77"/>
              <a:ea typeface="Century Gothic" charset="0"/>
              <a:cs typeface="Century Gothic" charset="0"/>
            </a:endParaRPr>
          </a:p>
        </p:txBody>
      </p:sp>
      <p:grpSp>
        <p:nvGrpSpPr>
          <p:cNvPr id="10" name="Group 9"/>
          <p:cNvGrpSpPr/>
          <p:nvPr/>
        </p:nvGrpSpPr>
        <p:grpSpPr>
          <a:xfrm>
            <a:off x="63202" y="3796781"/>
            <a:ext cx="5817403" cy="1177823"/>
            <a:chOff x="84269" y="4993882"/>
            <a:chExt cx="7756537" cy="1570430"/>
          </a:xfrm>
        </p:grpSpPr>
        <p:sp>
          <p:nvSpPr>
            <p:cNvPr id="18" name="Rounded Rectangle 17"/>
            <p:cNvSpPr/>
            <p:nvPr/>
          </p:nvSpPr>
          <p:spPr bwMode="auto">
            <a:xfrm>
              <a:off x="88643" y="5104904"/>
              <a:ext cx="7752163" cy="1453351"/>
            </a:xfrm>
            <a:prstGeom prst="roundRect">
              <a:avLst>
                <a:gd name="adj" fmla="val 5909"/>
              </a:avLst>
            </a:prstGeom>
            <a:solidFill>
              <a:schemeClr val="accent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dirty="0">
                <a:solidFill>
                  <a:schemeClr val="tx1"/>
                </a:solidFill>
                <a:latin typeface="Overpass" pitchFamily="2" charset="77"/>
              </a:endParaRPr>
            </a:p>
          </p:txBody>
        </p:sp>
        <p:sp>
          <p:nvSpPr>
            <p:cNvPr id="22" name="Shape 207"/>
            <p:cNvSpPr txBox="1">
              <a:spLocks/>
            </p:cNvSpPr>
            <p:nvPr/>
          </p:nvSpPr>
          <p:spPr bwMode="auto">
            <a:xfrm>
              <a:off x="2681751" y="5026229"/>
              <a:ext cx="2590376" cy="145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76199" indent="0">
                <a:spcAft>
                  <a:spcPts val="1500"/>
                </a:spcAft>
                <a:buNone/>
              </a:pPr>
              <a:r>
                <a:rPr lang="en-US" sz="975" dirty="0">
                  <a:solidFill>
                    <a:schemeClr val="bg1"/>
                  </a:solidFill>
                  <a:latin typeface="Overpass" pitchFamily="2" charset="77"/>
                  <a:ea typeface="Century Gothic" charset="0"/>
                  <a:cs typeface="Century Gothic" charset="0"/>
                </a:rPr>
                <a:t>Containers turn apps into integral units that can migrate easily between machines and between providers</a:t>
              </a:r>
            </a:p>
          </p:txBody>
        </p:sp>
        <p:sp>
          <p:nvSpPr>
            <p:cNvPr id="24" name="Shape 207"/>
            <p:cNvSpPr txBox="1">
              <a:spLocks/>
            </p:cNvSpPr>
            <p:nvPr/>
          </p:nvSpPr>
          <p:spPr bwMode="auto">
            <a:xfrm>
              <a:off x="84269" y="4993882"/>
              <a:ext cx="2632825" cy="1537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76199" indent="0">
                <a:spcAft>
                  <a:spcPts val="1500"/>
                </a:spcAft>
                <a:buNone/>
              </a:pPr>
              <a:r>
                <a:rPr lang="en-US" sz="975" dirty="0">
                  <a:solidFill>
                    <a:schemeClr val="bg1"/>
                  </a:solidFill>
                  <a:latin typeface="Overpass" pitchFamily="2" charset="77"/>
                  <a:ea typeface="Century Gothic" charset="0"/>
                  <a:cs typeface="Century Gothic" charset="0"/>
                </a:rPr>
                <a:t>The ability to easily and atomically update and scale individual component of application stack is the only way to improve security, scalability, and hardware utilization.</a:t>
              </a:r>
              <a:endParaRPr lang="en" sz="975" dirty="0">
                <a:solidFill>
                  <a:schemeClr val="bg1"/>
                </a:solidFill>
                <a:latin typeface="Overpass" pitchFamily="2" charset="77"/>
                <a:ea typeface="Century Gothic" charset="0"/>
                <a:cs typeface="Century Gothic" charset="0"/>
              </a:endParaRPr>
            </a:p>
            <a:p>
              <a:pPr marL="76199" indent="0">
                <a:spcAft>
                  <a:spcPts val="1500"/>
                </a:spcAft>
                <a:buNone/>
              </a:pPr>
              <a:endParaRPr lang="en-US" sz="975" dirty="0">
                <a:latin typeface="Overpass" pitchFamily="2" charset="77"/>
                <a:ea typeface="Century Gothic" charset="0"/>
                <a:cs typeface="Century Gothic" charset="0"/>
              </a:endParaRPr>
            </a:p>
          </p:txBody>
        </p:sp>
        <p:sp>
          <p:nvSpPr>
            <p:cNvPr id="25" name="Shape 207"/>
            <p:cNvSpPr txBox="1">
              <a:spLocks/>
            </p:cNvSpPr>
            <p:nvPr/>
          </p:nvSpPr>
          <p:spPr bwMode="auto">
            <a:xfrm>
              <a:off x="5291143" y="5015210"/>
              <a:ext cx="2537763" cy="1503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marL="76199" indent="0">
                <a:spcAft>
                  <a:spcPts val="1500"/>
                </a:spcAft>
                <a:buNone/>
              </a:pPr>
              <a:r>
                <a:rPr lang="en" sz="975" dirty="0">
                  <a:solidFill>
                    <a:schemeClr val="bg1"/>
                  </a:solidFill>
                  <a:latin typeface="Overpass" pitchFamily="2" charset="77"/>
                  <a:ea typeface="Century Gothic" charset="0"/>
                  <a:cs typeface="Century Gothic" charset="0"/>
                </a:rPr>
                <a:t>VM-focused workflow ties the OS directly to the apps on the box. Moving dependencies out of the OS and into a container dramatically reduces complexity.</a:t>
              </a:r>
            </a:p>
          </p:txBody>
        </p:sp>
        <p:cxnSp>
          <p:nvCxnSpPr>
            <p:cNvPr id="26" name="Straight Connector 25"/>
            <p:cNvCxnSpPr/>
            <p:nvPr/>
          </p:nvCxnSpPr>
          <p:spPr bwMode="auto">
            <a:xfrm flipH="1">
              <a:off x="2691019" y="5104904"/>
              <a:ext cx="1" cy="1453351"/>
            </a:xfrm>
            <a:prstGeom prst="line">
              <a:avLst/>
            </a:prstGeom>
            <a:solidFill>
              <a:schemeClr val="accent1"/>
            </a:solidFill>
            <a:ln w="254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p:nvPr/>
          </p:nvCxnSpPr>
          <p:spPr bwMode="auto">
            <a:xfrm flipH="1">
              <a:off x="5297954" y="5110961"/>
              <a:ext cx="1" cy="1453351"/>
            </a:xfrm>
            <a:prstGeom prst="line">
              <a:avLst/>
            </a:prstGeom>
            <a:solidFill>
              <a:schemeClr val="accent1"/>
            </a:solidFill>
            <a:ln w="254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7" name="Slide Number Placeholder 1">
            <a:extLst>
              <a:ext uri="{FF2B5EF4-FFF2-40B4-BE49-F238E27FC236}">
                <a16:creationId xmlns:a16="http://schemas.microsoft.com/office/drawing/2014/main" id="{E3E0CBC8-6DBA-CA43-9428-95B95AAB9D82}"/>
              </a:ext>
            </a:extLst>
          </p:cNvPr>
          <p:cNvSpPr txBox="1">
            <a:spLocks/>
          </p:cNvSpPr>
          <p:nvPr/>
        </p:nvSpPr>
        <p:spPr>
          <a:xfrm>
            <a:off x="103327" y="4911054"/>
            <a:ext cx="446641" cy="21648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11</a:t>
            </a:fld>
            <a:endParaRPr lang="en" dirty="0"/>
          </a:p>
        </p:txBody>
      </p:sp>
    </p:spTree>
    <p:extLst>
      <p:ext uri="{BB962C8B-B14F-4D97-AF65-F5344CB8AC3E}">
        <p14:creationId xmlns:p14="http://schemas.microsoft.com/office/powerpoint/2010/main" val="33396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479"/>
        <p:cNvGrpSpPr/>
        <p:nvPr/>
      </p:nvGrpSpPr>
      <p:grpSpPr>
        <a:xfrm>
          <a:off x="0" y="0"/>
          <a:ext cx="0" cy="0"/>
          <a:chOff x="0" y="0"/>
          <a:chExt cx="0" cy="0"/>
        </a:xfrm>
      </p:grpSpPr>
      <p:sp>
        <p:nvSpPr>
          <p:cNvPr id="4481" name="Shape 448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t>SECURITY &amp; COMPLIANCE</a:t>
            </a:r>
            <a:endParaRPr/>
          </a:p>
        </p:txBody>
      </p:sp>
      <p:pic>
        <p:nvPicPr>
          <p:cNvPr id="4482" name="Shape 4482"/>
          <p:cNvPicPr preferRelativeResize="0"/>
          <p:nvPr/>
        </p:nvPicPr>
        <p:blipFill rotWithShape="1">
          <a:blip r:embed="rId3">
            <a:alphaModFix/>
          </a:blip>
          <a:srcRect l="828" t="1987" r="1676" b="42964"/>
          <a:stretch/>
        </p:blipFill>
        <p:spPr>
          <a:xfrm>
            <a:off x="731278" y="1895434"/>
            <a:ext cx="3021041" cy="912122"/>
          </a:xfrm>
          <a:prstGeom prst="rect">
            <a:avLst/>
          </a:prstGeom>
          <a:noFill/>
          <a:ln>
            <a:noFill/>
          </a:ln>
        </p:spPr>
      </p:pic>
      <p:pic>
        <p:nvPicPr>
          <p:cNvPr id="4483" name="Shape 4483"/>
          <p:cNvPicPr preferRelativeResize="0"/>
          <p:nvPr/>
        </p:nvPicPr>
        <p:blipFill rotWithShape="1">
          <a:blip r:embed="rId3">
            <a:alphaModFix/>
          </a:blip>
          <a:srcRect l="935" t="65214" r="1665" b="2965"/>
          <a:stretch/>
        </p:blipFill>
        <p:spPr>
          <a:xfrm>
            <a:off x="732895" y="2860519"/>
            <a:ext cx="3017807" cy="527237"/>
          </a:xfrm>
          <a:prstGeom prst="rect">
            <a:avLst/>
          </a:prstGeom>
          <a:noFill/>
          <a:ln>
            <a:noFill/>
          </a:ln>
        </p:spPr>
      </p:pic>
      <p:pic>
        <p:nvPicPr>
          <p:cNvPr id="4484" name="Shape 4484"/>
          <p:cNvPicPr preferRelativeResize="0"/>
          <p:nvPr/>
        </p:nvPicPr>
        <p:blipFill rotWithShape="1">
          <a:blip r:embed="rId4">
            <a:alphaModFix/>
          </a:blip>
          <a:srcRect l="4521" t="35297" r="3945" b="10078"/>
          <a:stretch/>
        </p:blipFill>
        <p:spPr>
          <a:xfrm>
            <a:off x="3795861" y="1290350"/>
            <a:ext cx="4813523" cy="3319853"/>
          </a:xfrm>
          <a:prstGeom prst="rect">
            <a:avLst/>
          </a:prstGeom>
          <a:noFill/>
          <a:ln w="9525" cap="flat" cmpd="sng">
            <a:solidFill>
              <a:srgbClr val="D9D9D9"/>
            </a:solidFill>
            <a:prstDash val="solid"/>
            <a:round/>
            <a:headEnd type="none" w="med" len="med"/>
            <a:tailEnd type="none" w="med" len="med"/>
          </a:ln>
        </p:spPr>
      </p:pic>
      <p:pic>
        <p:nvPicPr>
          <p:cNvPr id="4485" name="Shape 4485"/>
          <p:cNvPicPr preferRelativeResize="0"/>
          <p:nvPr/>
        </p:nvPicPr>
        <p:blipFill rotWithShape="1">
          <a:blip r:embed="rId5">
            <a:alphaModFix/>
          </a:blip>
          <a:srcRect l="2101" t="18736" r="1938" b="40364"/>
          <a:stretch/>
        </p:blipFill>
        <p:spPr>
          <a:xfrm>
            <a:off x="732884" y="3448427"/>
            <a:ext cx="3017829" cy="1161772"/>
          </a:xfrm>
          <a:prstGeom prst="rect">
            <a:avLst/>
          </a:prstGeom>
          <a:noFill/>
          <a:ln>
            <a:noFill/>
          </a:ln>
        </p:spPr>
      </p:pic>
      <p:pic>
        <p:nvPicPr>
          <p:cNvPr id="4486" name="Shape 4486"/>
          <p:cNvPicPr preferRelativeResize="0"/>
          <p:nvPr/>
        </p:nvPicPr>
        <p:blipFill rotWithShape="1">
          <a:blip r:embed="rId6">
            <a:alphaModFix/>
          </a:blip>
          <a:srcRect l="819" t="7476" r="1571" b="7942"/>
          <a:stretch/>
        </p:blipFill>
        <p:spPr>
          <a:xfrm>
            <a:off x="729661" y="1290350"/>
            <a:ext cx="3024275" cy="559566"/>
          </a:xfrm>
          <a:prstGeom prst="rect">
            <a:avLst/>
          </a:prstGeom>
          <a:noFill/>
          <a:ln>
            <a:noFill/>
          </a:ln>
        </p:spPr>
      </p:pic>
      <p:sp>
        <p:nvSpPr>
          <p:cNvPr id="2" name="Slide Number Placeholder 1">
            <a:extLst>
              <a:ext uri="{FF2B5EF4-FFF2-40B4-BE49-F238E27FC236}">
                <a16:creationId xmlns:a16="http://schemas.microsoft.com/office/drawing/2014/main" id="{858BEF93-CE79-CE4F-AF6A-FC69D93D5EEA}"/>
              </a:ext>
            </a:extLst>
          </p:cNvPr>
          <p:cNvSpPr>
            <a:spLocks noGrp="1"/>
          </p:cNvSpPr>
          <p:nvPr>
            <p:ph type="sldNum" idx="12"/>
          </p:nvPr>
        </p:nvSpPr>
        <p:spPr/>
        <p:txBody>
          <a:bodyPr/>
          <a:lstStyle/>
          <a:p>
            <a:fld id="{00000000-1234-1234-1234-123412341234}" type="slidenum">
              <a:rPr lang="en" smtClean="0"/>
              <a:pPr/>
              <a:t>110</a:t>
            </a:fld>
            <a:endParaRPr lang="en"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490"/>
        <p:cNvGrpSpPr/>
        <p:nvPr/>
      </p:nvGrpSpPr>
      <p:grpSpPr>
        <a:xfrm>
          <a:off x="0" y="0"/>
          <a:ext cx="0" cy="0"/>
          <a:chOff x="0" y="0"/>
          <a:chExt cx="0" cy="0"/>
        </a:xfrm>
      </p:grpSpPr>
      <p:sp>
        <p:nvSpPr>
          <p:cNvPr id="4491" name="Shape 4491"/>
          <p:cNvSpPr txBox="1"/>
          <p:nvPr/>
        </p:nvSpPr>
        <p:spPr>
          <a:xfrm>
            <a:off x="903600" y="1709150"/>
            <a:ext cx="4009800" cy="2397000"/>
          </a:xfrm>
          <a:prstGeom prst="rect">
            <a:avLst/>
          </a:prstGeom>
          <a:noFill/>
          <a:ln>
            <a:noFill/>
          </a:ln>
        </p:spPr>
        <p:txBody>
          <a:bodyPr wrap="square" lIns="45725" tIns="45725" rIns="45725" bIns="45725" anchor="t" anchorCtr="0">
            <a:noAutofit/>
          </a:bodyPr>
          <a:lstStyle/>
          <a:p>
            <a:pPr marL="457200" lvl="0" indent="-317500" rtl="0">
              <a:spcBef>
                <a:spcPts val="0"/>
              </a:spcBef>
              <a:spcAft>
                <a:spcPts val="0"/>
              </a:spcAft>
              <a:buSzPts val="1400"/>
              <a:buFont typeface="Overpass"/>
              <a:buChar char="●"/>
            </a:pPr>
            <a:r>
              <a:rPr lang="en">
                <a:latin typeface="Overpass" pitchFamily="2" charset="77"/>
                <a:ea typeface="Overpass"/>
                <a:cs typeface="Overpass"/>
                <a:sym typeface="Overpass"/>
              </a:rPr>
              <a:t>Define cost models for infrastructure and understand your cost.</a:t>
            </a:r>
            <a:endParaRPr>
              <a:latin typeface="Overpass" pitchFamily="2" charset="77"/>
              <a:ea typeface="Overpass"/>
              <a:cs typeface="Overpass"/>
              <a:sym typeface="Overpass"/>
            </a:endParaRPr>
          </a:p>
          <a:p>
            <a:pPr marL="457200" lvl="0" indent="-317500" rtl="0">
              <a:spcBef>
                <a:spcPts val="1000"/>
              </a:spcBef>
              <a:spcAft>
                <a:spcPts val="0"/>
              </a:spcAft>
              <a:buSzPts val="1400"/>
              <a:buFont typeface="Overpass"/>
              <a:buChar char="●"/>
            </a:pPr>
            <a:r>
              <a:rPr lang="en">
                <a:latin typeface="Overpass" pitchFamily="2" charset="77"/>
                <a:ea typeface="Overpass"/>
                <a:cs typeface="Overpass"/>
                <a:sym typeface="Overpass"/>
              </a:rPr>
              <a:t>Rate schedules per platform and per tenant with multi-tiered and multi-currency support</a:t>
            </a:r>
            <a:br>
              <a:rPr lang="en">
                <a:latin typeface="Overpass" pitchFamily="2" charset="77"/>
                <a:ea typeface="Overpass"/>
                <a:cs typeface="Overpass"/>
                <a:sym typeface="Overpass"/>
              </a:rPr>
            </a:br>
            <a:endParaRPr>
              <a:latin typeface="Overpass" pitchFamily="2" charset="77"/>
              <a:ea typeface="Overpass"/>
              <a:cs typeface="Overpass"/>
              <a:sym typeface="Overpass"/>
            </a:endParaRPr>
          </a:p>
          <a:p>
            <a:pPr marL="457200" lvl="0" indent="-317500" rtl="0">
              <a:spcBef>
                <a:spcPts val="0"/>
              </a:spcBef>
              <a:spcAft>
                <a:spcPts val="0"/>
              </a:spcAft>
              <a:buSzPts val="1400"/>
              <a:buFont typeface="Overpass"/>
              <a:buChar char="●"/>
            </a:pPr>
            <a:r>
              <a:rPr lang="en">
                <a:latin typeface="Overpass" pitchFamily="2" charset="77"/>
                <a:ea typeface="Overpass"/>
                <a:cs typeface="Overpass"/>
                <a:sym typeface="Overpass"/>
              </a:rPr>
              <a:t>CloudForms shows top users for CPU, memory, as well as cost.</a:t>
            </a:r>
            <a:endParaRPr>
              <a:latin typeface="Overpass" pitchFamily="2" charset="77"/>
              <a:ea typeface="Overpass"/>
              <a:cs typeface="Overpass"/>
              <a:sym typeface="Overpass"/>
            </a:endParaRPr>
          </a:p>
          <a:p>
            <a:pPr marL="457200" lvl="0" indent="-317500" rtl="0">
              <a:spcBef>
                <a:spcPts val="1000"/>
              </a:spcBef>
              <a:spcAft>
                <a:spcPts val="1000"/>
              </a:spcAft>
              <a:buSzPts val="1400"/>
              <a:buFont typeface="Overpass"/>
              <a:buChar char="●"/>
            </a:pPr>
            <a:r>
              <a:rPr lang="en">
                <a:latin typeface="Overpass" pitchFamily="2" charset="77"/>
                <a:ea typeface="Overpass"/>
                <a:cs typeface="Overpass"/>
                <a:sym typeface="Overpass"/>
              </a:rPr>
              <a:t>Chargeback/showback to projects based on container utilization.</a:t>
            </a:r>
            <a:endParaRPr>
              <a:latin typeface="Overpass" pitchFamily="2" charset="77"/>
              <a:ea typeface="Overpass"/>
              <a:cs typeface="Overpass"/>
              <a:sym typeface="Overpass"/>
            </a:endParaRPr>
          </a:p>
        </p:txBody>
      </p:sp>
      <p:sp>
        <p:nvSpPr>
          <p:cNvPr id="4493" name="Shape 449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FINANCIAL MANAGEMENT</a:t>
            </a:r>
            <a:endParaRPr>
              <a:latin typeface="Overpass" pitchFamily="2" charset="77"/>
            </a:endParaRPr>
          </a:p>
        </p:txBody>
      </p:sp>
      <p:sp>
        <p:nvSpPr>
          <p:cNvPr id="4494" name="Shape 4494"/>
          <p:cNvSpPr/>
          <p:nvPr/>
        </p:nvSpPr>
        <p:spPr>
          <a:xfrm>
            <a:off x="5983350" y="1916596"/>
            <a:ext cx="1708200" cy="1708200"/>
          </a:xfrm>
          <a:prstGeom prst="ellipse">
            <a:avLst/>
          </a:prstGeom>
          <a:solidFill>
            <a:srgbClr val="F0AB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495" name="Shape 4495"/>
          <p:cNvPicPr preferRelativeResize="0"/>
          <p:nvPr/>
        </p:nvPicPr>
        <p:blipFill>
          <a:blip r:embed="rId3">
            <a:alphaModFix/>
          </a:blip>
          <a:stretch>
            <a:fillRect/>
          </a:stretch>
        </p:blipFill>
        <p:spPr>
          <a:xfrm>
            <a:off x="6350157" y="2397258"/>
            <a:ext cx="991875" cy="764175"/>
          </a:xfrm>
          <a:prstGeom prst="rect">
            <a:avLst/>
          </a:prstGeom>
          <a:noFill/>
          <a:ln>
            <a:noFill/>
          </a:ln>
        </p:spPr>
      </p:pic>
      <p:sp>
        <p:nvSpPr>
          <p:cNvPr id="2" name="Slide Number Placeholder 1">
            <a:extLst>
              <a:ext uri="{FF2B5EF4-FFF2-40B4-BE49-F238E27FC236}">
                <a16:creationId xmlns:a16="http://schemas.microsoft.com/office/drawing/2014/main" id="{922AA1FD-8E10-CF41-B2FE-A8775597D486}"/>
              </a:ext>
            </a:extLst>
          </p:cNvPr>
          <p:cNvSpPr>
            <a:spLocks noGrp="1"/>
          </p:cNvSpPr>
          <p:nvPr>
            <p:ph type="sldNum" idx="12"/>
          </p:nvPr>
        </p:nvSpPr>
        <p:spPr/>
        <p:txBody>
          <a:bodyPr/>
          <a:lstStyle/>
          <a:p>
            <a:fld id="{00000000-1234-1234-1234-123412341234}" type="slidenum">
              <a:rPr lang="en" smtClean="0"/>
              <a:pPr/>
              <a:t>111</a:t>
            </a:fld>
            <a:endParaRPr lang="en"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499"/>
        <p:cNvGrpSpPr/>
        <p:nvPr/>
      </p:nvGrpSpPr>
      <p:grpSpPr>
        <a:xfrm>
          <a:off x="0" y="0"/>
          <a:ext cx="0" cy="0"/>
          <a:chOff x="0" y="0"/>
          <a:chExt cx="0" cy="0"/>
        </a:xfrm>
      </p:grpSpPr>
      <p:sp>
        <p:nvSpPr>
          <p:cNvPr id="4501" name="Shape 450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t>FINANCIAL MANAGEMENT</a:t>
            </a:r>
            <a:endParaRPr/>
          </a:p>
        </p:txBody>
      </p:sp>
      <p:pic>
        <p:nvPicPr>
          <p:cNvPr id="4502" name="Shape 4502"/>
          <p:cNvPicPr preferRelativeResize="0"/>
          <p:nvPr/>
        </p:nvPicPr>
        <p:blipFill>
          <a:blip r:embed="rId3">
            <a:alphaModFix/>
          </a:blip>
          <a:stretch>
            <a:fillRect/>
          </a:stretch>
        </p:blipFill>
        <p:spPr>
          <a:xfrm>
            <a:off x="750009" y="1366950"/>
            <a:ext cx="1955725" cy="1608300"/>
          </a:xfrm>
          <a:prstGeom prst="rect">
            <a:avLst/>
          </a:prstGeom>
          <a:noFill/>
          <a:ln w="9525" cap="flat" cmpd="sng">
            <a:solidFill>
              <a:srgbClr val="D9D9D9"/>
            </a:solidFill>
            <a:prstDash val="solid"/>
            <a:round/>
            <a:headEnd type="none" w="med" len="med"/>
            <a:tailEnd type="none" w="med" len="med"/>
          </a:ln>
        </p:spPr>
      </p:pic>
      <p:pic>
        <p:nvPicPr>
          <p:cNvPr id="4503" name="Shape 4503"/>
          <p:cNvPicPr preferRelativeResize="0"/>
          <p:nvPr/>
        </p:nvPicPr>
        <p:blipFill>
          <a:blip r:embed="rId4">
            <a:alphaModFix/>
          </a:blip>
          <a:stretch>
            <a:fillRect/>
          </a:stretch>
        </p:blipFill>
        <p:spPr>
          <a:xfrm>
            <a:off x="2766251" y="1366949"/>
            <a:ext cx="5869625" cy="3095701"/>
          </a:xfrm>
          <a:prstGeom prst="rect">
            <a:avLst/>
          </a:prstGeom>
          <a:noFill/>
          <a:ln w="9525" cap="flat" cmpd="sng">
            <a:solidFill>
              <a:srgbClr val="D9D9D9"/>
            </a:solidFill>
            <a:prstDash val="solid"/>
            <a:round/>
            <a:headEnd type="none" w="med" len="med"/>
            <a:tailEnd type="none" w="med" len="med"/>
          </a:ln>
        </p:spPr>
      </p:pic>
      <p:pic>
        <p:nvPicPr>
          <p:cNvPr id="4504" name="Shape 4504"/>
          <p:cNvPicPr preferRelativeResize="0"/>
          <p:nvPr/>
        </p:nvPicPr>
        <p:blipFill>
          <a:blip r:embed="rId5">
            <a:alphaModFix/>
          </a:blip>
          <a:stretch>
            <a:fillRect/>
          </a:stretch>
        </p:blipFill>
        <p:spPr>
          <a:xfrm>
            <a:off x="750009" y="3037950"/>
            <a:ext cx="1955724" cy="1424705"/>
          </a:xfrm>
          <a:prstGeom prst="rect">
            <a:avLst/>
          </a:prstGeom>
          <a:noFill/>
          <a:ln w="9525" cap="flat" cmpd="sng">
            <a:solidFill>
              <a:srgbClr val="D9D9D9"/>
            </a:solidFill>
            <a:prstDash val="solid"/>
            <a:round/>
            <a:headEnd type="none" w="med" len="med"/>
            <a:tailEnd type="none" w="med" len="med"/>
          </a:ln>
        </p:spPr>
      </p:pic>
      <p:sp>
        <p:nvSpPr>
          <p:cNvPr id="2" name="Slide Number Placeholder 1">
            <a:extLst>
              <a:ext uri="{FF2B5EF4-FFF2-40B4-BE49-F238E27FC236}">
                <a16:creationId xmlns:a16="http://schemas.microsoft.com/office/drawing/2014/main" id="{AB7F2620-2787-4646-AC8E-7FA18D66B5C2}"/>
              </a:ext>
            </a:extLst>
          </p:cNvPr>
          <p:cNvSpPr>
            <a:spLocks noGrp="1"/>
          </p:cNvSpPr>
          <p:nvPr>
            <p:ph type="sldNum" idx="12"/>
          </p:nvPr>
        </p:nvSpPr>
        <p:spPr/>
        <p:txBody>
          <a:bodyPr/>
          <a:lstStyle/>
          <a:p>
            <a:fld id="{00000000-1234-1234-1234-123412341234}" type="slidenum">
              <a:rPr lang="en" smtClean="0"/>
              <a:pPr/>
              <a:t>112</a:t>
            </a:fld>
            <a:endParaRPr lang="en"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508"/>
        <p:cNvGrpSpPr/>
        <p:nvPr/>
      </p:nvGrpSpPr>
      <p:grpSpPr>
        <a:xfrm>
          <a:off x="0" y="0"/>
          <a:ext cx="0" cy="0"/>
          <a:chOff x="0" y="0"/>
          <a:chExt cx="0" cy="0"/>
        </a:xfrm>
      </p:grpSpPr>
      <p:sp>
        <p:nvSpPr>
          <p:cNvPr id="4509" name="Shape 4509"/>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REFERENCE </a:t>
            </a:r>
            <a:br>
              <a:rPr lang="en"/>
            </a:br>
            <a:r>
              <a:rPr lang="en"/>
              <a:t>ARCHITECTURES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513"/>
        <p:cNvGrpSpPr/>
        <p:nvPr/>
      </p:nvGrpSpPr>
      <p:grpSpPr>
        <a:xfrm>
          <a:off x="0" y="0"/>
          <a:ext cx="0" cy="0"/>
          <a:chOff x="0" y="0"/>
          <a:chExt cx="0" cy="0"/>
        </a:xfrm>
      </p:grpSpPr>
      <p:sp>
        <p:nvSpPr>
          <p:cNvPr id="4514" name="Shape 4514"/>
          <p:cNvSpPr txBox="1">
            <a:spLocks noGrp="1"/>
          </p:cNvSpPr>
          <p:nvPr>
            <p:ph type="body" idx="1"/>
          </p:nvPr>
        </p:nvSpPr>
        <p:spPr>
          <a:xfrm>
            <a:off x="4557824" y="1004149"/>
            <a:ext cx="4586175" cy="3599100"/>
          </a:xfrm>
          <a:prstGeom prst="rect">
            <a:avLst/>
          </a:prstGeom>
        </p:spPr>
        <p:txBody>
          <a:bodyPr wrap="square" lIns="91425" tIns="91425" rIns="91425" bIns="91425" anchor="t" anchorCtr="0">
            <a:noAutofit/>
          </a:bodyPr>
          <a:lstStyle/>
          <a:p>
            <a:pPr marL="0" lvl="0" indent="0">
              <a:lnSpc>
                <a:spcPct val="110000"/>
              </a:lnSpc>
              <a:spcBef>
                <a:spcPts val="0"/>
              </a:spcBef>
              <a:spcAft>
                <a:spcPts val="0"/>
              </a:spcAft>
              <a:buNone/>
            </a:pPr>
            <a:r>
              <a:rPr lang="en" sz="1200" u="sng" dirty="0">
                <a:solidFill>
                  <a:schemeClr val="hlink"/>
                </a:solidFill>
                <a:hlinkClick r:id="rId3"/>
              </a:rPr>
              <a:t>Application Release Strategies with OpenShift</a:t>
            </a:r>
            <a:endParaRPr sz="1200" dirty="0"/>
          </a:p>
          <a:p>
            <a:pPr marL="0" lvl="0" indent="0">
              <a:lnSpc>
                <a:spcPct val="110000"/>
              </a:lnSpc>
              <a:spcBef>
                <a:spcPts val="1000"/>
              </a:spcBef>
              <a:spcAft>
                <a:spcPts val="0"/>
              </a:spcAft>
              <a:buNone/>
            </a:pPr>
            <a:r>
              <a:rPr lang="en" sz="1200" u="sng" dirty="0">
                <a:solidFill>
                  <a:schemeClr val="hlink"/>
                </a:solidFill>
                <a:hlinkClick r:id="rId4"/>
              </a:rPr>
              <a:t>Building Polyglot Microservices on OpenShift </a:t>
            </a:r>
            <a:endParaRPr sz="1200" dirty="0"/>
          </a:p>
          <a:p>
            <a:pPr marL="0" lvl="0" indent="0" rtl="0">
              <a:lnSpc>
                <a:spcPct val="110000"/>
              </a:lnSpc>
              <a:spcBef>
                <a:spcPts val="1000"/>
              </a:spcBef>
              <a:spcAft>
                <a:spcPts val="0"/>
              </a:spcAft>
              <a:buNone/>
            </a:pPr>
            <a:r>
              <a:rPr lang="en" sz="1200" u="sng" dirty="0">
                <a:solidFill>
                  <a:schemeClr val="hlink"/>
                </a:solidFill>
                <a:hlinkClick r:id="rId5"/>
              </a:rPr>
              <a:t>Building JBoss EAP 6 Microservices on OpenShift</a:t>
            </a:r>
            <a:endParaRPr sz="1200" dirty="0"/>
          </a:p>
          <a:p>
            <a:pPr marL="0" lvl="0" indent="0">
              <a:lnSpc>
                <a:spcPct val="110000"/>
              </a:lnSpc>
              <a:spcBef>
                <a:spcPts val="1000"/>
              </a:spcBef>
              <a:spcAft>
                <a:spcPts val="0"/>
              </a:spcAft>
              <a:buNone/>
            </a:pPr>
            <a:r>
              <a:rPr lang="en" sz="1200" u="sng" dirty="0">
                <a:solidFill>
                  <a:schemeClr val="hlink"/>
                </a:solidFill>
                <a:hlinkClick r:id="rId6"/>
              </a:rPr>
              <a:t>Building JBoss EAP 7 Microservices on OpenShift</a:t>
            </a:r>
            <a:endParaRPr sz="1200" dirty="0"/>
          </a:p>
          <a:p>
            <a:pPr marL="0" lvl="0" indent="0" rtl="0">
              <a:lnSpc>
                <a:spcPct val="110000"/>
              </a:lnSpc>
              <a:spcBef>
                <a:spcPts val="1000"/>
              </a:spcBef>
              <a:spcAft>
                <a:spcPts val="0"/>
              </a:spcAft>
              <a:buNone/>
            </a:pPr>
            <a:r>
              <a:rPr lang="en" sz="1200" u="sng" dirty="0">
                <a:solidFill>
                  <a:schemeClr val="hlink"/>
                </a:solidFill>
                <a:hlinkClick r:id="rId7"/>
              </a:rPr>
              <a:t>Business Process Management with JBoss BPMS on OpenShift</a:t>
            </a:r>
            <a:endParaRPr sz="1200" dirty="0"/>
          </a:p>
          <a:p>
            <a:pPr marL="0" lvl="0" indent="0" rtl="0">
              <a:lnSpc>
                <a:spcPct val="110000"/>
              </a:lnSpc>
              <a:spcBef>
                <a:spcPts val="1000"/>
              </a:spcBef>
              <a:spcAft>
                <a:spcPts val="0"/>
              </a:spcAft>
              <a:buClr>
                <a:schemeClr val="dk1"/>
              </a:buClr>
              <a:buSzPts val="1100"/>
              <a:buFont typeface="Arial"/>
              <a:buNone/>
            </a:pPr>
            <a:r>
              <a:rPr lang="en" sz="1200" u="sng" dirty="0">
                <a:solidFill>
                  <a:schemeClr val="hlink"/>
                </a:solidFill>
                <a:hlinkClick r:id="rId8"/>
              </a:rPr>
              <a:t>Build and Deployment of Java Applications on OpenShift</a:t>
            </a:r>
            <a:endParaRPr sz="1200" dirty="0"/>
          </a:p>
          <a:p>
            <a:pPr marL="0" lvl="0" indent="0" rtl="0">
              <a:lnSpc>
                <a:spcPct val="110000"/>
              </a:lnSpc>
              <a:spcBef>
                <a:spcPts val="1000"/>
              </a:spcBef>
              <a:spcAft>
                <a:spcPts val="0"/>
              </a:spcAft>
              <a:buClr>
                <a:schemeClr val="dk1"/>
              </a:buClr>
              <a:buSzPts val="1100"/>
              <a:buFont typeface="Arial"/>
              <a:buNone/>
            </a:pPr>
            <a:r>
              <a:rPr lang="en" sz="1200" u="sng" dirty="0">
                <a:solidFill>
                  <a:schemeClr val="hlink"/>
                </a:solidFill>
                <a:hlinkClick r:id="rId9"/>
              </a:rPr>
              <a:t>Building Microservices on OpenShift with Fuse Integration...</a:t>
            </a:r>
            <a:endParaRPr sz="1200" dirty="0"/>
          </a:p>
          <a:p>
            <a:pPr marL="0" lvl="0" indent="0" rtl="0">
              <a:lnSpc>
                <a:spcPct val="110000"/>
              </a:lnSpc>
              <a:spcBef>
                <a:spcPts val="1000"/>
              </a:spcBef>
              <a:spcAft>
                <a:spcPts val="0"/>
              </a:spcAft>
              <a:buClr>
                <a:schemeClr val="dk1"/>
              </a:buClr>
              <a:buSzPts val="1100"/>
              <a:buFont typeface="Arial"/>
              <a:buNone/>
            </a:pPr>
            <a:r>
              <a:rPr lang="en" sz="1200" u="sng" dirty="0">
                <a:solidFill>
                  <a:schemeClr val="hlink"/>
                </a:solidFill>
                <a:hlinkClick r:id="rId10"/>
              </a:rPr>
              <a:t>JFrog Artifactory on OpenShift Container Platform</a:t>
            </a:r>
            <a:endParaRPr sz="1200" dirty="0"/>
          </a:p>
          <a:p>
            <a:pPr marL="0" lvl="0" indent="0" rtl="0">
              <a:lnSpc>
                <a:spcPct val="110000"/>
              </a:lnSpc>
              <a:spcBef>
                <a:spcPts val="1000"/>
              </a:spcBef>
              <a:spcAft>
                <a:spcPts val="0"/>
              </a:spcAft>
              <a:buClr>
                <a:schemeClr val="dk1"/>
              </a:buClr>
              <a:buSzPts val="1100"/>
              <a:buFont typeface="Arial"/>
              <a:buNone/>
            </a:pPr>
            <a:r>
              <a:rPr lang="en" sz="1200" u="sng" dirty="0">
                <a:solidFill>
                  <a:schemeClr val="hlink"/>
                </a:solidFill>
                <a:hlinkClick r:id="rId11"/>
              </a:rPr>
              <a:t>Spring Boot Microservices on Red Hat OpenShift</a:t>
            </a:r>
            <a:endParaRPr sz="1200" dirty="0"/>
          </a:p>
          <a:p>
            <a:pPr marL="0" lvl="0" indent="0" rtl="0">
              <a:lnSpc>
                <a:spcPct val="110000"/>
              </a:lnSpc>
              <a:spcBef>
                <a:spcPts val="1000"/>
              </a:spcBef>
              <a:spcAft>
                <a:spcPts val="1000"/>
              </a:spcAft>
              <a:buClr>
                <a:schemeClr val="dk1"/>
              </a:buClr>
              <a:buSzPts val="1100"/>
              <a:buFont typeface="Arial"/>
              <a:buNone/>
            </a:pPr>
            <a:r>
              <a:rPr lang="en" sz="1200" u="sng" dirty="0">
                <a:solidFill>
                  <a:schemeClr val="hlink"/>
                </a:solidFill>
                <a:hlinkClick r:id="rId12"/>
              </a:rPr>
              <a:t>API Management with Red Hat 3scale on OpenShift</a:t>
            </a:r>
            <a:endParaRPr sz="1200" dirty="0"/>
          </a:p>
        </p:txBody>
      </p:sp>
      <p:sp>
        <p:nvSpPr>
          <p:cNvPr id="4515" name="Shape 4515"/>
          <p:cNvSpPr txBox="1">
            <a:spLocks noGrp="1"/>
          </p:cNvSpPr>
          <p:nvPr>
            <p:ph type="body" idx="1"/>
          </p:nvPr>
        </p:nvSpPr>
        <p:spPr>
          <a:xfrm>
            <a:off x="521900" y="1004156"/>
            <a:ext cx="4178848" cy="3555900"/>
          </a:xfrm>
          <a:prstGeom prst="rect">
            <a:avLst/>
          </a:prstGeom>
        </p:spPr>
        <p:txBody>
          <a:bodyPr wrap="square" lIns="91425" tIns="91425" rIns="91425" bIns="91425" anchor="t" anchorCtr="0">
            <a:noAutofit/>
          </a:bodyPr>
          <a:lstStyle/>
          <a:p>
            <a:pPr marL="0" lvl="0" indent="0">
              <a:lnSpc>
                <a:spcPct val="110000"/>
              </a:lnSpc>
              <a:spcBef>
                <a:spcPts val="0"/>
              </a:spcBef>
              <a:spcAft>
                <a:spcPts val="0"/>
              </a:spcAft>
              <a:buClr>
                <a:schemeClr val="dk1"/>
              </a:buClr>
              <a:buSzPts val="1100"/>
              <a:buFont typeface="Arial"/>
              <a:buNone/>
            </a:pPr>
            <a:r>
              <a:rPr lang="en" sz="1200" u="sng" dirty="0">
                <a:solidFill>
                  <a:schemeClr val="hlink"/>
                </a:solidFill>
                <a:hlinkClick r:id="rId13"/>
              </a:rPr>
              <a:t>OpenShift on VMware vCenter</a:t>
            </a:r>
            <a:endParaRPr sz="900" dirty="0"/>
          </a:p>
          <a:p>
            <a:pPr marL="0" lvl="0" indent="0">
              <a:lnSpc>
                <a:spcPct val="110000"/>
              </a:lnSpc>
              <a:spcBef>
                <a:spcPts val="1000"/>
              </a:spcBef>
              <a:spcAft>
                <a:spcPts val="0"/>
              </a:spcAft>
              <a:buClr>
                <a:schemeClr val="dk1"/>
              </a:buClr>
              <a:buSzPts val="1100"/>
              <a:buFont typeface="Arial"/>
              <a:buNone/>
            </a:pPr>
            <a:r>
              <a:rPr lang="en" sz="1200" u="sng" dirty="0">
                <a:solidFill>
                  <a:schemeClr val="hlink"/>
                </a:solidFill>
                <a:hlinkClick r:id="rId14"/>
              </a:rPr>
              <a:t>OpenShift on Red Hat OpenStack Platform</a:t>
            </a:r>
            <a:endParaRPr dirty="0"/>
          </a:p>
          <a:p>
            <a:pPr marL="0" lvl="0" indent="0">
              <a:lnSpc>
                <a:spcPct val="110000"/>
              </a:lnSpc>
              <a:spcBef>
                <a:spcPts val="1000"/>
              </a:spcBef>
              <a:spcAft>
                <a:spcPts val="0"/>
              </a:spcAft>
              <a:buNone/>
            </a:pPr>
            <a:r>
              <a:rPr lang="en" sz="1200" u="sng" dirty="0">
                <a:solidFill>
                  <a:schemeClr val="hlink"/>
                </a:solidFill>
                <a:hlinkClick r:id="rId15"/>
              </a:rPr>
              <a:t>OpenShift on Amazon Web Services</a:t>
            </a:r>
            <a:endParaRPr dirty="0"/>
          </a:p>
          <a:p>
            <a:pPr marL="0" lvl="0" indent="0">
              <a:lnSpc>
                <a:spcPct val="110000"/>
              </a:lnSpc>
              <a:spcBef>
                <a:spcPts val="1000"/>
              </a:spcBef>
              <a:spcAft>
                <a:spcPts val="0"/>
              </a:spcAft>
              <a:buNone/>
            </a:pPr>
            <a:r>
              <a:rPr lang="en" sz="1200" u="sng" dirty="0">
                <a:solidFill>
                  <a:schemeClr val="hlink"/>
                </a:solidFill>
                <a:hlinkClick r:id="rId16"/>
              </a:rPr>
              <a:t>OpenShift on Google Cloud Platform</a:t>
            </a:r>
            <a:endParaRPr dirty="0"/>
          </a:p>
          <a:p>
            <a:pPr marL="0" lvl="0" indent="0" rtl="0">
              <a:lnSpc>
                <a:spcPct val="110000"/>
              </a:lnSpc>
              <a:spcBef>
                <a:spcPts val="1000"/>
              </a:spcBef>
              <a:spcAft>
                <a:spcPts val="0"/>
              </a:spcAft>
              <a:buNone/>
            </a:pPr>
            <a:r>
              <a:rPr lang="en" sz="1200" u="sng" dirty="0">
                <a:solidFill>
                  <a:schemeClr val="hlink"/>
                </a:solidFill>
                <a:hlinkClick r:id="rId17"/>
              </a:rPr>
              <a:t>OpenShift on Microsoft Azure</a:t>
            </a:r>
            <a:endParaRPr sz="900" dirty="0"/>
          </a:p>
          <a:p>
            <a:pPr marL="0" lvl="0" indent="0" rtl="0">
              <a:lnSpc>
                <a:spcPct val="110000"/>
              </a:lnSpc>
              <a:spcBef>
                <a:spcPts val="1000"/>
              </a:spcBef>
              <a:spcAft>
                <a:spcPts val="0"/>
              </a:spcAft>
              <a:buClr>
                <a:schemeClr val="dk1"/>
              </a:buClr>
              <a:buSzPts val="1100"/>
              <a:buFont typeface="Arial"/>
              <a:buNone/>
            </a:pPr>
            <a:r>
              <a:rPr lang="en" sz="1200" u="sng" dirty="0">
                <a:solidFill>
                  <a:schemeClr val="hlink"/>
                </a:solidFill>
                <a:hlinkClick r:id="rId18"/>
              </a:rPr>
              <a:t>OpenShift on Red Hat Virtualization</a:t>
            </a:r>
            <a:endParaRPr sz="900" dirty="0"/>
          </a:p>
          <a:p>
            <a:pPr marL="0" marR="0" lvl="0" indent="0" algn="l" rtl="0">
              <a:lnSpc>
                <a:spcPct val="110000"/>
              </a:lnSpc>
              <a:spcBef>
                <a:spcPts val="1000"/>
              </a:spcBef>
              <a:spcAft>
                <a:spcPts val="0"/>
              </a:spcAft>
              <a:buClr>
                <a:srgbClr val="000000"/>
              </a:buClr>
              <a:buSzPts val="1100"/>
              <a:buFont typeface="Arial"/>
              <a:buNone/>
            </a:pPr>
            <a:r>
              <a:rPr lang="en" sz="1200" u="sng" dirty="0">
                <a:solidFill>
                  <a:schemeClr val="hlink"/>
                </a:solidFill>
                <a:hlinkClick r:id="rId19"/>
              </a:rPr>
              <a:t>OpenShift on HPE Servers with Ansible Tower</a:t>
            </a:r>
            <a:endParaRPr sz="1200" u="sng" dirty="0">
              <a:solidFill>
                <a:schemeClr val="hlink"/>
              </a:solidFill>
            </a:endParaRPr>
          </a:p>
          <a:p>
            <a:pPr marL="0" marR="0" lvl="0" indent="0" algn="l" rtl="0">
              <a:lnSpc>
                <a:spcPct val="110000"/>
              </a:lnSpc>
              <a:spcBef>
                <a:spcPts val="1000"/>
              </a:spcBef>
              <a:spcAft>
                <a:spcPts val="0"/>
              </a:spcAft>
              <a:buClr>
                <a:srgbClr val="000000"/>
              </a:buClr>
              <a:buSzPts val="1100"/>
              <a:buFont typeface="Arial"/>
              <a:buNone/>
            </a:pPr>
            <a:r>
              <a:rPr lang="en" sz="1200" u="sng" dirty="0">
                <a:solidFill>
                  <a:schemeClr val="hlink"/>
                </a:solidFill>
                <a:hlinkClick r:id="rId20"/>
              </a:rPr>
              <a:t>OpenShift on VMware vCenter 6 with Gluster</a:t>
            </a:r>
            <a:endParaRPr sz="1200" u="sng" dirty="0">
              <a:solidFill>
                <a:schemeClr val="hlink"/>
              </a:solidFill>
            </a:endParaRPr>
          </a:p>
          <a:p>
            <a:pPr marL="0" marR="0" lvl="0" indent="0" algn="l" rtl="0">
              <a:lnSpc>
                <a:spcPct val="110000"/>
              </a:lnSpc>
              <a:spcBef>
                <a:spcPts val="1000"/>
              </a:spcBef>
              <a:spcAft>
                <a:spcPts val="0"/>
              </a:spcAft>
              <a:buClr>
                <a:srgbClr val="000000"/>
              </a:buClr>
              <a:buSzPts val="1100"/>
              <a:buFont typeface="Arial"/>
              <a:buNone/>
            </a:pPr>
            <a:r>
              <a:rPr lang="en" sz="1200" u="sng" dirty="0">
                <a:solidFill>
                  <a:schemeClr val="hlink"/>
                </a:solidFill>
                <a:hlinkClick r:id="rId21"/>
              </a:rPr>
              <a:t>Deploying an OpenShift Distributed Architecture</a:t>
            </a:r>
            <a:endParaRPr sz="1200" u="sng" dirty="0">
              <a:solidFill>
                <a:schemeClr val="hlink"/>
              </a:solidFill>
            </a:endParaRPr>
          </a:p>
          <a:p>
            <a:pPr marL="0" marR="0" lvl="0" indent="0" algn="l" rtl="0">
              <a:lnSpc>
                <a:spcPct val="110000"/>
              </a:lnSpc>
              <a:spcBef>
                <a:spcPts val="1000"/>
              </a:spcBef>
              <a:spcAft>
                <a:spcPts val="0"/>
              </a:spcAft>
              <a:buClr>
                <a:srgbClr val="000000"/>
              </a:buClr>
              <a:buSzPts val="1100"/>
              <a:buFont typeface="Arial"/>
              <a:buNone/>
            </a:pPr>
            <a:r>
              <a:rPr lang="en" sz="1200" u="sng" dirty="0">
                <a:solidFill>
                  <a:schemeClr val="hlink"/>
                </a:solidFill>
                <a:hlinkClick r:id="rId22"/>
              </a:rPr>
              <a:t>OpenShift Architecture and Deployment Guide</a:t>
            </a:r>
            <a:endParaRPr sz="1200" u="sng" dirty="0">
              <a:solidFill>
                <a:schemeClr val="hlink"/>
              </a:solidFill>
            </a:endParaRPr>
          </a:p>
          <a:p>
            <a:pPr marL="0" lvl="0" indent="0" rtl="0">
              <a:lnSpc>
                <a:spcPct val="110000"/>
              </a:lnSpc>
              <a:spcBef>
                <a:spcPts val="1000"/>
              </a:spcBef>
              <a:spcAft>
                <a:spcPts val="0"/>
              </a:spcAft>
              <a:buClr>
                <a:schemeClr val="dk1"/>
              </a:buClr>
              <a:buSzPts val="1100"/>
              <a:buFont typeface="Arial"/>
              <a:buNone/>
            </a:pPr>
            <a:r>
              <a:rPr lang="en" sz="1200" u="sng" dirty="0">
                <a:solidFill>
                  <a:schemeClr val="hlink"/>
                </a:solidFill>
                <a:hlinkClick r:id="rId23"/>
              </a:rPr>
              <a:t>OpenShift Scaling, Performance, and Capacity Planning</a:t>
            </a:r>
            <a:endParaRPr sz="1200" u="sng" dirty="0">
              <a:solidFill>
                <a:schemeClr val="hlink"/>
              </a:solidFill>
            </a:endParaRPr>
          </a:p>
          <a:p>
            <a:pPr marL="0" lvl="0" indent="0" rtl="0">
              <a:lnSpc>
                <a:spcPct val="110000"/>
              </a:lnSpc>
              <a:spcBef>
                <a:spcPts val="1000"/>
              </a:spcBef>
              <a:spcAft>
                <a:spcPts val="0"/>
              </a:spcAft>
              <a:buClr>
                <a:schemeClr val="dk1"/>
              </a:buClr>
              <a:buSzPts val="1100"/>
              <a:buFont typeface="Arial"/>
              <a:buNone/>
            </a:pPr>
            <a:br>
              <a:rPr lang="en" sz="1200" dirty="0"/>
            </a:br>
            <a:endParaRPr sz="1200" dirty="0"/>
          </a:p>
          <a:p>
            <a:pPr marL="0" lvl="0" indent="0">
              <a:lnSpc>
                <a:spcPct val="110000"/>
              </a:lnSpc>
              <a:spcBef>
                <a:spcPts val="1000"/>
              </a:spcBef>
              <a:spcAft>
                <a:spcPts val="1000"/>
              </a:spcAft>
              <a:buNone/>
            </a:pPr>
            <a:endParaRPr sz="900" dirty="0"/>
          </a:p>
        </p:txBody>
      </p:sp>
      <p:sp>
        <p:nvSpPr>
          <p:cNvPr id="4517" name="Shape 4517"/>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a:spcBef>
                <a:spcPts val="0"/>
              </a:spcBef>
              <a:spcAft>
                <a:spcPts val="0"/>
              </a:spcAft>
              <a:buNone/>
            </a:pPr>
            <a:r>
              <a:rPr lang="en"/>
              <a:t>REFERENCE ARCHITECTURES</a:t>
            </a:r>
            <a:endParaRPr/>
          </a:p>
        </p:txBody>
      </p:sp>
      <p:sp>
        <p:nvSpPr>
          <p:cNvPr id="2" name="Slide Number Placeholder 1">
            <a:extLst>
              <a:ext uri="{FF2B5EF4-FFF2-40B4-BE49-F238E27FC236}">
                <a16:creationId xmlns:a16="http://schemas.microsoft.com/office/drawing/2014/main" id="{566BD61E-61CE-BE48-923E-25F8BE29CDC5}"/>
              </a:ext>
            </a:extLst>
          </p:cNvPr>
          <p:cNvSpPr>
            <a:spLocks noGrp="1"/>
          </p:cNvSpPr>
          <p:nvPr>
            <p:ph type="sldNum" idx="12"/>
          </p:nvPr>
        </p:nvSpPr>
        <p:spPr/>
        <p:txBody>
          <a:bodyPr/>
          <a:lstStyle/>
          <a:p>
            <a:fld id="{00000000-1234-1234-1234-123412341234}" type="slidenum">
              <a:rPr lang="en" smtClean="0"/>
              <a:pPr/>
              <a:t>114</a:t>
            </a:fld>
            <a:endParaRPr lang="en"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521"/>
        <p:cNvGrpSpPr/>
        <p:nvPr/>
      </p:nvGrpSpPr>
      <p:grpSpPr>
        <a:xfrm>
          <a:off x="0" y="0"/>
          <a:ext cx="0" cy="0"/>
          <a:chOff x="0" y="0"/>
          <a:chExt cx="0" cy="0"/>
        </a:xfrm>
      </p:grpSpPr>
      <p:sp>
        <p:nvSpPr>
          <p:cNvPr id="4522" name="Shape 4522"/>
          <p:cNvSpPr txBox="1">
            <a:spLocks noGrp="1"/>
          </p:cNvSpPr>
          <p:nvPr>
            <p:ph type="title"/>
          </p:nvPr>
        </p:nvSpPr>
        <p:spPr>
          <a:prstGeom prst="rect">
            <a:avLst/>
          </a:prstGeom>
        </p:spPr>
        <p:txBody>
          <a:bodyPr wrap="square" lIns="91425" tIns="91425" rIns="91425" bIns="91425" anchor="ctr" anchorCtr="0">
            <a:noAutofit/>
          </a:bodyPr>
          <a:lstStyle/>
          <a:p>
            <a:pPr marL="0" lvl="0" indent="0">
              <a:spcBef>
                <a:spcPts val="0"/>
              </a:spcBef>
              <a:spcAft>
                <a:spcPts val="0"/>
              </a:spcAft>
              <a:buNone/>
            </a:pPr>
            <a:r>
              <a:rPr lang="en"/>
              <a:t>BUILD AND DEPLOY</a:t>
            </a:r>
            <a:endParaRPr/>
          </a:p>
          <a:p>
            <a:pPr marL="0" lvl="0" indent="0" rtl="0">
              <a:spcBef>
                <a:spcPts val="0"/>
              </a:spcBef>
              <a:spcAft>
                <a:spcPts val="0"/>
              </a:spcAft>
              <a:buNone/>
            </a:pPr>
            <a:r>
              <a:rPr lang="en"/>
              <a:t>CONTAINER IMAGES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526"/>
        <p:cNvGrpSpPr/>
        <p:nvPr/>
      </p:nvGrpSpPr>
      <p:grpSpPr>
        <a:xfrm>
          <a:off x="0" y="0"/>
          <a:ext cx="0" cy="0"/>
          <a:chOff x="0" y="0"/>
          <a:chExt cx="0" cy="0"/>
        </a:xfrm>
      </p:grpSpPr>
      <p:sp>
        <p:nvSpPr>
          <p:cNvPr id="4528" name="Shape 4528"/>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latin typeface="Overpass" pitchFamily="2" charset="77"/>
              </a:rPr>
              <a:t>BUILD AND DEPLOY CONTAINER IMAGES</a:t>
            </a:r>
            <a:endParaRPr>
              <a:latin typeface="Overpass" pitchFamily="2" charset="77"/>
            </a:endParaRPr>
          </a:p>
        </p:txBody>
      </p:sp>
      <p:sp>
        <p:nvSpPr>
          <p:cNvPr id="4529" name="Shape 4529"/>
          <p:cNvSpPr txBox="1"/>
          <p:nvPr/>
        </p:nvSpPr>
        <p:spPr>
          <a:xfrm>
            <a:off x="902850" y="3177056"/>
            <a:ext cx="2260800" cy="6642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1800" b="1">
                <a:latin typeface="Overpass" pitchFamily="2" charset="77"/>
                <a:ea typeface="Overpass"/>
                <a:cs typeface="Overpass"/>
                <a:sym typeface="Overpass"/>
              </a:rPr>
              <a:t>DEPLOY YOUR</a:t>
            </a:r>
            <a:endParaRPr sz="1800" b="1">
              <a:latin typeface="Overpass" pitchFamily="2" charset="77"/>
              <a:ea typeface="Overpass"/>
              <a:cs typeface="Overpass"/>
              <a:sym typeface="Overpass"/>
            </a:endParaRPr>
          </a:p>
          <a:p>
            <a:pPr marL="0" lvl="0" indent="0" algn="ctr" rtl="0">
              <a:spcBef>
                <a:spcPts val="0"/>
              </a:spcBef>
              <a:spcAft>
                <a:spcPts val="0"/>
              </a:spcAft>
              <a:buNone/>
            </a:pPr>
            <a:r>
              <a:rPr lang="en" sz="1800" b="1">
                <a:latin typeface="Overpass" pitchFamily="2" charset="77"/>
                <a:ea typeface="Overpass"/>
                <a:cs typeface="Overpass"/>
                <a:sym typeface="Overpass"/>
              </a:rPr>
              <a:t>SOURCE CODE</a:t>
            </a:r>
            <a:endParaRPr sz="1800" b="1">
              <a:latin typeface="Overpass" pitchFamily="2" charset="77"/>
              <a:ea typeface="Overpass"/>
              <a:cs typeface="Overpass"/>
              <a:sym typeface="Overpass"/>
            </a:endParaRPr>
          </a:p>
        </p:txBody>
      </p:sp>
      <p:sp>
        <p:nvSpPr>
          <p:cNvPr id="4530" name="Shape 4530"/>
          <p:cNvSpPr/>
          <p:nvPr/>
        </p:nvSpPr>
        <p:spPr>
          <a:xfrm>
            <a:off x="1331250" y="1536425"/>
            <a:ext cx="1404000" cy="1404000"/>
          </a:xfrm>
          <a:prstGeom prst="ellipse">
            <a:avLst/>
          </a:prstGeom>
          <a:solidFill>
            <a:srgbClr val="92D4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531" name="Shape 4531"/>
          <p:cNvPicPr preferRelativeResize="0"/>
          <p:nvPr/>
        </p:nvPicPr>
        <p:blipFill>
          <a:blip r:embed="rId3">
            <a:alphaModFix/>
          </a:blip>
          <a:stretch>
            <a:fillRect/>
          </a:stretch>
        </p:blipFill>
        <p:spPr>
          <a:xfrm>
            <a:off x="1516505" y="1929549"/>
            <a:ext cx="1033490" cy="617034"/>
          </a:xfrm>
          <a:prstGeom prst="rect">
            <a:avLst/>
          </a:prstGeom>
          <a:noFill/>
          <a:ln>
            <a:noFill/>
          </a:ln>
        </p:spPr>
      </p:pic>
      <p:sp>
        <p:nvSpPr>
          <p:cNvPr id="4532" name="Shape 4532"/>
          <p:cNvSpPr txBox="1"/>
          <p:nvPr/>
        </p:nvSpPr>
        <p:spPr>
          <a:xfrm>
            <a:off x="5954021" y="3177050"/>
            <a:ext cx="2448000" cy="6642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1800" b="1">
                <a:latin typeface="Overpass" pitchFamily="2" charset="77"/>
                <a:ea typeface="Overpass"/>
                <a:cs typeface="Overpass"/>
                <a:sym typeface="Overpass"/>
              </a:rPr>
              <a:t>DEPLOY YOUR</a:t>
            </a:r>
            <a:endParaRPr sz="1800" b="1">
              <a:latin typeface="Overpass" pitchFamily="2" charset="77"/>
              <a:ea typeface="Overpass"/>
              <a:cs typeface="Overpass"/>
              <a:sym typeface="Overpass"/>
            </a:endParaRPr>
          </a:p>
          <a:p>
            <a:pPr marL="0" lvl="0" indent="0" algn="ctr" rtl="0">
              <a:spcBef>
                <a:spcPts val="0"/>
              </a:spcBef>
              <a:spcAft>
                <a:spcPts val="0"/>
              </a:spcAft>
              <a:buNone/>
            </a:pPr>
            <a:r>
              <a:rPr lang="en" sz="1800" b="1">
                <a:latin typeface="Overpass" pitchFamily="2" charset="77"/>
                <a:ea typeface="Overpass"/>
                <a:cs typeface="Overpass"/>
                <a:sym typeface="Overpass"/>
              </a:rPr>
              <a:t>CONTAINER IMAGE</a:t>
            </a:r>
            <a:endParaRPr sz="1800" b="1">
              <a:solidFill>
                <a:srgbClr val="000000"/>
              </a:solidFill>
              <a:latin typeface="Overpass" pitchFamily="2" charset="77"/>
              <a:ea typeface="Overpass"/>
              <a:cs typeface="Overpass"/>
              <a:sym typeface="Overpass"/>
            </a:endParaRPr>
          </a:p>
        </p:txBody>
      </p:sp>
      <p:sp>
        <p:nvSpPr>
          <p:cNvPr id="4533" name="Shape 4533"/>
          <p:cNvSpPr/>
          <p:nvPr/>
        </p:nvSpPr>
        <p:spPr>
          <a:xfrm>
            <a:off x="6476021" y="1536425"/>
            <a:ext cx="1404000" cy="1404000"/>
          </a:xfrm>
          <a:prstGeom prst="ellipse">
            <a:avLst/>
          </a:prstGeom>
          <a:solidFill>
            <a:srgbClr val="92D4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534" name="Shape 4534"/>
          <p:cNvSpPr txBox="1"/>
          <p:nvPr/>
        </p:nvSpPr>
        <p:spPr>
          <a:xfrm>
            <a:off x="3428436" y="3177056"/>
            <a:ext cx="2260800" cy="6642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1800" b="1">
                <a:latin typeface="Overpass" pitchFamily="2" charset="77"/>
                <a:ea typeface="Overpass"/>
                <a:cs typeface="Overpass"/>
                <a:sym typeface="Overpass"/>
              </a:rPr>
              <a:t>DEPLOY YOUR</a:t>
            </a:r>
            <a:endParaRPr sz="1800" b="1">
              <a:latin typeface="Overpass" pitchFamily="2" charset="77"/>
              <a:ea typeface="Overpass"/>
              <a:cs typeface="Overpass"/>
              <a:sym typeface="Overpass"/>
            </a:endParaRPr>
          </a:p>
          <a:p>
            <a:pPr marL="0" lvl="0" indent="0" algn="ctr" rtl="0">
              <a:spcBef>
                <a:spcPts val="0"/>
              </a:spcBef>
              <a:spcAft>
                <a:spcPts val="0"/>
              </a:spcAft>
              <a:buNone/>
            </a:pPr>
            <a:r>
              <a:rPr lang="en" sz="1800" b="1">
                <a:latin typeface="Overpass" pitchFamily="2" charset="77"/>
                <a:ea typeface="Overpass"/>
                <a:cs typeface="Overpass"/>
                <a:sym typeface="Overpass"/>
              </a:rPr>
              <a:t>APP BINARY</a:t>
            </a:r>
            <a:endParaRPr sz="1800" b="1">
              <a:latin typeface="Overpass" pitchFamily="2" charset="77"/>
              <a:ea typeface="Overpass"/>
              <a:cs typeface="Overpass"/>
              <a:sym typeface="Overpass"/>
            </a:endParaRPr>
          </a:p>
        </p:txBody>
      </p:sp>
      <p:sp>
        <p:nvSpPr>
          <p:cNvPr id="4535" name="Shape 4535"/>
          <p:cNvSpPr/>
          <p:nvPr/>
        </p:nvSpPr>
        <p:spPr>
          <a:xfrm>
            <a:off x="3856836" y="1536425"/>
            <a:ext cx="1404000" cy="1404000"/>
          </a:xfrm>
          <a:prstGeom prst="ellipse">
            <a:avLst/>
          </a:prstGeom>
          <a:solidFill>
            <a:srgbClr val="92D4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536" name="Shape 4536"/>
          <p:cNvPicPr preferRelativeResize="0"/>
          <p:nvPr/>
        </p:nvPicPr>
        <p:blipFill>
          <a:blip r:embed="rId4">
            <a:alphaModFix/>
          </a:blip>
          <a:stretch>
            <a:fillRect/>
          </a:stretch>
        </p:blipFill>
        <p:spPr>
          <a:xfrm>
            <a:off x="4176650" y="1855891"/>
            <a:ext cx="764350" cy="764350"/>
          </a:xfrm>
          <a:prstGeom prst="rect">
            <a:avLst/>
          </a:prstGeom>
          <a:noFill/>
          <a:ln>
            <a:noFill/>
          </a:ln>
        </p:spPr>
      </p:pic>
      <p:pic>
        <p:nvPicPr>
          <p:cNvPr id="4537" name="Shape 4537"/>
          <p:cNvPicPr preferRelativeResize="0"/>
          <p:nvPr/>
        </p:nvPicPr>
        <p:blipFill>
          <a:blip r:embed="rId5">
            <a:alphaModFix/>
          </a:blip>
          <a:stretch>
            <a:fillRect/>
          </a:stretch>
        </p:blipFill>
        <p:spPr>
          <a:xfrm>
            <a:off x="6795850" y="1858913"/>
            <a:ext cx="764350" cy="758306"/>
          </a:xfrm>
          <a:prstGeom prst="rect">
            <a:avLst/>
          </a:prstGeom>
          <a:noFill/>
          <a:ln>
            <a:noFill/>
          </a:ln>
        </p:spPr>
      </p:pic>
      <p:sp>
        <p:nvSpPr>
          <p:cNvPr id="2" name="Slide Number Placeholder 1">
            <a:extLst>
              <a:ext uri="{FF2B5EF4-FFF2-40B4-BE49-F238E27FC236}">
                <a16:creationId xmlns:a16="http://schemas.microsoft.com/office/drawing/2014/main" id="{30DF3B12-16B2-7D4D-8784-887D05B61337}"/>
              </a:ext>
            </a:extLst>
          </p:cNvPr>
          <p:cNvSpPr>
            <a:spLocks noGrp="1"/>
          </p:cNvSpPr>
          <p:nvPr>
            <p:ph type="sldNum" idx="12"/>
          </p:nvPr>
        </p:nvSpPr>
        <p:spPr/>
        <p:txBody>
          <a:bodyPr/>
          <a:lstStyle/>
          <a:p>
            <a:fld id="{00000000-1234-1234-1234-123412341234}" type="slidenum">
              <a:rPr lang="en" smtClean="0"/>
              <a:pPr/>
              <a:t>116</a:t>
            </a:fld>
            <a:endParaRPr lang="en"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541"/>
        <p:cNvGrpSpPr/>
        <p:nvPr/>
      </p:nvGrpSpPr>
      <p:grpSpPr>
        <a:xfrm>
          <a:off x="0" y="0"/>
          <a:ext cx="0" cy="0"/>
          <a:chOff x="0" y="0"/>
          <a:chExt cx="0" cy="0"/>
        </a:xfrm>
      </p:grpSpPr>
      <p:sp>
        <p:nvSpPr>
          <p:cNvPr id="4542" name="Shape 4542"/>
          <p:cNvSpPr/>
          <p:nvPr/>
        </p:nvSpPr>
        <p:spPr>
          <a:xfrm>
            <a:off x="933050" y="1099930"/>
            <a:ext cx="7302900" cy="10791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544" name="Shape 4544"/>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DEPLOY SOURCE CODE WITH SOURCE-TO-IMAGE (S2I)</a:t>
            </a:r>
            <a:endParaRPr>
              <a:latin typeface="Overpass" pitchFamily="2" charset="77"/>
            </a:endParaRPr>
          </a:p>
        </p:txBody>
      </p:sp>
      <p:sp>
        <p:nvSpPr>
          <p:cNvPr id="4545" name="Shape 4545"/>
          <p:cNvSpPr txBox="1"/>
          <p:nvPr/>
        </p:nvSpPr>
        <p:spPr>
          <a:xfrm>
            <a:off x="3652118" y="1403721"/>
            <a:ext cx="9273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verpass" pitchFamily="2" charset="77"/>
                <a:ea typeface="Proxima Nova"/>
                <a:cs typeface="Proxima Nova"/>
                <a:sym typeface="Proxima Nova"/>
              </a:rPr>
              <a:t>Git</a:t>
            </a:r>
            <a:br>
              <a:rPr lang="en" sz="1000">
                <a:solidFill>
                  <a:schemeClr val="dk1"/>
                </a:solidFill>
                <a:latin typeface="Overpass" pitchFamily="2" charset="77"/>
                <a:ea typeface="Proxima Nova"/>
                <a:cs typeface="Proxima Nova"/>
                <a:sym typeface="Proxima Nova"/>
              </a:rPr>
            </a:br>
            <a:r>
              <a:rPr lang="en" sz="1000">
                <a:solidFill>
                  <a:schemeClr val="dk1"/>
                </a:solidFill>
                <a:latin typeface="Overpass" pitchFamily="2" charset="77"/>
                <a:ea typeface="Proxima Nova"/>
                <a:cs typeface="Proxima Nova"/>
                <a:sym typeface="Proxima Nova"/>
              </a:rPr>
              <a:t>Repository</a:t>
            </a:r>
            <a:endParaRPr sz="1000">
              <a:latin typeface="Overpass" pitchFamily="2" charset="77"/>
              <a:ea typeface="Proxima Nova"/>
              <a:cs typeface="Proxima Nova"/>
              <a:sym typeface="Proxima Nova"/>
            </a:endParaRPr>
          </a:p>
        </p:txBody>
      </p:sp>
      <p:sp>
        <p:nvSpPr>
          <p:cNvPr id="4546" name="Shape 4546"/>
          <p:cNvSpPr txBox="1"/>
          <p:nvPr/>
        </p:nvSpPr>
        <p:spPr>
          <a:xfrm>
            <a:off x="1016950" y="1379680"/>
            <a:ext cx="1956300" cy="519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b="1">
                <a:latin typeface="Overpass" pitchFamily="2" charset="77"/>
                <a:ea typeface="Proxima Nova"/>
                <a:cs typeface="Proxima Nova"/>
                <a:sym typeface="Proxima Nova"/>
              </a:rPr>
              <a:t>BUILD APP</a:t>
            </a:r>
            <a:endParaRPr sz="2400" b="1">
              <a:latin typeface="Overpass" pitchFamily="2" charset="77"/>
              <a:ea typeface="Proxima Nova"/>
              <a:cs typeface="Proxima Nova"/>
              <a:sym typeface="Proxima Nova"/>
            </a:endParaRPr>
          </a:p>
          <a:p>
            <a:pPr marL="0" lvl="0" indent="0" rtl="0">
              <a:spcBef>
                <a:spcPts val="0"/>
              </a:spcBef>
              <a:spcAft>
                <a:spcPts val="0"/>
              </a:spcAft>
              <a:buNone/>
            </a:pPr>
            <a:r>
              <a:rPr lang="en" sz="1200">
                <a:latin typeface="Overpass" pitchFamily="2" charset="77"/>
                <a:ea typeface="Proxima Nova"/>
                <a:cs typeface="Proxima Nova"/>
                <a:sym typeface="Proxima Nova"/>
              </a:rPr>
              <a:t>(OpenShift)</a:t>
            </a:r>
            <a:endParaRPr sz="1200">
              <a:latin typeface="Overpass" pitchFamily="2" charset="77"/>
              <a:ea typeface="Proxima Nova"/>
              <a:cs typeface="Proxima Nova"/>
              <a:sym typeface="Proxima Nova"/>
            </a:endParaRPr>
          </a:p>
        </p:txBody>
      </p:sp>
      <p:sp>
        <p:nvSpPr>
          <p:cNvPr id="4547" name="Shape 4547"/>
          <p:cNvSpPr txBox="1"/>
          <p:nvPr/>
        </p:nvSpPr>
        <p:spPr>
          <a:xfrm>
            <a:off x="6868524" y="1891030"/>
            <a:ext cx="9768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Developer</a:t>
            </a:r>
            <a:endParaRPr sz="1000">
              <a:latin typeface="Overpass" pitchFamily="2" charset="77"/>
              <a:ea typeface="Proxima Nova"/>
              <a:cs typeface="Proxima Nova"/>
              <a:sym typeface="Proxima Nova"/>
            </a:endParaRPr>
          </a:p>
        </p:txBody>
      </p:sp>
      <p:cxnSp>
        <p:nvCxnSpPr>
          <p:cNvPr id="4548" name="Shape 4548"/>
          <p:cNvCxnSpPr/>
          <p:nvPr/>
        </p:nvCxnSpPr>
        <p:spPr>
          <a:xfrm rot="10800000">
            <a:off x="5266825" y="1509021"/>
            <a:ext cx="1860300" cy="0"/>
          </a:xfrm>
          <a:prstGeom prst="straightConnector1">
            <a:avLst/>
          </a:prstGeom>
          <a:noFill/>
          <a:ln w="9525" cap="flat" cmpd="sng">
            <a:solidFill>
              <a:srgbClr val="666666"/>
            </a:solidFill>
            <a:prstDash val="solid"/>
            <a:round/>
            <a:headEnd type="none" w="lg" len="lg"/>
            <a:tailEnd type="triangle" w="lg" len="lg"/>
          </a:ln>
        </p:spPr>
      </p:cxnSp>
      <p:sp>
        <p:nvSpPr>
          <p:cNvPr id="4549" name="Shape 4549"/>
          <p:cNvSpPr txBox="1"/>
          <p:nvPr/>
        </p:nvSpPr>
        <p:spPr>
          <a:xfrm>
            <a:off x="5666185" y="1289325"/>
            <a:ext cx="9768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code </a:t>
            </a:r>
            <a:endParaRPr sz="1000">
              <a:latin typeface="Overpass" pitchFamily="2" charset="77"/>
              <a:ea typeface="Proxima Nova"/>
              <a:cs typeface="Proxima Nova"/>
              <a:sym typeface="Proxima Nova"/>
            </a:endParaRPr>
          </a:p>
        </p:txBody>
      </p:sp>
      <p:grpSp>
        <p:nvGrpSpPr>
          <p:cNvPr id="4550" name="Shape 4550"/>
          <p:cNvGrpSpPr/>
          <p:nvPr/>
        </p:nvGrpSpPr>
        <p:grpSpPr>
          <a:xfrm>
            <a:off x="933050" y="1741942"/>
            <a:ext cx="7302900" cy="1542777"/>
            <a:chOff x="780650" y="1861212"/>
            <a:chExt cx="7302900" cy="1542777"/>
          </a:xfrm>
        </p:grpSpPr>
        <p:sp>
          <p:nvSpPr>
            <p:cNvPr id="4551" name="Shape 4551"/>
            <p:cNvSpPr/>
            <p:nvPr/>
          </p:nvSpPr>
          <p:spPr>
            <a:xfrm>
              <a:off x="780650" y="2324889"/>
              <a:ext cx="7302900" cy="10791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552" name="Shape 4552" descr="Icon_RH_Object_Gear-Group_RGB_Flat.png"/>
            <p:cNvPicPr preferRelativeResize="0"/>
            <p:nvPr/>
          </p:nvPicPr>
          <p:blipFill>
            <a:blip r:embed="rId3">
              <a:alphaModFix/>
            </a:blip>
            <a:stretch>
              <a:fillRect/>
            </a:stretch>
          </p:blipFill>
          <p:spPr>
            <a:xfrm>
              <a:off x="4494425" y="2507112"/>
              <a:ext cx="548700" cy="592048"/>
            </a:xfrm>
            <a:prstGeom prst="rect">
              <a:avLst/>
            </a:prstGeom>
            <a:noFill/>
            <a:ln>
              <a:noFill/>
            </a:ln>
          </p:spPr>
        </p:pic>
        <p:pic>
          <p:nvPicPr>
            <p:cNvPr id="4553" name="Shape 4553"/>
            <p:cNvPicPr preferRelativeResize="0"/>
            <p:nvPr/>
          </p:nvPicPr>
          <p:blipFill>
            <a:blip r:embed="rId4">
              <a:alphaModFix/>
            </a:blip>
            <a:stretch>
              <a:fillRect/>
            </a:stretch>
          </p:blipFill>
          <p:spPr>
            <a:xfrm>
              <a:off x="6946513" y="2535821"/>
              <a:ext cx="582075" cy="461644"/>
            </a:xfrm>
            <a:prstGeom prst="rect">
              <a:avLst/>
            </a:prstGeom>
            <a:noFill/>
            <a:ln>
              <a:noFill/>
            </a:ln>
          </p:spPr>
        </p:pic>
        <p:cxnSp>
          <p:nvCxnSpPr>
            <p:cNvPr id="4554" name="Shape 4554"/>
            <p:cNvCxnSpPr>
              <a:stCxn id="4555" idx="2"/>
              <a:endCxn id="4552" idx="0"/>
            </p:cNvCxnSpPr>
            <p:nvPr/>
          </p:nvCxnSpPr>
          <p:spPr>
            <a:xfrm flipH="1">
              <a:off x="4768775" y="1861212"/>
              <a:ext cx="9900" cy="645900"/>
            </a:xfrm>
            <a:prstGeom prst="straightConnector1">
              <a:avLst/>
            </a:prstGeom>
            <a:noFill/>
            <a:ln w="9525" cap="flat" cmpd="sng">
              <a:solidFill>
                <a:srgbClr val="666666"/>
              </a:solidFill>
              <a:prstDash val="solid"/>
              <a:round/>
              <a:headEnd type="none" w="lg" len="lg"/>
              <a:tailEnd type="triangle" w="lg" len="lg"/>
            </a:ln>
          </p:spPr>
        </p:cxnSp>
        <p:sp>
          <p:nvSpPr>
            <p:cNvPr id="4556" name="Shape 4556"/>
            <p:cNvSpPr txBox="1"/>
            <p:nvPr/>
          </p:nvSpPr>
          <p:spPr>
            <a:xfrm>
              <a:off x="3337924" y="2649425"/>
              <a:ext cx="11634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Source-to-Image</a:t>
              </a:r>
              <a:br>
                <a:rPr lang="en" sz="1000">
                  <a:latin typeface="Overpass" pitchFamily="2" charset="77"/>
                  <a:ea typeface="Proxima Nova"/>
                  <a:cs typeface="Proxima Nova"/>
                  <a:sym typeface="Proxima Nova"/>
                </a:rPr>
              </a:br>
              <a:r>
                <a:rPr lang="en" sz="1000">
                  <a:latin typeface="Overpass" pitchFamily="2" charset="77"/>
                  <a:ea typeface="Proxima Nova"/>
                  <a:cs typeface="Proxima Nova"/>
                  <a:sym typeface="Proxima Nova"/>
                </a:rPr>
                <a:t>(S2I)</a:t>
              </a:r>
              <a:endParaRPr sz="1000">
                <a:latin typeface="Overpass" pitchFamily="2" charset="77"/>
                <a:ea typeface="Proxima Nova"/>
                <a:cs typeface="Proxima Nova"/>
                <a:sym typeface="Proxima Nova"/>
              </a:endParaRPr>
            </a:p>
          </p:txBody>
        </p:sp>
        <p:sp>
          <p:nvSpPr>
            <p:cNvPr id="4557" name="Shape 4557"/>
            <p:cNvSpPr txBox="1"/>
            <p:nvPr/>
          </p:nvSpPr>
          <p:spPr>
            <a:xfrm>
              <a:off x="5571378" y="3116828"/>
              <a:ext cx="9186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verpass" pitchFamily="2" charset="77"/>
                  <a:ea typeface="Proxima Nova"/>
                  <a:cs typeface="Proxima Nova"/>
                  <a:sym typeface="Proxima Nova"/>
                </a:rPr>
                <a:t>Builder Image</a:t>
              </a:r>
              <a:endParaRPr sz="1000">
                <a:latin typeface="Overpass" pitchFamily="2" charset="77"/>
                <a:ea typeface="Proxima Nova"/>
                <a:cs typeface="Proxima Nova"/>
                <a:sym typeface="Proxima Nova"/>
              </a:endParaRPr>
            </a:p>
          </p:txBody>
        </p:sp>
        <p:sp>
          <p:nvSpPr>
            <p:cNvPr id="4558" name="Shape 4558"/>
            <p:cNvSpPr txBox="1"/>
            <p:nvPr/>
          </p:nvSpPr>
          <p:spPr>
            <a:xfrm>
              <a:off x="6790578" y="3116828"/>
              <a:ext cx="9186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Image</a:t>
              </a:r>
              <a:br>
                <a:rPr lang="en" sz="1000">
                  <a:latin typeface="Overpass" pitchFamily="2" charset="77"/>
                  <a:ea typeface="Proxima Nova"/>
                  <a:cs typeface="Proxima Nova"/>
                  <a:sym typeface="Proxima Nova"/>
                </a:rPr>
              </a:br>
              <a:r>
                <a:rPr lang="en" sz="1000">
                  <a:latin typeface="Overpass" pitchFamily="2" charset="77"/>
                  <a:ea typeface="Proxima Nova"/>
                  <a:cs typeface="Proxima Nova"/>
                  <a:sym typeface="Proxima Nova"/>
                </a:rPr>
                <a:t>Registry</a:t>
              </a:r>
              <a:endParaRPr sz="1000">
                <a:latin typeface="Overpass" pitchFamily="2" charset="77"/>
                <a:ea typeface="Proxima Nova"/>
                <a:cs typeface="Proxima Nova"/>
                <a:sym typeface="Proxima Nova"/>
              </a:endParaRPr>
            </a:p>
          </p:txBody>
        </p:sp>
        <p:sp>
          <p:nvSpPr>
            <p:cNvPr id="4559" name="Shape 4559"/>
            <p:cNvSpPr txBox="1"/>
            <p:nvPr/>
          </p:nvSpPr>
          <p:spPr>
            <a:xfrm>
              <a:off x="864550" y="2604639"/>
              <a:ext cx="2245500" cy="519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b="1">
                  <a:latin typeface="Overpass" pitchFamily="2" charset="77"/>
                  <a:ea typeface="Proxima Nova"/>
                  <a:cs typeface="Proxima Nova"/>
                  <a:sym typeface="Proxima Nova"/>
                </a:rPr>
                <a:t>BUILD IMAGE</a:t>
              </a:r>
              <a:endParaRPr sz="2400" b="1">
                <a:latin typeface="Overpass" pitchFamily="2" charset="77"/>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 sz="1200">
                  <a:solidFill>
                    <a:schemeClr val="dk1"/>
                  </a:solidFill>
                  <a:latin typeface="Overpass" pitchFamily="2" charset="77"/>
                  <a:ea typeface="Proxima Nova"/>
                  <a:cs typeface="Proxima Nova"/>
                  <a:sym typeface="Proxima Nova"/>
                </a:rPr>
                <a:t>(OpenShift)</a:t>
              </a:r>
              <a:endParaRPr sz="2400" b="1">
                <a:latin typeface="Overpass" pitchFamily="2" charset="77"/>
                <a:ea typeface="Proxima Nova"/>
                <a:cs typeface="Proxima Nova"/>
                <a:sym typeface="Proxima Nova"/>
              </a:endParaRPr>
            </a:p>
          </p:txBody>
        </p:sp>
        <p:cxnSp>
          <p:nvCxnSpPr>
            <p:cNvPr id="4560" name="Shape 4560"/>
            <p:cNvCxnSpPr/>
            <p:nvPr/>
          </p:nvCxnSpPr>
          <p:spPr>
            <a:xfrm flipH="1">
              <a:off x="5043124" y="2802236"/>
              <a:ext cx="655500" cy="900"/>
            </a:xfrm>
            <a:prstGeom prst="straightConnector1">
              <a:avLst/>
            </a:prstGeom>
            <a:noFill/>
            <a:ln w="9525" cap="flat" cmpd="sng">
              <a:solidFill>
                <a:srgbClr val="666666"/>
              </a:solidFill>
              <a:prstDash val="solid"/>
              <a:round/>
              <a:headEnd type="none" w="lg" len="lg"/>
              <a:tailEnd type="triangle" w="lg" len="lg"/>
            </a:ln>
          </p:spPr>
        </p:cxnSp>
        <p:grpSp>
          <p:nvGrpSpPr>
            <p:cNvPr id="4561" name="Shape 4561"/>
            <p:cNvGrpSpPr/>
            <p:nvPr/>
          </p:nvGrpSpPr>
          <p:grpSpPr>
            <a:xfrm>
              <a:off x="5756869" y="2520488"/>
              <a:ext cx="536892" cy="532712"/>
              <a:chOff x="2142075" y="3159950"/>
              <a:chExt cx="501300" cy="497350"/>
            </a:xfrm>
          </p:grpSpPr>
          <p:pic>
            <p:nvPicPr>
              <p:cNvPr id="4562" name="Shape 4562"/>
              <p:cNvPicPr preferRelativeResize="0"/>
              <p:nvPr/>
            </p:nvPicPr>
            <p:blipFill>
              <a:blip r:embed="rId5">
                <a:alphaModFix/>
              </a:blip>
              <a:stretch>
                <a:fillRect/>
              </a:stretch>
            </p:blipFill>
            <p:spPr>
              <a:xfrm>
                <a:off x="2142075" y="3159950"/>
                <a:ext cx="501300" cy="497350"/>
              </a:xfrm>
              <a:prstGeom prst="rect">
                <a:avLst/>
              </a:prstGeom>
              <a:noFill/>
              <a:ln>
                <a:noFill/>
              </a:ln>
            </p:spPr>
          </p:pic>
          <p:pic>
            <p:nvPicPr>
              <p:cNvPr id="4563" name="Shape 4563"/>
              <p:cNvPicPr preferRelativeResize="0"/>
              <p:nvPr/>
            </p:nvPicPr>
            <p:blipFill>
              <a:blip r:embed="rId6">
                <a:alphaModFix/>
              </a:blip>
              <a:stretch>
                <a:fillRect/>
              </a:stretch>
            </p:blipFill>
            <p:spPr>
              <a:xfrm>
                <a:off x="2212425" y="3232484"/>
                <a:ext cx="360600" cy="352298"/>
              </a:xfrm>
              <a:prstGeom prst="rect">
                <a:avLst/>
              </a:prstGeom>
              <a:noFill/>
              <a:ln>
                <a:noFill/>
              </a:ln>
            </p:spPr>
          </p:pic>
        </p:grpSp>
        <p:cxnSp>
          <p:nvCxnSpPr>
            <p:cNvPr id="4564" name="Shape 4564"/>
            <p:cNvCxnSpPr/>
            <p:nvPr/>
          </p:nvCxnSpPr>
          <p:spPr>
            <a:xfrm rot="10800000">
              <a:off x="6293713" y="2803122"/>
              <a:ext cx="652800" cy="0"/>
            </a:xfrm>
            <a:prstGeom prst="straightConnector1">
              <a:avLst/>
            </a:prstGeom>
            <a:noFill/>
            <a:ln w="9525" cap="flat" cmpd="sng">
              <a:solidFill>
                <a:srgbClr val="666666"/>
              </a:solidFill>
              <a:prstDash val="solid"/>
              <a:round/>
              <a:headEnd type="none" w="lg" len="lg"/>
              <a:tailEnd type="triangle" w="lg" len="lg"/>
            </a:ln>
          </p:spPr>
        </p:cxnSp>
      </p:grpSp>
      <p:grpSp>
        <p:nvGrpSpPr>
          <p:cNvPr id="4565" name="Shape 4565"/>
          <p:cNvGrpSpPr/>
          <p:nvPr/>
        </p:nvGrpSpPr>
        <p:grpSpPr>
          <a:xfrm>
            <a:off x="933050" y="3032480"/>
            <a:ext cx="7302900" cy="1353578"/>
            <a:chOff x="780650" y="3151750"/>
            <a:chExt cx="7302900" cy="1353578"/>
          </a:xfrm>
        </p:grpSpPr>
        <p:sp>
          <p:nvSpPr>
            <p:cNvPr id="4566" name="Shape 4566"/>
            <p:cNvSpPr/>
            <p:nvPr/>
          </p:nvSpPr>
          <p:spPr>
            <a:xfrm>
              <a:off x="780650" y="3426228"/>
              <a:ext cx="7302900" cy="10791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567" name="Shape 4567"/>
            <p:cNvSpPr txBox="1"/>
            <p:nvPr/>
          </p:nvSpPr>
          <p:spPr>
            <a:xfrm>
              <a:off x="864550" y="3705978"/>
              <a:ext cx="1433100" cy="519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b="1">
                  <a:latin typeface="Overpass" pitchFamily="2" charset="77"/>
                  <a:ea typeface="Proxima Nova"/>
                  <a:cs typeface="Proxima Nova"/>
                  <a:sym typeface="Proxima Nova"/>
                </a:rPr>
                <a:t>DEPLOY</a:t>
              </a:r>
              <a:endParaRPr sz="2400" b="1">
                <a:latin typeface="Overpass" pitchFamily="2" charset="77"/>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 sz="1200">
                  <a:solidFill>
                    <a:schemeClr val="dk1"/>
                  </a:solidFill>
                  <a:latin typeface="Overpass" pitchFamily="2" charset="77"/>
                  <a:ea typeface="Proxima Nova"/>
                  <a:cs typeface="Proxima Nova"/>
                  <a:sym typeface="Proxima Nova"/>
                </a:rPr>
                <a:t>(OpenShift)</a:t>
              </a:r>
              <a:endParaRPr sz="2400" b="1">
                <a:latin typeface="Overpass" pitchFamily="2" charset="77"/>
                <a:ea typeface="Proxima Nova"/>
                <a:cs typeface="Proxima Nova"/>
                <a:sym typeface="Proxima Nova"/>
              </a:endParaRPr>
            </a:p>
          </p:txBody>
        </p:sp>
        <p:pic>
          <p:nvPicPr>
            <p:cNvPr id="4568" name="Shape 4568" descr="Icon_RH_People_Adult-VNeck_RGB_Flat.png"/>
            <p:cNvPicPr preferRelativeResize="0"/>
            <p:nvPr/>
          </p:nvPicPr>
          <p:blipFill>
            <a:blip r:embed="rId7">
              <a:alphaModFix/>
            </a:blip>
            <a:stretch>
              <a:fillRect/>
            </a:stretch>
          </p:blipFill>
          <p:spPr>
            <a:xfrm>
              <a:off x="7050719" y="3737877"/>
              <a:ext cx="373661" cy="577505"/>
            </a:xfrm>
            <a:prstGeom prst="rect">
              <a:avLst/>
            </a:prstGeom>
            <a:noFill/>
            <a:ln>
              <a:noFill/>
            </a:ln>
          </p:spPr>
        </p:pic>
        <p:cxnSp>
          <p:nvCxnSpPr>
            <p:cNvPr id="4569" name="Shape 4569"/>
            <p:cNvCxnSpPr/>
            <p:nvPr/>
          </p:nvCxnSpPr>
          <p:spPr>
            <a:xfrm>
              <a:off x="4768775" y="3151750"/>
              <a:ext cx="0" cy="615300"/>
            </a:xfrm>
            <a:prstGeom prst="straightConnector1">
              <a:avLst/>
            </a:prstGeom>
            <a:noFill/>
            <a:ln w="9525" cap="flat" cmpd="sng">
              <a:solidFill>
                <a:srgbClr val="666666"/>
              </a:solidFill>
              <a:prstDash val="solid"/>
              <a:round/>
              <a:headEnd type="none" w="lg" len="lg"/>
              <a:tailEnd type="triangle" w="lg" len="lg"/>
            </a:ln>
          </p:spPr>
        </p:cxnSp>
        <p:cxnSp>
          <p:nvCxnSpPr>
            <p:cNvPr id="4570" name="Shape 4570"/>
            <p:cNvCxnSpPr>
              <a:stCxn id="4568" idx="1"/>
              <a:endCxn id="4571" idx="3"/>
            </p:cNvCxnSpPr>
            <p:nvPr/>
          </p:nvCxnSpPr>
          <p:spPr>
            <a:xfrm rot="10800000">
              <a:off x="5030519" y="4026630"/>
              <a:ext cx="2020200" cy="0"/>
            </a:xfrm>
            <a:prstGeom prst="straightConnector1">
              <a:avLst/>
            </a:prstGeom>
            <a:noFill/>
            <a:ln w="9525" cap="flat" cmpd="sng">
              <a:solidFill>
                <a:srgbClr val="666666"/>
              </a:solidFill>
              <a:prstDash val="solid"/>
              <a:round/>
              <a:headEnd type="none" w="lg" len="lg"/>
              <a:tailEnd type="triangle" w="lg" len="lg"/>
            </a:ln>
          </p:spPr>
        </p:cxnSp>
        <p:sp>
          <p:nvSpPr>
            <p:cNvPr id="4572" name="Shape 4572"/>
            <p:cNvSpPr txBox="1"/>
            <p:nvPr/>
          </p:nvSpPr>
          <p:spPr>
            <a:xfrm>
              <a:off x="5727554" y="3809614"/>
              <a:ext cx="6084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deploy</a:t>
              </a:r>
              <a:endParaRPr sz="1000">
                <a:latin typeface="Overpass" pitchFamily="2" charset="77"/>
                <a:ea typeface="Proxima Nova"/>
                <a:cs typeface="Proxima Nova"/>
                <a:sym typeface="Proxima Nova"/>
              </a:endParaRPr>
            </a:p>
          </p:txBody>
        </p:sp>
        <p:sp>
          <p:nvSpPr>
            <p:cNvPr id="4573" name="Shape 4573"/>
            <p:cNvSpPr txBox="1"/>
            <p:nvPr/>
          </p:nvSpPr>
          <p:spPr>
            <a:xfrm>
              <a:off x="3499718" y="3884200"/>
              <a:ext cx="9768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Application </a:t>
              </a:r>
              <a:r>
                <a:rPr lang="en" sz="1000">
                  <a:solidFill>
                    <a:schemeClr val="dk1"/>
                  </a:solidFill>
                  <a:latin typeface="Overpass" pitchFamily="2" charset="77"/>
                  <a:ea typeface="Proxima Nova"/>
                  <a:cs typeface="Proxima Nova"/>
                  <a:sym typeface="Proxima Nova"/>
                </a:rPr>
                <a:t>Container</a:t>
              </a:r>
              <a:endParaRPr sz="1000">
                <a:latin typeface="Overpass" pitchFamily="2" charset="77"/>
                <a:ea typeface="Proxima Nova"/>
                <a:cs typeface="Proxima Nova"/>
                <a:sym typeface="Proxima Nova"/>
              </a:endParaRPr>
            </a:p>
          </p:txBody>
        </p:sp>
        <p:pic>
          <p:nvPicPr>
            <p:cNvPr id="4574" name="Shape 4574"/>
            <p:cNvPicPr preferRelativeResize="0"/>
            <p:nvPr/>
          </p:nvPicPr>
          <p:blipFill>
            <a:blip r:embed="rId8">
              <a:alphaModFix/>
            </a:blip>
            <a:stretch>
              <a:fillRect/>
            </a:stretch>
          </p:blipFill>
          <p:spPr>
            <a:xfrm>
              <a:off x="4512340" y="3766848"/>
              <a:ext cx="523675" cy="519521"/>
            </a:xfrm>
            <a:prstGeom prst="rect">
              <a:avLst/>
            </a:prstGeom>
            <a:noFill/>
            <a:ln>
              <a:noFill/>
            </a:ln>
          </p:spPr>
        </p:pic>
      </p:grpSp>
      <p:pic>
        <p:nvPicPr>
          <p:cNvPr id="4575" name="Shape 4575" descr="Icon_RH_People_Adult-VNeck_RGB_Flat.png"/>
          <p:cNvPicPr preferRelativeResize="0"/>
          <p:nvPr/>
        </p:nvPicPr>
        <p:blipFill>
          <a:blip r:embed="rId7">
            <a:alphaModFix/>
          </a:blip>
          <a:stretch>
            <a:fillRect/>
          </a:stretch>
        </p:blipFill>
        <p:spPr>
          <a:xfrm>
            <a:off x="7203125" y="1225593"/>
            <a:ext cx="373650" cy="577477"/>
          </a:xfrm>
          <a:prstGeom prst="rect">
            <a:avLst/>
          </a:prstGeom>
          <a:noFill/>
          <a:ln>
            <a:noFill/>
          </a:ln>
        </p:spPr>
      </p:pic>
      <p:pic>
        <p:nvPicPr>
          <p:cNvPr id="4576" name="Shape 4576" descr="Icon_RH_Hardware_Storage-A-Single_RGB_Flat.png"/>
          <p:cNvPicPr preferRelativeResize="0"/>
          <p:nvPr/>
        </p:nvPicPr>
        <p:blipFill>
          <a:blip r:embed="rId9">
            <a:alphaModFix/>
          </a:blip>
          <a:stretch>
            <a:fillRect/>
          </a:stretch>
        </p:blipFill>
        <p:spPr>
          <a:xfrm>
            <a:off x="4595477" y="1336520"/>
            <a:ext cx="651375" cy="344978"/>
          </a:xfrm>
          <a:prstGeom prst="rect">
            <a:avLst/>
          </a:prstGeom>
          <a:noFill/>
          <a:ln>
            <a:noFill/>
          </a:ln>
        </p:spPr>
      </p:pic>
      <p:sp>
        <p:nvSpPr>
          <p:cNvPr id="4577" name="Shape 4577"/>
          <p:cNvSpPr/>
          <p:nvPr/>
        </p:nvSpPr>
        <p:spPr>
          <a:xfrm>
            <a:off x="4554211" y="4519634"/>
            <a:ext cx="147300" cy="1473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578" name="Shape 4578"/>
          <p:cNvSpPr txBox="1"/>
          <p:nvPr/>
        </p:nvSpPr>
        <p:spPr>
          <a:xfrm>
            <a:off x="4676614" y="4420779"/>
            <a:ext cx="1154400" cy="345000"/>
          </a:xfrm>
          <a:prstGeom prst="rect">
            <a:avLst/>
          </a:prstGeom>
          <a:noFill/>
          <a:ln>
            <a:noFill/>
          </a:ln>
        </p:spPr>
        <p:txBody>
          <a:bodyPr wrap="square" lIns="91425" tIns="91425" rIns="91425" bIns="91425" anchor="ctr" anchorCtr="0">
            <a:noAutofit/>
          </a:bodyPr>
          <a:lstStyle/>
          <a:p>
            <a:pPr marL="0" lvl="0" indent="0" rtl="0">
              <a:spcBef>
                <a:spcPts val="0"/>
              </a:spcBef>
              <a:spcAft>
                <a:spcPts val="0"/>
              </a:spcAft>
              <a:buNone/>
            </a:pPr>
            <a:r>
              <a:rPr lang="en" sz="900">
                <a:latin typeface="Overpass" pitchFamily="2" charset="77"/>
                <a:ea typeface="Overpass"/>
                <a:cs typeface="Overpass"/>
                <a:sym typeface="Overpass"/>
              </a:rPr>
              <a:t>OpenShift Does</a:t>
            </a:r>
            <a:endParaRPr sz="900">
              <a:latin typeface="Overpass" pitchFamily="2" charset="77"/>
              <a:ea typeface="Overpass"/>
              <a:cs typeface="Overpass"/>
              <a:sym typeface="Overpass"/>
            </a:endParaRPr>
          </a:p>
        </p:txBody>
      </p:sp>
      <p:sp>
        <p:nvSpPr>
          <p:cNvPr id="4579" name="Shape 4579"/>
          <p:cNvSpPr/>
          <p:nvPr/>
        </p:nvSpPr>
        <p:spPr>
          <a:xfrm>
            <a:off x="3312986" y="4519634"/>
            <a:ext cx="147300" cy="147300"/>
          </a:xfrm>
          <a:prstGeom prst="rect">
            <a:avLst/>
          </a:prstGeom>
          <a:solidFill>
            <a:srgbClr val="B4A7D6"/>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580" name="Shape 4580"/>
          <p:cNvSpPr txBox="1"/>
          <p:nvPr/>
        </p:nvSpPr>
        <p:spPr>
          <a:xfrm>
            <a:off x="3425841" y="4420779"/>
            <a:ext cx="998400" cy="345000"/>
          </a:xfrm>
          <a:prstGeom prst="rect">
            <a:avLst/>
          </a:prstGeom>
          <a:noFill/>
          <a:ln>
            <a:noFill/>
          </a:ln>
        </p:spPr>
        <p:txBody>
          <a:bodyPr wrap="square" lIns="91425" tIns="91425" rIns="91425" bIns="91425" anchor="ctr" anchorCtr="0">
            <a:noAutofit/>
          </a:bodyPr>
          <a:lstStyle/>
          <a:p>
            <a:pPr marL="0" lvl="0" indent="0" rtl="0">
              <a:spcBef>
                <a:spcPts val="0"/>
              </a:spcBef>
              <a:spcAft>
                <a:spcPts val="0"/>
              </a:spcAft>
              <a:buNone/>
            </a:pPr>
            <a:r>
              <a:rPr lang="en" sz="900">
                <a:latin typeface="Overpass" pitchFamily="2" charset="77"/>
                <a:ea typeface="Overpass"/>
                <a:cs typeface="Overpass"/>
                <a:sym typeface="Overpass"/>
              </a:rPr>
              <a:t>User/Tool Does</a:t>
            </a:r>
            <a:endParaRPr sz="900">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BEAF4EE5-BD29-E144-8D8A-2C9574BD93F9}"/>
              </a:ext>
            </a:extLst>
          </p:cNvPr>
          <p:cNvSpPr>
            <a:spLocks noGrp="1"/>
          </p:cNvSpPr>
          <p:nvPr>
            <p:ph type="sldNum" idx="12"/>
          </p:nvPr>
        </p:nvSpPr>
        <p:spPr/>
        <p:txBody>
          <a:bodyPr/>
          <a:lstStyle/>
          <a:p>
            <a:fld id="{00000000-1234-1234-1234-123412341234}" type="slidenum">
              <a:rPr lang="en" smtClean="0"/>
              <a:pPr/>
              <a:t>117</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584"/>
        <p:cNvGrpSpPr/>
        <p:nvPr/>
      </p:nvGrpSpPr>
      <p:grpSpPr>
        <a:xfrm>
          <a:off x="0" y="0"/>
          <a:ext cx="0" cy="0"/>
          <a:chOff x="0" y="0"/>
          <a:chExt cx="0" cy="0"/>
        </a:xfrm>
      </p:grpSpPr>
      <p:sp>
        <p:nvSpPr>
          <p:cNvPr id="4585" name="Shape 4585"/>
          <p:cNvSpPr/>
          <p:nvPr/>
        </p:nvSpPr>
        <p:spPr>
          <a:xfrm>
            <a:off x="933050" y="1099930"/>
            <a:ext cx="7302900" cy="1079100"/>
          </a:xfrm>
          <a:prstGeom prst="rect">
            <a:avLst/>
          </a:prstGeom>
          <a:solidFill>
            <a:srgbClr val="D9D2E9"/>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587" name="Shape 4587"/>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DEPLOY APP BINARY WITH SOURCE-TO-IMAGE (S2I)</a:t>
            </a:r>
            <a:endParaRPr>
              <a:latin typeface="Overpass" pitchFamily="2" charset="77"/>
            </a:endParaRPr>
          </a:p>
        </p:txBody>
      </p:sp>
      <p:sp>
        <p:nvSpPr>
          <p:cNvPr id="4588" name="Shape 4588"/>
          <p:cNvSpPr txBox="1"/>
          <p:nvPr/>
        </p:nvSpPr>
        <p:spPr>
          <a:xfrm>
            <a:off x="3652118" y="1362308"/>
            <a:ext cx="9273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verpass" pitchFamily="2" charset="77"/>
                <a:ea typeface="Proxima Nova"/>
                <a:cs typeface="Proxima Nova"/>
                <a:sym typeface="Proxima Nova"/>
              </a:rPr>
              <a:t>Application</a:t>
            </a:r>
            <a:br>
              <a:rPr lang="en" sz="1000">
                <a:solidFill>
                  <a:schemeClr val="dk1"/>
                </a:solidFill>
                <a:latin typeface="Overpass" pitchFamily="2" charset="77"/>
                <a:ea typeface="Proxima Nova"/>
                <a:cs typeface="Proxima Nova"/>
                <a:sym typeface="Proxima Nova"/>
              </a:rPr>
            </a:br>
            <a:r>
              <a:rPr lang="en" sz="1000">
                <a:solidFill>
                  <a:schemeClr val="dk1"/>
                </a:solidFill>
                <a:latin typeface="Overpass" pitchFamily="2" charset="77"/>
                <a:ea typeface="Proxima Nova"/>
                <a:cs typeface="Proxima Nova"/>
                <a:sym typeface="Proxima Nova"/>
              </a:rPr>
              <a:t>Binary</a:t>
            </a:r>
            <a:br>
              <a:rPr lang="en" sz="1000">
                <a:solidFill>
                  <a:schemeClr val="dk1"/>
                </a:solidFill>
                <a:latin typeface="Overpass" pitchFamily="2" charset="77"/>
                <a:ea typeface="Proxima Nova"/>
                <a:cs typeface="Proxima Nova"/>
                <a:sym typeface="Proxima Nova"/>
              </a:rPr>
            </a:br>
            <a:r>
              <a:rPr lang="en" sz="1000">
                <a:solidFill>
                  <a:schemeClr val="dk1"/>
                </a:solidFill>
                <a:latin typeface="Overpass" pitchFamily="2" charset="77"/>
                <a:ea typeface="Proxima Nova"/>
                <a:cs typeface="Proxima Nova"/>
                <a:sym typeface="Proxima Nova"/>
              </a:rPr>
              <a:t>(e.g. WAR)</a:t>
            </a:r>
            <a:endParaRPr sz="1000">
              <a:latin typeface="Overpass" pitchFamily="2" charset="77"/>
              <a:ea typeface="Proxima Nova"/>
              <a:cs typeface="Proxima Nova"/>
              <a:sym typeface="Proxima Nova"/>
            </a:endParaRPr>
          </a:p>
        </p:txBody>
      </p:sp>
      <p:sp>
        <p:nvSpPr>
          <p:cNvPr id="4589" name="Shape 4589"/>
          <p:cNvSpPr txBox="1"/>
          <p:nvPr/>
        </p:nvSpPr>
        <p:spPr>
          <a:xfrm>
            <a:off x="1016950" y="1379680"/>
            <a:ext cx="1956300" cy="519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b="1">
                <a:latin typeface="Overpass" pitchFamily="2" charset="77"/>
                <a:ea typeface="Proxima Nova"/>
                <a:cs typeface="Proxima Nova"/>
                <a:sym typeface="Proxima Nova"/>
              </a:rPr>
              <a:t>BUILD APP</a:t>
            </a:r>
            <a:endParaRPr sz="2400" b="1">
              <a:latin typeface="Overpass" pitchFamily="2" charset="77"/>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 sz="1200">
                <a:solidFill>
                  <a:schemeClr val="dk1"/>
                </a:solidFill>
                <a:latin typeface="Overpass" pitchFamily="2" charset="77"/>
                <a:ea typeface="Proxima Nova"/>
                <a:cs typeface="Proxima Nova"/>
                <a:sym typeface="Proxima Nova"/>
              </a:rPr>
              <a:t>(Build Infra)</a:t>
            </a:r>
            <a:endParaRPr sz="2400" b="1">
              <a:latin typeface="Overpass" pitchFamily="2" charset="77"/>
              <a:ea typeface="Proxima Nova"/>
              <a:cs typeface="Proxima Nova"/>
              <a:sym typeface="Proxima Nova"/>
            </a:endParaRPr>
          </a:p>
        </p:txBody>
      </p:sp>
      <p:pic>
        <p:nvPicPr>
          <p:cNvPr id="4590" name="Shape 4590" descr="Icon_RH_Object_Gear-Group_RGB_Flat.png"/>
          <p:cNvPicPr preferRelativeResize="0"/>
          <p:nvPr/>
        </p:nvPicPr>
        <p:blipFill>
          <a:blip r:embed="rId3">
            <a:alphaModFix/>
          </a:blip>
          <a:stretch>
            <a:fillRect/>
          </a:stretch>
        </p:blipFill>
        <p:spPr>
          <a:xfrm>
            <a:off x="7127925" y="1215142"/>
            <a:ext cx="548700" cy="592048"/>
          </a:xfrm>
          <a:prstGeom prst="rect">
            <a:avLst/>
          </a:prstGeom>
          <a:noFill/>
          <a:ln>
            <a:noFill/>
          </a:ln>
        </p:spPr>
      </p:pic>
      <p:sp>
        <p:nvSpPr>
          <p:cNvPr id="4591" name="Shape 4591"/>
          <p:cNvSpPr txBox="1"/>
          <p:nvPr/>
        </p:nvSpPr>
        <p:spPr>
          <a:xfrm>
            <a:off x="6868524" y="1891030"/>
            <a:ext cx="9768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Existing Build Process</a:t>
            </a:r>
            <a:endParaRPr sz="1000">
              <a:latin typeface="Overpass" pitchFamily="2" charset="77"/>
              <a:ea typeface="Proxima Nova"/>
              <a:cs typeface="Proxima Nova"/>
              <a:sym typeface="Proxima Nova"/>
            </a:endParaRPr>
          </a:p>
        </p:txBody>
      </p:sp>
      <p:pic>
        <p:nvPicPr>
          <p:cNvPr id="4592" name="Shape 4592"/>
          <p:cNvPicPr preferRelativeResize="0"/>
          <p:nvPr/>
        </p:nvPicPr>
        <p:blipFill>
          <a:blip r:embed="rId4">
            <a:alphaModFix/>
          </a:blip>
          <a:stretch>
            <a:fillRect/>
          </a:stretch>
        </p:blipFill>
        <p:spPr>
          <a:xfrm>
            <a:off x="4694216" y="1247819"/>
            <a:ext cx="461650" cy="461650"/>
          </a:xfrm>
          <a:prstGeom prst="rect">
            <a:avLst/>
          </a:prstGeom>
          <a:noFill/>
          <a:ln>
            <a:noFill/>
          </a:ln>
        </p:spPr>
      </p:pic>
      <p:cxnSp>
        <p:nvCxnSpPr>
          <p:cNvPr id="4593" name="Shape 4593"/>
          <p:cNvCxnSpPr/>
          <p:nvPr/>
        </p:nvCxnSpPr>
        <p:spPr>
          <a:xfrm rot="10800000">
            <a:off x="5173475" y="1467608"/>
            <a:ext cx="1807500" cy="0"/>
          </a:xfrm>
          <a:prstGeom prst="straightConnector1">
            <a:avLst/>
          </a:prstGeom>
          <a:noFill/>
          <a:ln w="9525" cap="flat" cmpd="sng">
            <a:solidFill>
              <a:srgbClr val="666666"/>
            </a:solidFill>
            <a:prstDash val="solid"/>
            <a:round/>
            <a:headEnd type="none" w="lg" len="lg"/>
            <a:tailEnd type="triangle" w="lg" len="lg"/>
          </a:ln>
        </p:spPr>
      </p:cxnSp>
      <p:sp>
        <p:nvSpPr>
          <p:cNvPr id="4594" name="Shape 4594"/>
          <p:cNvSpPr txBox="1"/>
          <p:nvPr/>
        </p:nvSpPr>
        <p:spPr>
          <a:xfrm>
            <a:off x="5666185" y="1247912"/>
            <a:ext cx="9768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build </a:t>
            </a:r>
            <a:endParaRPr sz="1000">
              <a:latin typeface="Overpass" pitchFamily="2" charset="77"/>
              <a:ea typeface="Proxima Nova"/>
              <a:cs typeface="Proxima Nova"/>
              <a:sym typeface="Proxima Nova"/>
            </a:endParaRPr>
          </a:p>
        </p:txBody>
      </p:sp>
      <p:grpSp>
        <p:nvGrpSpPr>
          <p:cNvPr id="4595" name="Shape 4595"/>
          <p:cNvGrpSpPr/>
          <p:nvPr/>
        </p:nvGrpSpPr>
        <p:grpSpPr>
          <a:xfrm>
            <a:off x="933050" y="1741942"/>
            <a:ext cx="7302900" cy="1542777"/>
            <a:chOff x="780650" y="1861212"/>
            <a:chExt cx="7302900" cy="1542777"/>
          </a:xfrm>
        </p:grpSpPr>
        <p:sp>
          <p:nvSpPr>
            <p:cNvPr id="4596" name="Shape 4596"/>
            <p:cNvSpPr/>
            <p:nvPr/>
          </p:nvSpPr>
          <p:spPr>
            <a:xfrm>
              <a:off x="780650" y="2324889"/>
              <a:ext cx="7302900" cy="10791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597" name="Shape 4597" descr="Icon_RH_Object_Gear-Group_RGB_Flat.png"/>
            <p:cNvPicPr preferRelativeResize="0"/>
            <p:nvPr/>
          </p:nvPicPr>
          <p:blipFill>
            <a:blip r:embed="rId3">
              <a:alphaModFix/>
            </a:blip>
            <a:stretch>
              <a:fillRect/>
            </a:stretch>
          </p:blipFill>
          <p:spPr>
            <a:xfrm>
              <a:off x="4494425" y="2507112"/>
              <a:ext cx="548700" cy="592048"/>
            </a:xfrm>
            <a:prstGeom prst="rect">
              <a:avLst/>
            </a:prstGeom>
            <a:noFill/>
            <a:ln>
              <a:noFill/>
            </a:ln>
          </p:spPr>
        </p:pic>
        <p:pic>
          <p:nvPicPr>
            <p:cNvPr id="4598" name="Shape 4598"/>
            <p:cNvPicPr preferRelativeResize="0"/>
            <p:nvPr/>
          </p:nvPicPr>
          <p:blipFill>
            <a:blip r:embed="rId5">
              <a:alphaModFix/>
            </a:blip>
            <a:stretch>
              <a:fillRect/>
            </a:stretch>
          </p:blipFill>
          <p:spPr>
            <a:xfrm>
              <a:off x="6946513" y="2535821"/>
              <a:ext cx="582075" cy="461644"/>
            </a:xfrm>
            <a:prstGeom prst="rect">
              <a:avLst/>
            </a:prstGeom>
            <a:noFill/>
            <a:ln>
              <a:noFill/>
            </a:ln>
          </p:spPr>
        </p:pic>
        <p:cxnSp>
          <p:nvCxnSpPr>
            <p:cNvPr id="4599" name="Shape 4599"/>
            <p:cNvCxnSpPr>
              <a:stCxn id="4600" idx="2"/>
              <a:endCxn id="4597" idx="0"/>
            </p:cNvCxnSpPr>
            <p:nvPr/>
          </p:nvCxnSpPr>
          <p:spPr>
            <a:xfrm flipH="1">
              <a:off x="4768775" y="1861212"/>
              <a:ext cx="9900" cy="645900"/>
            </a:xfrm>
            <a:prstGeom prst="straightConnector1">
              <a:avLst/>
            </a:prstGeom>
            <a:noFill/>
            <a:ln w="9525" cap="flat" cmpd="sng">
              <a:solidFill>
                <a:srgbClr val="666666"/>
              </a:solidFill>
              <a:prstDash val="solid"/>
              <a:round/>
              <a:headEnd type="none" w="lg" len="lg"/>
              <a:tailEnd type="triangle" w="lg" len="lg"/>
            </a:ln>
          </p:spPr>
        </p:cxnSp>
        <p:sp>
          <p:nvSpPr>
            <p:cNvPr id="4601" name="Shape 4601"/>
            <p:cNvSpPr txBox="1"/>
            <p:nvPr/>
          </p:nvSpPr>
          <p:spPr>
            <a:xfrm>
              <a:off x="3337924" y="2649425"/>
              <a:ext cx="11634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Source-to-Image</a:t>
              </a:r>
              <a:br>
                <a:rPr lang="en" sz="1000">
                  <a:latin typeface="Overpass" pitchFamily="2" charset="77"/>
                  <a:ea typeface="Proxima Nova"/>
                  <a:cs typeface="Proxima Nova"/>
                  <a:sym typeface="Proxima Nova"/>
                </a:rPr>
              </a:br>
              <a:r>
                <a:rPr lang="en" sz="1000">
                  <a:latin typeface="Overpass" pitchFamily="2" charset="77"/>
                  <a:ea typeface="Proxima Nova"/>
                  <a:cs typeface="Proxima Nova"/>
                  <a:sym typeface="Proxima Nova"/>
                </a:rPr>
                <a:t>(S2I)</a:t>
              </a:r>
              <a:endParaRPr sz="1000">
                <a:latin typeface="Overpass" pitchFamily="2" charset="77"/>
                <a:ea typeface="Proxima Nova"/>
                <a:cs typeface="Proxima Nova"/>
                <a:sym typeface="Proxima Nova"/>
              </a:endParaRPr>
            </a:p>
          </p:txBody>
        </p:sp>
        <p:sp>
          <p:nvSpPr>
            <p:cNvPr id="4602" name="Shape 4602"/>
            <p:cNvSpPr txBox="1"/>
            <p:nvPr/>
          </p:nvSpPr>
          <p:spPr>
            <a:xfrm>
              <a:off x="5571378" y="3116828"/>
              <a:ext cx="9186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verpass" pitchFamily="2" charset="77"/>
                  <a:ea typeface="Proxima Nova"/>
                  <a:cs typeface="Proxima Nova"/>
                  <a:sym typeface="Proxima Nova"/>
                </a:rPr>
                <a:t>Builder Image</a:t>
              </a:r>
              <a:endParaRPr sz="1000">
                <a:latin typeface="Overpass" pitchFamily="2" charset="77"/>
                <a:ea typeface="Proxima Nova"/>
                <a:cs typeface="Proxima Nova"/>
                <a:sym typeface="Proxima Nova"/>
              </a:endParaRPr>
            </a:p>
          </p:txBody>
        </p:sp>
        <p:sp>
          <p:nvSpPr>
            <p:cNvPr id="4603" name="Shape 4603"/>
            <p:cNvSpPr txBox="1"/>
            <p:nvPr/>
          </p:nvSpPr>
          <p:spPr>
            <a:xfrm>
              <a:off x="6790578" y="3116828"/>
              <a:ext cx="9186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Image</a:t>
              </a:r>
              <a:br>
                <a:rPr lang="en" sz="1000">
                  <a:latin typeface="Overpass" pitchFamily="2" charset="77"/>
                  <a:ea typeface="Proxima Nova"/>
                  <a:cs typeface="Proxima Nova"/>
                  <a:sym typeface="Proxima Nova"/>
                </a:rPr>
              </a:br>
              <a:r>
                <a:rPr lang="en" sz="1000">
                  <a:latin typeface="Overpass" pitchFamily="2" charset="77"/>
                  <a:ea typeface="Proxima Nova"/>
                  <a:cs typeface="Proxima Nova"/>
                  <a:sym typeface="Proxima Nova"/>
                </a:rPr>
                <a:t>Registry</a:t>
              </a:r>
              <a:endParaRPr sz="1000">
                <a:latin typeface="Overpass" pitchFamily="2" charset="77"/>
                <a:ea typeface="Proxima Nova"/>
                <a:cs typeface="Proxima Nova"/>
                <a:sym typeface="Proxima Nova"/>
              </a:endParaRPr>
            </a:p>
          </p:txBody>
        </p:sp>
        <p:sp>
          <p:nvSpPr>
            <p:cNvPr id="4604" name="Shape 4604"/>
            <p:cNvSpPr txBox="1"/>
            <p:nvPr/>
          </p:nvSpPr>
          <p:spPr>
            <a:xfrm>
              <a:off x="864550" y="2604639"/>
              <a:ext cx="2245500" cy="519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b="1">
                  <a:latin typeface="Overpass" pitchFamily="2" charset="77"/>
                  <a:ea typeface="Proxima Nova"/>
                  <a:cs typeface="Proxima Nova"/>
                  <a:sym typeface="Proxima Nova"/>
                </a:rPr>
                <a:t>BUILD IMAGE</a:t>
              </a:r>
              <a:endParaRPr sz="2400" b="1">
                <a:latin typeface="Overpass" pitchFamily="2" charset="77"/>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 sz="1200">
                  <a:solidFill>
                    <a:schemeClr val="dk1"/>
                  </a:solidFill>
                  <a:latin typeface="Overpass" pitchFamily="2" charset="77"/>
                  <a:ea typeface="Proxima Nova"/>
                  <a:cs typeface="Proxima Nova"/>
                  <a:sym typeface="Proxima Nova"/>
                </a:rPr>
                <a:t>(OpenShift)</a:t>
              </a:r>
              <a:endParaRPr sz="2400" b="1">
                <a:latin typeface="Overpass" pitchFamily="2" charset="77"/>
                <a:ea typeface="Proxima Nova"/>
                <a:cs typeface="Proxima Nova"/>
                <a:sym typeface="Proxima Nova"/>
              </a:endParaRPr>
            </a:p>
          </p:txBody>
        </p:sp>
        <p:cxnSp>
          <p:nvCxnSpPr>
            <p:cNvPr id="4605" name="Shape 4605"/>
            <p:cNvCxnSpPr/>
            <p:nvPr/>
          </p:nvCxnSpPr>
          <p:spPr>
            <a:xfrm flipH="1">
              <a:off x="5043124" y="2802236"/>
              <a:ext cx="655500" cy="900"/>
            </a:xfrm>
            <a:prstGeom prst="straightConnector1">
              <a:avLst/>
            </a:prstGeom>
            <a:noFill/>
            <a:ln w="9525" cap="flat" cmpd="sng">
              <a:solidFill>
                <a:srgbClr val="666666"/>
              </a:solidFill>
              <a:prstDash val="solid"/>
              <a:round/>
              <a:headEnd type="none" w="lg" len="lg"/>
              <a:tailEnd type="triangle" w="lg" len="lg"/>
            </a:ln>
          </p:spPr>
        </p:cxnSp>
        <p:grpSp>
          <p:nvGrpSpPr>
            <p:cNvPr id="4606" name="Shape 4606"/>
            <p:cNvGrpSpPr/>
            <p:nvPr/>
          </p:nvGrpSpPr>
          <p:grpSpPr>
            <a:xfrm>
              <a:off x="5756869" y="2520488"/>
              <a:ext cx="536892" cy="532712"/>
              <a:chOff x="2142075" y="3159950"/>
              <a:chExt cx="501300" cy="497350"/>
            </a:xfrm>
          </p:grpSpPr>
          <p:pic>
            <p:nvPicPr>
              <p:cNvPr id="4607" name="Shape 4607"/>
              <p:cNvPicPr preferRelativeResize="0"/>
              <p:nvPr/>
            </p:nvPicPr>
            <p:blipFill>
              <a:blip r:embed="rId6">
                <a:alphaModFix/>
              </a:blip>
              <a:stretch>
                <a:fillRect/>
              </a:stretch>
            </p:blipFill>
            <p:spPr>
              <a:xfrm>
                <a:off x="2142075" y="3159950"/>
                <a:ext cx="501300" cy="497350"/>
              </a:xfrm>
              <a:prstGeom prst="rect">
                <a:avLst/>
              </a:prstGeom>
              <a:noFill/>
              <a:ln>
                <a:noFill/>
              </a:ln>
            </p:spPr>
          </p:pic>
          <p:pic>
            <p:nvPicPr>
              <p:cNvPr id="4608" name="Shape 4608"/>
              <p:cNvPicPr preferRelativeResize="0"/>
              <p:nvPr/>
            </p:nvPicPr>
            <p:blipFill>
              <a:blip r:embed="rId7">
                <a:alphaModFix/>
              </a:blip>
              <a:stretch>
                <a:fillRect/>
              </a:stretch>
            </p:blipFill>
            <p:spPr>
              <a:xfrm>
                <a:off x="2212425" y="3232484"/>
                <a:ext cx="360600" cy="352298"/>
              </a:xfrm>
              <a:prstGeom prst="rect">
                <a:avLst/>
              </a:prstGeom>
              <a:noFill/>
              <a:ln>
                <a:noFill/>
              </a:ln>
            </p:spPr>
          </p:pic>
        </p:grpSp>
        <p:cxnSp>
          <p:nvCxnSpPr>
            <p:cNvPr id="4609" name="Shape 4609"/>
            <p:cNvCxnSpPr/>
            <p:nvPr/>
          </p:nvCxnSpPr>
          <p:spPr>
            <a:xfrm rot="10800000">
              <a:off x="6293713" y="2803122"/>
              <a:ext cx="652800" cy="0"/>
            </a:xfrm>
            <a:prstGeom prst="straightConnector1">
              <a:avLst/>
            </a:prstGeom>
            <a:noFill/>
            <a:ln w="9525" cap="flat" cmpd="sng">
              <a:solidFill>
                <a:srgbClr val="666666"/>
              </a:solidFill>
              <a:prstDash val="solid"/>
              <a:round/>
              <a:headEnd type="none" w="lg" len="lg"/>
              <a:tailEnd type="triangle" w="lg" len="lg"/>
            </a:ln>
          </p:spPr>
        </p:cxnSp>
      </p:grpSp>
      <p:grpSp>
        <p:nvGrpSpPr>
          <p:cNvPr id="4610" name="Shape 4610"/>
          <p:cNvGrpSpPr/>
          <p:nvPr/>
        </p:nvGrpSpPr>
        <p:grpSpPr>
          <a:xfrm>
            <a:off x="933050" y="3025205"/>
            <a:ext cx="7302900" cy="1360853"/>
            <a:chOff x="780650" y="3144475"/>
            <a:chExt cx="7302900" cy="1360853"/>
          </a:xfrm>
        </p:grpSpPr>
        <p:sp>
          <p:nvSpPr>
            <p:cNvPr id="4611" name="Shape 4611"/>
            <p:cNvSpPr/>
            <p:nvPr/>
          </p:nvSpPr>
          <p:spPr>
            <a:xfrm>
              <a:off x="780650" y="3426228"/>
              <a:ext cx="7302900" cy="10791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612" name="Shape 4612"/>
            <p:cNvSpPr txBox="1"/>
            <p:nvPr/>
          </p:nvSpPr>
          <p:spPr>
            <a:xfrm>
              <a:off x="864550" y="3705978"/>
              <a:ext cx="1433100" cy="519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b="1">
                  <a:latin typeface="Overpass" pitchFamily="2" charset="77"/>
                  <a:ea typeface="Proxima Nova"/>
                  <a:cs typeface="Proxima Nova"/>
                  <a:sym typeface="Proxima Nova"/>
                </a:rPr>
                <a:t>DEPLOY</a:t>
              </a:r>
              <a:endParaRPr sz="2400" b="1">
                <a:latin typeface="Overpass" pitchFamily="2" charset="77"/>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 sz="1200">
                  <a:solidFill>
                    <a:schemeClr val="dk1"/>
                  </a:solidFill>
                  <a:latin typeface="Overpass" pitchFamily="2" charset="77"/>
                  <a:ea typeface="Proxima Nova"/>
                  <a:cs typeface="Proxima Nova"/>
                  <a:sym typeface="Proxima Nova"/>
                </a:rPr>
                <a:t>(OpenShift)</a:t>
              </a:r>
              <a:endParaRPr sz="2400" b="1">
                <a:latin typeface="Overpass" pitchFamily="2" charset="77"/>
                <a:ea typeface="Proxima Nova"/>
                <a:cs typeface="Proxima Nova"/>
                <a:sym typeface="Proxima Nova"/>
              </a:endParaRPr>
            </a:p>
          </p:txBody>
        </p:sp>
        <p:pic>
          <p:nvPicPr>
            <p:cNvPr id="4613" name="Shape 4613" descr="Icon_RH_People_Adult-VNeck_RGB_Flat.png"/>
            <p:cNvPicPr preferRelativeResize="0"/>
            <p:nvPr/>
          </p:nvPicPr>
          <p:blipFill>
            <a:blip r:embed="rId8">
              <a:alphaModFix/>
            </a:blip>
            <a:stretch>
              <a:fillRect/>
            </a:stretch>
          </p:blipFill>
          <p:spPr>
            <a:xfrm>
              <a:off x="7050719" y="3737877"/>
              <a:ext cx="373661" cy="577505"/>
            </a:xfrm>
            <a:prstGeom prst="rect">
              <a:avLst/>
            </a:prstGeom>
            <a:noFill/>
            <a:ln>
              <a:noFill/>
            </a:ln>
          </p:spPr>
        </p:pic>
        <p:cxnSp>
          <p:nvCxnSpPr>
            <p:cNvPr id="4614" name="Shape 4614"/>
            <p:cNvCxnSpPr/>
            <p:nvPr/>
          </p:nvCxnSpPr>
          <p:spPr>
            <a:xfrm>
              <a:off x="4768775" y="3144475"/>
              <a:ext cx="0" cy="622500"/>
            </a:xfrm>
            <a:prstGeom prst="straightConnector1">
              <a:avLst/>
            </a:prstGeom>
            <a:noFill/>
            <a:ln w="9525" cap="flat" cmpd="sng">
              <a:solidFill>
                <a:srgbClr val="666666"/>
              </a:solidFill>
              <a:prstDash val="solid"/>
              <a:round/>
              <a:headEnd type="none" w="lg" len="lg"/>
              <a:tailEnd type="triangle" w="lg" len="lg"/>
            </a:ln>
          </p:spPr>
        </p:cxnSp>
        <p:cxnSp>
          <p:nvCxnSpPr>
            <p:cNvPr id="4615" name="Shape 4615"/>
            <p:cNvCxnSpPr>
              <a:stCxn id="4613" idx="1"/>
              <a:endCxn id="4616" idx="3"/>
            </p:cNvCxnSpPr>
            <p:nvPr/>
          </p:nvCxnSpPr>
          <p:spPr>
            <a:xfrm rot="10800000">
              <a:off x="5030519" y="4026630"/>
              <a:ext cx="2020200" cy="0"/>
            </a:xfrm>
            <a:prstGeom prst="straightConnector1">
              <a:avLst/>
            </a:prstGeom>
            <a:noFill/>
            <a:ln w="9525" cap="flat" cmpd="sng">
              <a:solidFill>
                <a:srgbClr val="666666"/>
              </a:solidFill>
              <a:prstDash val="solid"/>
              <a:round/>
              <a:headEnd type="none" w="lg" len="lg"/>
              <a:tailEnd type="triangle" w="lg" len="lg"/>
            </a:ln>
          </p:spPr>
        </p:cxnSp>
        <p:sp>
          <p:nvSpPr>
            <p:cNvPr id="4617" name="Shape 4617"/>
            <p:cNvSpPr txBox="1"/>
            <p:nvPr/>
          </p:nvSpPr>
          <p:spPr>
            <a:xfrm>
              <a:off x="5727554" y="3809614"/>
              <a:ext cx="6084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deploy</a:t>
              </a:r>
              <a:endParaRPr sz="1000">
                <a:latin typeface="Overpass" pitchFamily="2" charset="77"/>
                <a:ea typeface="Proxima Nova"/>
                <a:cs typeface="Proxima Nova"/>
                <a:sym typeface="Proxima Nova"/>
              </a:endParaRPr>
            </a:p>
          </p:txBody>
        </p:sp>
        <p:sp>
          <p:nvSpPr>
            <p:cNvPr id="4618" name="Shape 4618"/>
            <p:cNvSpPr txBox="1"/>
            <p:nvPr/>
          </p:nvSpPr>
          <p:spPr>
            <a:xfrm>
              <a:off x="3499718" y="3884200"/>
              <a:ext cx="9768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Application </a:t>
              </a:r>
              <a:r>
                <a:rPr lang="en" sz="1000">
                  <a:solidFill>
                    <a:schemeClr val="dk1"/>
                  </a:solidFill>
                  <a:latin typeface="Overpass" pitchFamily="2" charset="77"/>
                  <a:ea typeface="Proxima Nova"/>
                  <a:cs typeface="Proxima Nova"/>
                  <a:sym typeface="Proxima Nova"/>
                </a:rPr>
                <a:t>Container</a:t>
              </a:r>
              <a:endParaRPr sz="1000">
                <a:latin typeface="Overpass" pitchFamily="2" charset="77"/>
                <a:ea typeface="Proxima Nova"/>
                <a:cs typeface="Proxima Nova"/>
                <a:sym typeface="Proxima Nova"/>
              </a:endParaRPr>
            </a:p>
          </p:txBody>
        </p:sp>
        <p:pic>
          <p:nvPicPr>
            <p:cNvPr id="4619" name="Shape 4619"/>
            <p:cNvPicPr preferRelativeResize="0"/>
            <p:nvPr/>
          </p:nvPicPr>
          <p:blipFill>
            <a:blip r:embed="rId9">
              <a:alphaModFix/>
            </a:blip>
            <a:stretch>
              <a:fillRect/>
            </a:stretch>
          </p:blipFill>
          <p:spPr>
            <a:xfrm>
              <a:off x="4512340" y="3766848"/>
              <a:ext cx="523675" cy="519521"/>
            </a:xfrm>
            <a:prstGeom prst="rect">
              <a:avLst/>
            </a:prstGeom>
            <a:noFill/>
            <a:ln>
              <a:noFill/>
            </a:ln>
          </p:spPr>
        </p:pic>
      </p:grpSp>
      <p:sp>
        <p:nvSpPr>
          <p:cNvPr id="4620" name="Shape 4620"/>
          <p:cNvSpPr/>
          <p:nvPr/>
        </p:nvSpPr>
        <p:spPr>
          <a:xfrm>
            <a:off x="4554211" y="4519634"/>
            <a:ext cx="147300" cy="1473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621" name="Shape 4621"/>
          <p:cNvSpPr txBox="1"/>
          <p:nvPr/>
        </p:nvSpPr>
        <p:spPr>
          <a:xfrm>
            <a:off x="4676614" y="4420779"/>
            <a:ext cx="1154400" cy="345000"/>
          </a:xfrm>
          <a:prstGeom prst="rect">
            <a:avLst/>
          </a:prstGeom>
          <a:noFill/>
          <a:ln>
            <a:noFill/>
          </a:ln>
        </p:spPr>
        <p:txBody>
          <a:bodyPr wrap="square" lIns="91425" tIns="91425" rIns="91425" bIns="91425" anchor="ctr" anchorCtr="0">
            <a:noAutofit/>
          </a:bodyPr>
          <a:lstStyle/>
          <a:p>
            <a:pPr marL="0" lvl="0" indent="0" rtl="0">
              <a:spcBef>
                <a:spcPts val="0"/>
              </a:spcBef>
              <a:spcAft>
                <a:spcPts val="0"/>
              </a:spcAft>
              <a:buNone/>
            </a:pPr>
            <a:r>
              <a:rPr lang="en" sz="900">
                <a:latin typeface="Overpass" pitchFamily="2" charset="77"/>
                <a:ea typeface="Overpass"/>
                <a:cs typeface="Overpass"/>
                <a:sym typeface="Overpass"/>
              </a:rPr>
              <a:t>OpenShift Does</a:t>
            </a:r>
            <a:endParaRPr sz="900">
              <a:latin typeface="Overpass" pitchFamily="2" charset="77"/>
              <a:ea typeface="Overpass"/>
              <a:cs typeface="Overpass"/>
              <a:sym typeface="Overpass"/>
            </a:endParaRPr>
          </a:p>
        </p:txBody>
      </p:sp>
      <p:sp>
        <p:nvSpPr>
          <p:cNvPr id="4622" name="Shape 4622"/>
          <p:cNvSpPr/>
          <p:nvPr/>
        </p:nvSpPr>
        <p:spPr>
          <a:xfrm>
            <a:off x="3312986" y="4519634"/>
            <a:ext cx="147300" cy="147300"/>
          </a:xfrm>
          <a:prstGeom prst="rect">
            <a:avLst/>
          </a:prstGeom>
          <a:solidFill>
            <a:srgbClr val="D9D2E9"/>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623" name="Shape 4623"/>
          <p:cNvSpPr txBox="1"/>
          <p:nvPr/>
        </p:nvSpPr>
        <p:spPr>
          <a:xfrm>
            <a:off x="3425841" y="4420779"/>
            <a:ext cx="998400" cy="345000"/>
          </a:xfrm>
          <a:prstGeom prst="rect">
            <a:avLst/>
          </a:prstGeom>
          <a:noFill/>
          <a:ln>
            <a:noFill/>
          </a:ln>
        </p:spPr>
        <p:txBody>
          <a:bodyPr wrap="square" lIns="91425" tIns="91425" rIns="91425" bIns="91425" anchor="ctr" anchorCtr="0">
            <a:noAutofit/>
          </a:bodyPr>
          <a:lstStyle/>
          <a:p>
            <a:pPr marL="0" lvl="0" indent="0" rtl="0">
              <a:spcBef>
                <a:spcPts val="0"/>
              </a:spcBef>
              <a:spcAft>
                <a:spcPts val="0"/>
              </a:spcAft>
              <a:buNone/>
            </a:pPr>
            <a:r>
              <a:rPr lang="en" sz="900">
                <a:latin typeface="Overpass" pitchFamily="2" charset="77"/>
                <a:ea typeface="Overpass"/>
                <a:cs typeface="Overpass"/>
                <a:sym typeface="Overpass"/>
              </a:rPr>
              <a:t>User/Tool Does</a:t>
            </a:r>
            <a:endParaRPr sz="900">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8FF7B782-85CD-1B4F-AF5E-C1B8CA1CC9C1}"/>
              </a:ext>
            </a:extLst>
          </p:cNvPr>
          <p:cNvSpPr>
            <a:spLocks noGrp="1"/>
          </p:cNvSpPr>
          <p:nvPr>
            <p:ph type="sldNum" idx="12"/>
          </p:nvPr>
        </p:nvSpPr>
        <p:spPr/>
        <p:txBody>
          <a:bodyPr/>
          <a:lstStyle/>
          <a:p>
            <a:fld id="{00000000-1234-1234-1234-123412341234}" type="slidenum">
              <a:rPr lang="en" smtClean="0"/>
              <a:pPr/>
              <a:t>118</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sp>
        <p:nvSpPr>
          <p:cNvPr id="4628" name="Shape 4628"/>
          <p:cNvSpPr/>
          <p:nvPr/>
        </p:nvSpPr>
        <p:spPr>
          <a:xfrm>
            <a:off x="933050" y="1103151"/>
            <a:ext cx="7302900" cy="1079100"/>
          </a:xfrm>
          <a:prstGeom prst="rect">
            <a:avLst/>
          </a:prstGeom>
          <a:solidFill>
            <a:srgbClr val="D9D2E9"/>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4629" name="Shape 4629"/>
          <p:cNvSpPr/>
          <p:nvPr/>
        </p:nvSpPr>
        <p:spPr>
          <a:xfrm>
            <a:off x="933050" y="2205055"/>
            <a:ext cx="7302900" cy="1079100"/>
          </a:xfrm>
          <a:prstGeom prst="rect">
            <a:avLst/>
          </a:prstGeom>
          <a:solidFill>
            <a:srgbClr val="D9D2E9"/>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4630" name="Shape 4630"/>
          <p:cNvSpPr/>
          <p:nvPr/>
        </p:nvSpPr>
        <p:spPr>
          <a:xfrm>
            <a:off x="933050" y="3306959"/>
            <a:ext cx="7302900" cy="10791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631" name="Shape 4631"/>
          <p:cNvSpPr txBox="1"/>
          <p:nvPr/>
        </p:nvSpPr>
        <p:spPr>
          <a:xfrm>
            <a:off x="1016950" y="3562378"/>
            <a:ext cx="1433100" cy="519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b="1">
                <a:latin typeface="Overpass" pitchFamily="2" charset="77"/>
                <a:ea typeface="Proxima Nova"/>
                <a:cs typeface="Proxima Nova"/>
                <a:sym typeface="Proxima Nova"/>
              </a:rPr>
              <a:t>DEPLOY</a:t>
            </a:r>
            <a:endParaRPr sz="2400" b="1">
              <a:latin typeface="Overpass" pitchFamily="2" charset="77"/>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 sz="1200">
                <a:solidFill>
                  <a:schemeClr val="dk1"/>
                </a:solidFill>
                <a:latin typeface="Overpass" pitchFamily="2" charset="77"/>
                <a:ea typeface="Proxima Nova"/>
                <a:cs typeface="Proxima Nova"/>
                <a:sym typeface="Proxima Nova"/>
              </a:rPr>
              <a:t>(Openshift)</a:t>
            </a:r>
            <a:endParaRPr sz="2400" b="1">
              <a:latin typeface="Overpass" pitchFamily="2" charset="77"/>
              <a:ea typeface="Proxima Nova"/>
              <a:cs typeface="Proxima Nova"/>
              <a:sym typeface="Proxima Nova"/>
            </a:endParaRPr>
          </a:p>
        </p:txBody>
      </p:sp>
      <p:sp>
        <p:nvSpPr>
          <p:cNvPr id="4633" name="Shape 463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DEPLOY DOCKER IMAGE</a:t>
            </a:r>
            <a:endParaRPr>
              <a:latin typeface="Overpass" pitchFamily="2" charset="77"/>
            </a:endParaRPr>
          </a:p>
        </p:txBody>
      </p:sp>
      <p:pic>
        <p:nvPicPr>
          <p:cNvPr id="4634" name="Shape 4634" descr="Icon_RH_People_Adult-VNeck_RGB_Flat.png"/>
          <p:cNvPicPr preferRelativeResize="0"/>
          <p:nvPr/>
        </p:nvPicPr>
        <p:blipFill>
          <a:blip r:embed="rId3">
            <a:alphaModFix/>
          </a:blip>
          <a:stretch>
            <a:fillRect/>
          </a:stretch>
        </p:blipFill>
        <p:spPr>
          <a:xfrm>
            <a:off x="7203119" y="3589425"/>
            <a:ext cx="373661" cy="577505"/>
          </a:xfrm>
          <a:prstGeom prst="rect">
            <a:avLst/>
          </a:prstGeom>
          <a:noFill/>
          <a:ln>
            <a:noFill/>
          </a:ln>
        </p:spPr>
      </p:pic>
      <p:pic>
        <p:nvPicPr>
          <p:cNvPr id="4635" name="Shape 4635"/>
          <p:cNvPicPr preferRelativeResize="0"/>
          <p:nvPr/>
        </p:nvPicPr>
        <p:blipFill>
          <a:blip r:embed="rId4">
            <a:alphaModFix/>
          </a:blip>
          <a:stretch>
            <a:fillRect/>
          </a:stretch>
        </p:blipFill>
        <p:spPr>
          <a:xfrm>
            <a:off x="4634963" y="2453055"/>
            <a:ext cx="582075" cy="461644"/>
          </a:xfrm>
          <a:prstGeom prst="rect">
            <a:avLst/>
          </a:prstGeom>
          <a:noFill/>
          <a:ln>
            <a:noFill/>
          </a:ln>
        </p:spPr>
      </p:pic>
      <p:cxnSp>
        <p:nvCxnSpPr>
          <p:cNvPr id="4636" name="Shape 4636"/>
          <p:cNvCxnSpPr/>
          <p:nvPr/>
        </p:nvCxnSpPr>
        <p:spPr>
          <a:xfrm rot="10800000">
            <a:off x="5246675" y="1492455"/>
            <a:ext cx="1734300" cy="0"/>
          </a:xfrm>
          <a:prstGeom prst="straightConnector1">
            <a:avLst/>
          </a:prstGeom>
          <a:noFill/>
          <a:ln w="9525" cap="flat" cmpd="sng">
            <a:solidFill>
              <a:srgbClr val="666666"/>
            </a:solidFill>
            <a:prstDash val="solid"/>
            <a:round/>
            <a:headEnd type="none" w="lg" len="lg"/>
            <a:tailEnd type="triangle" w="lg" len="lg"/>
          </a:ln>
        </p:spPr>
      </p:cxnSp>
      <p:cxnSp>
        <p:nvCxnSpPr>
          <p:cNvPr id="4637" name="Shape 4637"/>
          <p:cNvCxnSpPr/>
          <p:nvPr/>
        </p:nvCxnSpPr>
        <p:spPr>
          <a:xfrm>
            <a:off x="4921000" y="1893605"/>
            <a:ext cx="0" cy="494100"/>
          </a:xfrm>
          <a:prstGeom prst="straightConnector1">
            <a:avLst/>
          </a:prstGeom>
          <a:noFill/>
          <a:ln w="9525" cap="flat" cmpd="sng">
            <a:solidFill>
              <a:srgbClr val="666666"/>
            </a:solidFill>
            <a:prstDash val="solid"/>
            <a:round/>
            <a:headEnd type="none" w="lg" len="lg"/>
            <a:tailEnd type="triangle" w="lg" len="lg"/>
          </a:ln>
        </p:spPr>
      </p:cxnSp>
      <p:cxnSp>
        <p:nvCxnSpPr>
          <p:cNvPr id="4638" name="Shape 4638"/>
          <p:cNvCxnSpPr/>
          <p:nvPr/>
        </p:nvCxnSpPr>
        <p:spPr>
          <a:xfrm>
            <a:off x="4921183" y="2950585"/>
            <a:ext cx="0" cy="667800"/>
          </a:xfrm>
          <a:prstGeom prst="straightConnector1">
            <a:avLst/>
          </a:prstGeom>
          <a:noFill/>
          <a:ln w="9525" cap="flat" cmpd="sng">
            <a:solidFill>
              <a:srgbClr val="666666"/>
            </a:solidFill>
            <a:prstDash val="solid"/>
            <a:round/>
            <a:headEnd type="none" w="lg" len="lg"/>
            <a:tailEnd type="triangle" w="lg" len="lg"/>
          </a:ln>
        </p:spPr>
      </p:cxnSp>
      <p:cxnSp>
        <p:nvCxnSpPr>
          <p:cNvPr id="4639" name="Shape 4639"/>
          <p:cNvCxnSpPr>
            <a:stCxn id="4634" idx="1"/>
            <a:endCxn id="4640" idx="3"/>
          </p:cNvCxnSpPr>
          <p:nvPr/>
        </p:nvCxnSpPr>
        <p:spPr>
          <a:xfrm rot="10800000">
            <a:off x="5182919" y="3878177"/>
            <a:ext cx="2020200" cy="0"/>
          </a:xfrm>
          <a:prstGeom prst="straightConnector1">
            <a:avLst/>
          </a:prstGeom>
          <a:noFill/>
          <a:ln w="9525" cap="flat" cmpd="sng">
            <a:solidFill>
              <a:srgbClr val="666666"/>
            </a:solidFill>
            <a:prstDash val="solid"/>
            <a:round/>
            <a:headEnd type="none" w="lg" len="lg"/>
            <a:tailEnd type="triangle" w="lg" len="lg"/>
          </a:ln>
        </p:spPr>
      </p:cxnSp>
      <p:sp>
        <p:nvSpPr>
          <p:cNvPr id="4641" name="Shape 4641"/>
          <p:cNvSpPr txBox="1"/>
          <p:nvPr/>
        </p:nvSpPr>
        <p:spPr>
          <a:xfrm>
            <a:off x="5773001" y="1272759"/>
            <a:ext cx="9768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build </a:t>
            </a:r>
            <a:endParaRPr sz="1000">
              <a:latin typeface="Overpass" pitchFamily="2" charset="77"/>
              <a:ea typeface="Proxima Nova"/>
              <a:cs typeface="Proxima Nova"/>
              <a:sym typeface="Proxima Nova"/>
            </a:endParaRPr>
          </a:p>
        </p:txBody>
      </p:sp>
      <p:sp>
        <p:nvSpPr>
          <p:cNvPr id="4642" name="Shape 4642"/>
          <p:cNvSpPr txBox="1"/>
          <p:nvPr/>
        </p:nvSpPr>
        <p:spPr>
          <a:xfrm>
            <a:off x="3652118" y="3735747"/>
            <a:ext cx="9768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Application </a:t>
            </a:r>
            <a:r>
              <a:rPr lang="en" sz="1000">
                <a:solidFill>
                  <a:schemeClr val="dk1"/>
                </a:solidFill>
                <a:latin typeface="Overpass" pitchFamily="2" charset="77"/>
                <a:ea typeface="Proxima Nova"/>
                <a:cs typeface="Proxima Nova"/>
                <a:sym typeface="Proxima Nova"/>
              </a:rPr>
              <a:t>Container</a:t>
            </a:r>
            <a:endParaRPr sz="1000">
              <a:latin typeface="Overpass" pitchFamily="2" charset="77"/>
              <a:ea typeface="Proxima Nova"/>
              <a:cs typeface="Proxima Nova"/>
              <a:sym typeface="Proxima Nova"/>
            </a:endParaRPr>
          </a:p>
        </p:txBody>
      </p:sp>
      <p:sp>
        <p:nvSpPr>
          <p:cNvPr id="4643" name="Shape 4643"/>
          <p:cNvSpPr txBox="1"/>
          <p:nvPr/>
        </p:nvSpPr>
        <p:spPr>
          <a:xfrm>
            <a:off x="5879954" y="3661161"/>
            <a:ext cx="6084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deploy</a:t>
            </a:r>
            <a:endParaRPr sz="1000">
              <a:latin typeface="Overpass" pitchFamily="2" charset="77"/>
              <a:ea typeface="Proxima Nova"/>
              <a:cs typeface="Proxima Nova"/>
              <a:sym typeface="Proxima Nova"/>
            </a:endParaRPr>
          </a:p>
        </p:txBody>
      </p:sp>
      <p:sp>
        <p:nvSpPr>
          <p:cNvPr id="4644" name="Shape 4644"/>
          <p:cNvSpPr txBox="1"/>
          <p:nvPr/>
        </p:nvSpPr>
        <p:spPr>
          <a:xfrm>
            <a:off x="3660828" y="1418999"/>
            <a:ext cx="9186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Overpass" pitchFamily="2" charset="77"/>
                <a:ea typeface="Proxima Nova"/>
                <a:cs typeface="Proxima Nova"/>
                <a:sym typeface="Proxima Nova"/>
              </a:rPr>
              <a:t>Application</a:t>
            </a:r>
            <a:r>
              <a:rPr lang="en" sz="1000">
                <a:latin typeface="Overpass" pitchFamily="2" charset="77"/>
                <a:ea typeface="Proxima Nova"/>
                <a:cs typeface="Proxima Nova"/>
                <a:sym typeface="Proxima Nova"/>
              </a:rPr>
              <a:t> Image</a:t>
            </a:r>
            <a:endParaRPr sz="1000">
              <a:latin typeface="Overpass" pitchFamily="2" charset="77"/>
              <a:ea typeface="Proxima Nova"/>
              <a:cs typeface="Proxima Nova"/>
              <a:sym typeface="Proxima Nova"/>
            </a:endParaRPr>
          </a:p>
        </p:txBody>
      </p:sp>
      <p:sp>
        <p:nvSpPr>
          <p:cNvPr id="4645" name="Shape 4645"/>
          <p:cNvSpPr txBox="1"/>
          <p:nvPr/>
        </p:nvSpPr>
        <p:spPr>
          <a:xfrm>
            <a:off x="3679552" y="2567598"/>
            <a:ext cx="9186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Image</a:t>
            </a:r>
            <a:br>
              <a:rPr lang="en" sz="1000">
                <a:latin typeface="Overpass" pitchFamily="2" charset="77"/>
                <a:ea typeface="Proxima Nova"/>
                <a:cs typeface="Proxima Nova"/>
                <a:sym typeface="Proxima Nova"/>
              </a:rPr>
            </a:br>
            <a:r>
              <a:rPr lang="en" sz="1000">
                <a:latin typeface="Overpass" pitchFamily="2" charset="77"/>
                <a:ea typeface="Proxima Nova"/>
                <a:cs typeface="Proxima Nova"/>
                <a:sym typeface="Proxima Nova"/>
              </a:rPr>
              <a:t>Registry</a:t>
            </a:r>
            <a:endParaRPr sz="1000">
              <a:latin typeface="Overpass" pitchFamily="2" charset="77"/>
              <a:ea typeface="Proxima Nova"/>
              <a:cs typeface="Proxima Nova"/>
              <a:sym typeface="Proxima Nova"/>
            </a:endParaRPr>
          </a:p>
        </p:txBody>
      </p:sp>
      <p:sp>
        <p:nvSpPr>
          <p:cNvPr id="4646" name="Shape 4646"/>
          <p:cNvSpPr txBox="1"/>
          <p:nvPr/>
        </p:nvSpPr>
        <p:spPr>
          <a:xfrm>
            <a:off x="1016950" y="1360705"/>
            <a:ext cx="2382000" cy="519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b="1">
                <a:latin typeface="Overpass" pitchFamily="2" charset="77"/>
                <a:ea typeface="Proxima Nova"/>
                <a:cs typeface="Proxima Nova"/>
                <a:sym typeface="Proxima Nova"/>
              </a:rPr>
              <a:t>BUILD IMAGE </a:t>
            </a:r>
            <a:endParaRPr sz="2400" b="1">
              <a:latin typeface="Overpass" pitchFamily="2" charset="77"/>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 sz="1200">
                <a:solidFill>
                  <a:schemeClr val="dk1"/>
                </a:solidFill>
                <a:latin typeface="Overpass" pitchFamily="2" charset="77"/>
                <a:ea typeface="Proxima Nova"/>
                <a:cs typeface="Proxima Nova"/>
                <a:sym typeface="Proxima Nova"/>
              </a:rPr>
              <a:t>(Build Infra)</a:t>
            </a:r>
            <a:endParaRPr sz="2400" b="1">
              <a:latin typeface="Overpass" pitchFamily="2" charset="77"/>
              <a:ea typeface="Proxima Nova"/>
              <a:cs typeface="Proxima Nova"/>
              <a:sym typeface="Proxima Nova"/>
            </a:endParaRPr>
          </a:p>
        </p:txBody>
      </p:sp>
      <p:pic>
        <p:nvPicPr>
          <p:cNvPr id="4647" name="Shape 4647" descr="Icon_RH_Object_Gear-Group_RGB_Flat.png"/>
          <p:cNvPicPr preferRelativeResize="0"/>
          <p:nvPr/>
        </p:nvPicPr>
        <p:blipFill>
          <a:blip r:embed="rId5">
            <a:alphaModFix/>
          </a:blip>
          <a:stretch>
            <a:fillRect/>
          </a:stretch>
        </p:blipFill>
        <p:spPr>
          <a:xfrm>
            <a:off x="7127925" y="1215142"/>
            <a:ext cx="548700" cy="592048"/>
          </a:xfrm>
          <a:prstGeom prst="rect">
            <a:avLst/>
          </a:prstGeom>
          <a:noFill/>
          <a:ln>
            <a:noFill/>
          </a:ln>
        </p:spPr>
      </p:pic>
      <p:sp>
        <p:nvSpPr>
          <p:cNvPr id="4648" name="Shape 4648"/>
          <p:cNvSpPr txBox="1"/>
          <p:nvPr/>
        </p:nvSpPr>
        <p:spPr>
          <a:xfrm>
            <a:off x="6826000" y="1814830"/>
            <a:ext cx="10956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endParaRPr sz="1000">
              <a:latin typeface="Overpass" pitchFamily="2" charset="77"/>
              <a:ea typeface="Proxima Nova"/>
              <a:cs typeface="Proxima Nova"/>
              <a:sym typeface="Proxima Nova"/>
            </a:endParaRPr>
          </a:p>
          <a:p>
            <a:pPr marL="0" lvl="0" indent="0" algn="ctr" rtl="0">
              <a:spcBef>
                <a:spcPts val="0"/>
              </a:spcBef>
              <a:spcAft>
                <a:spcPts val="0"/>
              </a:spcAft>
              <a:buNone/>
            </a:pPr>
            <a:r>
              <a:rPr lang="en" sz="1000">
                <a:latin typeface="Overpass" pitchFamily="2" charset="77"/>
                <a:ea typeface="Proxima Nova"/>
                <a:cs typeface="Proxima Nova"/>
                <a:sym typeface="Proxima Nova"/>
              </a:rPr>
              <a:t>Existing Image</a:t>
            </a:r>
            <a:endParaRPr sz="1000">
              <a:latin typeface="Overpass" pitchFamily="2" charset="77"/>
              <a:ea typeface="Proxima Nova"/>
              <a:cs typeface="Proxima Nova"/>
              <a:sym typeface="Proxima Nova"/>
            </a:endParaRPr>
          </a:p>
          <a:p>
            <a:pPr marL="0" lvl="0" indent="0" algn="ctr" rtl="0">
              <a:spcBef>
                <a:spcPts val="0"/>
              </a:spcBef>
              <a:spcAft>
                <a:spcPts val="0"/>
              </a:spcAft>
              <a:buNone/>
            </a:pPr>
            <a:r>
              <a:rPr lang="en" sz="1000">
                <a:latin typeface="Overpass" pitchFamily="2" charset="77"/>
                <a:ea typeface="Proxima Nova"/>
                <a:cs typeface="Proxima Nova"/>
                <a:sym typeface="Proxima Nova"/>
              </a:rPr>
              <a:t>Build Process</a:t>
            </a:r>
            <a:endParaRPr sz="1000">
              <a:latin typeface="Overpass" pitchFamily="2" charset="77"/>
              <a:ea typeface="Proxima Nova"/>
              <a:cs typeface="Proxima Nova"/>
              <a:sym typeface="Proxima Nova"/>
            </a:endParaRPr>
          </a:p>
        </p:txBody>
      </p:sp>
      <p:pic>
        <p:nvPicPr>
          <p:cNvPr id="4649" name="Shape 4649"/>
          <p:cNvPicPr preferRelativeResize="0"/>
          <p:nvPr/>
        </p:nvPicPr>
        <p:blipFill>
          <a:blip r:embed="rId6">
            <a:alphaModFix/>
          </a:blip>
          <a:stretch>
            <a:fillRect/>
          </a:stretch>
        </p:blipFill>
        <p:spPr>
          <a:xfrm>
            <a:off x="4664740" y="3618396"/>
            <a:ext cx="523675" cy="519521"/>
          </a:xfrm>
          <a:prstGeom prst="rect">
            <a:avLst/>
          </a:prstGeom>
          <a:noFill/>
          <a:ln>
            <a:noFill/>
          </a:ln>
        </p:spPr>
      </p:pic>
      <p:pic>
        <p:nvPicPr>
          <p:cNvPr id="4650" name="Shape 4650"/>
          <p:cNvPicPr preferRelativeResize="0"/>
          <p:nvPr/>
        </p:nvPicPr>
        <p:blipFill>
          <a:blip r:embed="rId7">
            <a:alphaModFix/>
          </a:blip>
          <a:stretch>
            <a:fillRect/>
          </a:stretch>
        </p:blipFill>
        <p:spPr>
          <a:xfrm>
            <a:off x="4657096" y="1266613"/>
            <a:ext cx="523675" cy="519694"/>
          </a:xfrm>
          <a:prstGeom prst="rect">
            <a:avLst/>
          </a:prstGeom>
          <a:noFill/>
          <a:ln>
            <a:noFill/>
          </a:ln>
        </p:spPr>
      </p:pic>
      <p:sp>
        <p:nvSpPr>
          <p:cNvPr id="4651" name="Shape 4651"/>
          <p:cNvSpPr txBox="1"/>
          <p:nvPr/>
        </p:nvSpPr>
        <p:spPr>
          <a:xfrm>
            <a:off x="1016950" y="2427505"/>
            <a:ext cx="2586300" cy="519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b="1">
                <a:latin typeface="Overpass" pitchFamily="2" charset="77"/>
                <a:ea typeface="Proxima Nova"/>
                <a:cs typeface="Proxima Nova"/>
                <a:sym typeface="Proxima Nova"/>
              </a:rPr>
              <a:t>PUSH</a:t>
            </a:r>
            <a:endParaRPr sz="2400" b="1">
              <a:latin typeface="Overpass" pitchFamily="2" charset="77"/>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 sz="1200">
                <a:solidFill>
                  <a:schemeClr val="dk1"/>
                </a:solidFill>
                <a:latin typeface="Overpass" pitchFamily="2" charset="77"/>
                <a:ea typeface="Proxima Nova"/>
                <a:cs typeface="Proxima Nova"/>
                <a:sym typeface="Proxima Nova"/>
              </a:rPr>
              <a:t>(Build Infra)</a:t>
            </a:r>
            <a:endParaRPr sz="2400" b="1">
              <a:latin typeface="Overpass" pitchFamily="2" charset="77"/>
              <a:ea typeface="Proxima Nova"/>
              <a:cs typeface="Proxima Nova"/>
              <a:sym typeface="Proxima Nova"/>
            </a:endParaRPr>
          </a:p>
        </p:txBody>
      </p:sp>
      <p:sp>
        <p:nvSpPr>
          <p:cNvPr id="4652" name="Shape 4652"/>
          <p:cNvSpPr/>
          <p:nvPr/>
        </p:nvSpPr>
        <p:spPr>
          <a:xfrm>
            <a:off x="4554211" y="4519634"/>
            <a:ext cx="147300" cy="1473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653" name="Shape 4653"/>
          <p:cNvSpPr txBox="1"/>
          <p:nvPr/>
        </p:nvSpPr>
        <p:spPr>
          <a:xfrm>
            <a:off x="4676614" y="4420779"/>
            <a:ext cx="1154400" cy="345000"/>
          </a:xfrm>
          <a:prstGeom prst="rect">
            <a:avLst/>
          </a:prstGeom>
          <a:noFill/>
          <a:ln>
            <a:noFill/>
          </a:ln>
        </p:spPr>
        <p:txBody>
          <a:bodyPr wrap="square" lIns="91425" tIns="91425" rIns="91425" bIns="91425" anchor="ctr" anchorCtr="0">
            <a:noAutofit/>
          </a:bodyPr>
          <a:lstStyle/>
          <a:p>
            <a:pPr marL="0" lvl="0" indent="0" rtl="0">
              <a:spcBef>
                <a:spcPts val="0"/>
              </a:spcBef>
              <a:spcAft>
                <a:spcPts val="0"/>
              </a:spcAft>
              <a:buNone/>
            </a:pPr>
            <a:r>
              <a:rPr lang="en" sz="900">
                <a:latin typeface="Overpass" pitchFamily="2" charset="77"/>
                <a:ea typeface="Overpass"/>
                <a:cs typeface="Overpass"/>
                <a:sym typeface="Overpass"/>
              </a:rPr>
              <a:t>OpenShift Does</a:t>
            </a:r>
            <a:endParaRPr sz="900">
              <a:latin typeface="Overpass" pitchFamily="2" charset="77"/>
              <a:ea typeface="Overpass"/>
              <a:cs typeface="Overpass"/>
              <a:sym typeface="Overpass"/>
            </a:endParaRPr>
          </a:p>
        </p:txBody>
      </p:sp>
      <p:sp>
        <p:nvSpPr>
          <p:cNvPr id="4654" name="Shape 4654"/>
          <p:cNvSpPr/>
          <p:nvPr/>
        </p:nvSpPr>
        <p:spPr>
          <a:xfrm>
            <a:off x="3312986" y="4519634"/>
            <a:ext cx="147300" cy="147300"/>
          </a:xfrm>
          <a:prstGeom prst="rect">
            <a:avLst/>
          </a:prstGeom>
          <a:solidFill>
            <a:srgbClr val="D9D2E9"/>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655" name="Shape 4655"/>
          <p:cNvSpPr txBox="1"/>
          <p:nvPr/>
        </p:nvSpPr>
        <p:spPr>
          <a:xfrm>
            <a:off x="3425841" y="4420779"/>
            <a:ext cx="998400" cy="345000"/>
          </a:xfrm>
          <a:prstGeom prst="rect">
            <a:avLst/>
          </a:prstGeom>
          <a:noFill/>
          <a:ln>
            <a:noFill/>
          </a:ln>
        </p:spPr>
        <p:txBody>
          <a:bodyPr wrap="square" lIns="91425" tIns="91425" rIns="91425" bIns="91425" anchor="ctr" anchorCtr="0">
            <a:noAutofit/>
          </a:bodyPr>
          <a:lstStyle/>
          <a:p>
            <a:pPr marL="0" lvl="0" indent="0" rtl="0">
              <a:spcBef>
                <a:spcPts val="0"/>
              </a:spcBef>
              <a:spcAft>
                <a:spcPts val="0"/>
              </a:spcAft>
              <a:buNone/>
            </a:pPr>
            <a:r>
              <a:rPr lang="en" sz="900">
                <a:latin typeface="Overpass" pitchFamily="2" charset="77"/>
                <a:ea typeface="Overpass"/>
                <a:cs typeface="Overpass"/>
                <a:sym typeface="Overpass"/>
              </a:rPr>
              <a:t>User/Tool Does</a:t>
            </a:r>
            <a:endParaRPr sz="900">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0C8A96B1-26AB-1A4B-863E-21B1C0EEDFC7}"/>
              </a:ext>
            </a:extLst>
          </p:cNvPr>
          <p:cNvSpPr>
            <a:spLocks noGrp="1"/>
          </p:cNvSpPr>
          <p:nvPr>
            <p:ph type="sldNum" idx="12"/>
          </p:nvPr>
        </p:nvSpPr>
        <p:spPr/>
        <p:txBody>
          <a:bodyPr/>
          <a:lstStyle/>
          <a:p>
            <a:fld id="{00000000-1234-1234-1234-123412341234}" type="slidenum">
              <a:rPr lang="en" smtClean="0"/>
              <a:pPr/>
              <a:t>119</a:t>
            </a:fld>
            <a:endParaRPr lang="e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0" y="81366"/>
            <a:ext cx="4524375" cy="445293"/>
          </a:xfrm>
          <a:prstGeom prst="rect">
            <a:avLst/>
          </a:prstGeom>
        </p:spPr>
        <p:txBody>
          <a:bodyPr wrap="square" lIns="91425" tIns="91425" rIns="91425" bIns="91425" anchor="b" anchorCtr="0">
            <a:noAutofit/>
          </a:bodyPr>
          <a:lstStyle/>
          <a:p>
            <a:pPr algn="ctr"/>
            <a:r>
              <a:rPr lang="en-US" sz="2700" dirty="0">
                <a:latin typeface="Overpass" pitchFamily="2" charset="77"/>
                <a:ea typeface="Century Gothic" charset="0"/>
                <a:cs typeface="Century Gothic" charset="0"/>
              </a:rPr>
              <a:t>What is </a:t>
            </a:r>
            <a:r>
              <a:rPr lang="en-US" sz="2700" dirty="0" err="1">
                <a:latin typeface="Overpass" pitchFamily="2" charset="77"/>
                <a:ea typeface="Century Gothic" charset="0"/>
                <a:cs typeface="Century Gothic" charset="0"/>
              </a:rPr>
              <a:t>Kubernetes</a:t>
            </a:r>
            <a:r>
              <a:rPr lang="en-US" sz="2700" dirty="0">
                <a:latin typeface="Overpass" pitchFamily="2" charset="77"/>
                <a:ea typeface="Century Gothic" charset="0"/>
                <a:cs typeface="Century Gothic" charset="0"/>
              </a:rPr>
              <a:t> &amp; why ?</a:t>
            </a:r>
            <a:endParaRPr lang="en" sz="2700" dirty="0">
              <a:latin typeface="Overpass" pitchFamily="2" charset="77"/>
              <a:ea typeface="Century Gothic" charset="0"/>
              <a:cs typeface="Century Gothic" charset="0"/>
            </a:endParaRPr>
          </a:p>
        </p:txBody>
      </p:sp>
      <p:sp>
        <p:nvSpPr>
          <p:cNvPr id="6" name="Shape 389"/>
          <p:cNvSpPr txBox="1">
            <a:spLocks noGrp="1"/>
          </p:cNvSpPr>
          <p:nvPr>
            <p:ph type="body" idx="1"/>
          </p:nvPr>
        </p:nvSpPr>
        <p:spPr>
          <a:xfrm>
            <a:off x="161925" y="911040"/>
            <a:ext cx="4958715" cy="3843840"/>
          </a:xfrm>
          <a:prstGeom prst="rect">
            <a:avLst/>
          </a:prstGeom>
        </p:spPr>
        <p:txBody>
          <a:bodyPr wrap="square" lIns="68569" tIns="68569" rIns="68569" bIns="68569" anchor="t" anchorCtr="0">
            <a:noAutofit/>
          </a:bodyPr>
          <a:lstStyle/>
          <a:p>
            <a:pPr marL="0" indent="0">
              <a:lnSpc>
                <a:spcPct val="150000"/>
              </a:lnSpc>
              <a:buNone/>
            </a:pPr>
            <a:r>
              <a:rPr lang="en-US" sz="1050" b="1" dirty="0">
                <a:latin typeface="Overpass" pitchFamily="2" charset="77"/>
                <a:ea typeface="Century Gothic" charset="0"/>
                <a:cs typeface="Century Gothic" charset="0"/>
              </a:rPr>
              <a:t>Scheduling</a:t>
            </a:r>
            <a:r>
              <a:rPr lang="en-US" sz="1050" dirty="0">
                <a:latin typeface="Overpass" pitchFamily="2" charset="77"/>
                <a:ea typeface="Century Gothic" charset="0"/>
                <a:cs typeface="Century Gothic" charset="0"/>
              </a:rPr>
              <a:t>: Where should my containers run?</a:t>
            </a:r>
          </a:p>
          <a:p>
            <a:pPr marL="0" indent="0">
              <a:lnSpc>
                <a:spcPct val="150000"/>
              </a:lnSpc>
              <a:buNone/>
            </a:pPr>
            <a:r>
              <a:rPr lang="en-US" sz="1050" b="1" dirty="0">
                <a:latin typeface="Overpass" pitchFamily="2" charset="77"/>
                <a:ea typeface="Century Gothic" charset="0"/>
                <a:cs typeface="Century Gothic" charset="0"/>
              </a:rPr>
              <a:t>Lifecycle and health</a:t>
            </a:r>
            <a:r>
              <a:rPr lang="en-US" sz="1050" dirty="0">
                <a:latin typeface="Overpass" pitchFamily="2" charset="77"/>
                <a:ea typeface="Century Gothic" charset="0"/>
                <a:cs typeface="Century Gothic" charset="0"/>
              </a:rPr>
              <a:t>: Keep my containers running despite failures, upgrade/rollback </a:t>
            </a:r>
          </a:p>
          <a:p>
            <a:pPr marL="0" indent="0">
              <a:lnSpc>
                <a:spcPct val="150000"/>
              </a:lnSpc>
              <a:buNone/>
            </a:pPr>
            <a:r>
              <a:rPr lang="en-US" sz="1050" b="1" dirty="0">
                <a:latin typeface="Overpass" pitchFamily="2" charset="77"/>
                <a:ea typeface="Century Gothic" charset="0"/>
                <a:cs typeface="Century Gothic" charset="0"/>
              </a:rPr>
              <a:t>Discovery</a:t>
            </a:r>
            <a:r>
              <a:rPr lang="en-US" sz="1050" dirty="0">
                <a:latin typeface="Overpass" pitchFamily="2" charset="77"/>
                <a:ea typeface="Century Gothic" charset="0"/>
                <a:cs typeface="Century Gothic" charset="0"/>
              </a:rPr>
              <a:t>: Where are my containers now?</a:t>
            </a:r>
          </a:p>
          <a:p>
            <a:pPr marL="0" indent="0">
              <a:lnSpc>
                <a:spcPct val="150000"/>
              </a:lnSpc>
              <a:buNone/>
            </a:pPr>
            <a:r>
              <a:rPr lang="en-US" sz="1050" b="1" dirty="0">
                <a:latin typeface="Overpass" pitchFamily="2" charset="77"/>
                <a:ea typeface="Century Gothic" charset="0"/>
                <a:cs typeface="Century Gothic" charset="0"/>
              </a:rPr>
              <a:t>Isolation</a:t>
            </a:r>
            <a:r>
              <a:rPr lang="en-US" sz="1050" dirty="0">
                <a:latin typeface="Overpass" pitchFamily="2" charset="77"/>
                <a:ea typeface="Century Gothic" charset="0"/>
                <a:cs typeface="Century Gothic" charset="0"/>
              </a:rPr>
              <a:t>: keep my jobs from interfering with each other</a:t>
            </a:r>
          </a:p>
          <a:p>
            <a:pPr marL="0" indent="0">
              <a:lnSpc>
                <a:spcPct val="150000"/>
              </a:lnSpc>
              <a:buNone/>
            </a:pPr>
            <a:r>
              <a:rPr lang="en-US" sz="1050" b="1" dirty="0" err="1">
                <a:latin typeface="Overpass" pitchFamily="2" charset="77"/>
                <a:ea typeface="Century Gothic" charset="0"/>
                <a:cs typeface="Century Gothic" charset="0"/>
              </a:rPr>
              <a:t>Auth</a:t>
            </a:r>
            <a:r>
              <a:rPr lang="en-US" sz="1050" b="1" dirty="0">
                <a:latin typeface="Overpass" pitchFamily="2" charset="77"/>
                <a:ea typeface="Century Gothic" charset="0"/>
                <a:cs typeface="Century Gothic" charset="0"/>
              </a:rPr>
              <a:t>{</a:t>
            </a:r>
            <a:r>
              <a:rPr lang="en-US" sz="1050" b="1" dirty="0" err="1">
                <a:latin typeface="Overpass" pitchFamily="2" charset="77"/>
                <a:ea typeface="Century Gothic" charset="0"/>
                <a:cs typeface="Century Gothic" charset="0"/>
              </a:rPr>
              <a:t>n,z</a:t>
            </a:r>
            <a:r>
              <a:rPr lang="en-US" sz="1050" b="1" dirty="0">
                <a:latin typeface="Overpass" pitchFamily="2" charset="77"/>
                <a:ea typeface="Century Gothic" charset="0"/>
                <a:cs typeface="Century Gothic" charset="0"/>
              </a:rPr>
              <a:t>}</a:t>
            </a:r>
            <a:r>
              <a:rPr lang="en-US" sz="1050" dirty="0">
                <a:latin typeface="Overpass" pitchFamily="2" charset="77"/>
                <a:ea typeface="Century Gothic" charset="0"/>
                <a:cs typeface="Century Gothic" charset="0"/>
              </a:rPr>
              <a:t>: Control who can do things to my containers</a:t>
            </a:r>
          </a:p>
          <a:p>
            <a:pPr marL="0" indent="0">
              <a:lnSpc>
                <a:spcPct val="150000"/>
              </a:lnSpc>
              <a:buNone/>
            </a:pPr>
            <a:r>
              <a:rPr lang="en-US" sz="1050" b="1" dirty="0">
                <a:latin typeface="Overpass" pitchFamily="2" charset="77"/>
                <a:ea typeface="Century Gothic" charset="0"/>
                <a:cs typeface="Century Gothic" charset="0"/>
              </a:rPr>
              <a:t>Aggregates</a:t>
            </a:r>
            <a:r>
              <a:rPr lang="en-US" sz="1050" dirty="0">
                <a:latin typeface="Overpass" pitchFamily="2" charset="77"/>
                <a:ea typeface="Century Gothic" charset="0"/>
                <a:cs typeface="Century Gothic" charset="0"/>
              </a:rPr>
              <a:t>: Compose sets of containers into jobs</a:t>
            </a:r>
          </a:p>
          <a:p>
            <a:pPr marL="0" indent="0">
              <a:lnSpc>
                <a:spcPct val="150000"/>
              </a:lnSpc>
              <a:buNone/>
            </a:pPr>
            <a:r>
              <a:rPr lang="en-US" sz="1050" b="1" dirty="0">
                <a:latin typeface="Overpass" pitchFamily="2" charset="77"/>
                <a:ea typeface="Century Gothic" charset="0"/>
                <a:cs typeface="Century Gothic" charset="0"/>
              </a:rPr>
              <a:t>Scaling</a:t>
            </a:r>
            <a:r>
              <a:rPr lang="en-US" sz="1050" dirty="0">
                <a:latin typeface="Overpass" pitchFamily="2" charset="77"/>
                <a:ea typeface="Century Gothic" charset="0"/>
                <a:cs typeface="Century Gothic" charset="0"/>
              </a:rPr>
              <a:t>: Making jobs and cluster bigger or smaller</a:t>
            </a:r>
          </a:p>
          <a:p>
            <a:pPr marL="0" indent="0">
              <a:lnSpc>
                <a:spcPct val="150000"/>
              </a:lnSpc>
              <a:buNone/>
            </a:pPr>
            <a:r>
              <a:rPr lang="en-US" sz="1050" b="1" dirty="0">
                <a:latin typeface="Overpass" pitchFamily="2" charset="77"/>
                <a:ea typeface="Century Gothic" charset="0"/>
                <a:cs typeface="Century Gothic" charset="0"/>
              </a:rPr>
              <a:t>Security</a:t>
            </a:r>
            <a:r>
              <a:rPr lang="en-US" sz="1050" dirty="0">
                <a:latin typeface="Overpass" pitchFamily="2" charset="77"/>
                <a:ea typeface="Century Gothic" charset="0"/>
                <a:cs typeface="Century Gothic" charset="0"/>
              </a:rPr>
              <a:t>: Continuously scan container images for security vulnerabilities. </a:t>
            </a:r>
          </a:p>
          <a:p>
            <a:pPr marL="0" indent="0">
              <a:lnSpc>
                <a:spcPct val="150000"/>
              </a:lnSpc>
              <a:buNone/>
            </a:pPr>
            <a:r>
              <a:rPr lang="en-US" sz="1050" b="1" dirty="0">
                <a:latin typeface="Overpass" pitchFamily="2" charset="77"/>
                <a:ea typeface="Century Gothic" charset="0"/>
                <a:cs typeface="Century Gothic" charset="0"/>
              </a:rPr>
              <a:t>Provenance</a:t>
            </a:r>
            <a:r>
              <a:rPr lang="en-US" sz="1050" dirty="0">
                <a:latin typeface="Overpass" pitchFamily="2" charset="77"/>
                <a:ea typeface="Century Gothic" charset="0"/>
                <a:cs typeface="Century Gothic" charset="0"/>
              </a:rPr>
              <a:t>: How do I know that the software I’ve downloaded or been given really comes from a trusted party.</a:t>
            </a:r>
          </a:p>
          <a:p>
            <a:pPr marL="0" indent="0">
              <a:lnSpc>
                <a:spcPct val="150000"/>
              </a:lnSpc>
              <a:buNone/>
            </a:pPr>
            <a:r>
              <a:rPr lang="en-US" sz="1050" b="1" dirty="0">
                <a:latin typeface="Overpass" pitchFamily="2" charset="77"/>
                <a:ea typeface="Century Gothic" charset="0"/>
                <a:cs typeface="Century Gothic" charset="0"/>
              </a:rPr>
              <a:t>Load balancing:</a:t>
            </a:r>
            <a:r>
              <a:rPr lang="en-US" sz="1050" dirty="0">
                <a:latin typeface="Overpass" pitchFamily="2" charset="77"/>
                <a:ea typeface="Century Gothic" charset="0"/>
                <a:cs typeface="Century Gothic" charset="0"/>
              </a:rPr>
              <a:t> Distribute traffic across a set of containers</a:t>
            </a:r>
          </a:p>
          <a:p>
            <a:pPr marL="0" indent="0">
              <a:lnSpc>
                <a:spcPct val="150000"/>
              </a:lnSpc>
              <a:buNone/>
            </a:pPr>
            <a:r>
              <a:rPr lang="en-US" sz="1050" b="1" dirty="0">
                <a:latin typeface="Overpass" pitchFamily="2" charset="77"/>
                <a:ea typeface="Century Gothic" charset="0"/>
                <a:cs typeface="Century Gothic" charset="0"/>
              </a:rPr>
              <a:t>Provisioning Storage:</a:t>
            </a:r>
            <a:r>
              <a:rPr lang="en-US" sz="1050" dirty="0">
                <a:latin typeface="Overpass" pitchFamily="2" charset="77"/>
                <a:ea typeface="Century Gothic" charset="0"/>
                <a:cs typeface="Century Gothic" charset="0"/>
              </a:rPr>
              <a:t> Provide data to containers</a:t>
            </a:r>
          </a:p>
          <a:p>
            <a:pPr marL="0" indent="0">
              <a:lnSpc>
                <a:spcPct val="150000"/>
              </a:lnSpc>
              <a:buNone/>
            </a:pPr>
            <a:r>
              <a:rPr lang="en-US" sz="1050" b="1" dirty="0">
                <a:latin typeface="Overpass" pitchFamily="2" charset="77"/>
                <a:ea typeface="Century Gothic" charset="0"/>
                <a:cs typeface="Century Gothic" charset="0"/>
              </a:rPr>
              <a:t>Logging and monitoring:</a:t>
            </a:r>
            <a:r>
              <a:rPr lang="en-US" sz="1050" dirty="0">
                <a:latin typeface="Overpass" pitchFamily="2" charset="77"/>
                <a:ea typeface="Century Gothic" charset="0"/>
                <a:cs typeface="Century Gothic" charset="0"/>
              </a:rPr>
              <a:t> Track what’s happening with my containers</a:t>
            </a:r>
          </a:p>
          <a:p>
            <a:pPr marL="0" indent="0">
              <a:lnSpc>
                <a:spcPct val="150000"/>
              </a:lnSpc>
              <a:buNone/>
            </a:pPr>
            <a:r>
              <a:rPr lang="en-US" sz="1050" b="1" dirty="0">
                <a:latin typeface="Overpass" pitchFamily="2" charset="77"/>
                <a:ea typeface="Century Gothic" charset="0"/>
                <a:cs typeface="Century Gothic" charset="0"/>
              </a:rPr>
              <a:t>Debugging, introspection, late-binding configuration:</a:t>
            </a:r>
            <a:r>
              <a:rPr lang="en-US" sz="1050" dirty="0">
                <a:latin typeface="Overpass" pitchFamily="2" charset="77"/>
                <a:ea typeface="Century Gothic" charset="0"/>
                <a:cs typeface="Century Gothic" charset="0"/>
              </a:rPr>
              <a:t> Enter or attach to containers</a:t>
            </a:r>
          </a:p>
          <a:p>
            <a:pPr marL="0" indent="0">
              <a:lnSpc>
                <a:spcPct val="150000"/>
              </a:lnSpc>
              <a:buNone/>
            </a:pPr>
            <a:endParaRPr lang="en-US" sz="1500" dirty="0">
              <a:latin typeface="Overpass" pitchFamily="2" charset="77"/>
              <a:ea typeface="Century Gothic" charset="0"/>
              <a:cs typeface="Century Gothic" charset="0"/>
            </a:endParaRPr>
          </a:p>
          <a:p>
            <a:pPr marL="0" indent="0">
              <a:lnSpc>
                <a:spcPct val="150000"/>
              </a:lnSpc>
              <a:buNone/>
            </a:pPr>
            <a:endParaRPr lang="en-US" sz="1800" dirty="0">
              <a:latin typeface="Overpass" pitchFamily="2" charset="77"/>
              <a:ea typeface="Trebuchet MS" charset="0"/>
              <a:cs typeface="Trebuchet MS" charset="0"/>
            </a:endParaRPr>
          </a:p>
        </p:txBody>
      </p:sp>
      <p:sp>
        <p:nvSpPr>
          <p:cNvPr id="5" name="Shape 206"/>
          <p:cNvSpPr txBox="1">
            <a:spLocks/>
          </p:cNvSpPr>
          <p:nvPr/>
        </p:nvSpPr>
        <p:spPr bwMode="auto">
          <a:xfrm>
            <a:off x="161925" y="484605"/>
            <a:ext cx="4438650" cy="426435"/>
          </a:xfrm>
          <a:prstGeom prst="rect">
            <a:avLst/>
          </a:prstGeom>
          <a:solidFill>
            <a:schemeClr val="accent3">
              <a:lumMod val="20000"/>
              <a:lumOff val="80000"/>
            </a:schemeClr>
          </a:solidFill>
          <a:ln cap="rnd">
            <a:solidFill>
              <a:schemeClr val="bg1"/>
            </a:solidFill>
          </a:ln>
          <a:effectLst/>
          <a:extLst/>
        </p:spPr>
        <p:txBody>
          <a:bodyPr vert="horz" wrap="square" lIns="91425" tIns="91425" rIns="91425" bIns="91425" numCol="1" anchor="b" anchorCtr="0" compatLnSpc="1">
            <a:prstTxWarp prst="textNoShape">
              <a:avLst/>
            </a:prstTxWarp>
            <a:noAutofit/>
          </a:bodyPr>
          <a:lstStyle>
            <a:lvl1pPr lvl="0" algn="r" rtl="0" eaLnBrk="1" fontAlgn="base" hangingPunct="1">
              <a:spcBef>
                <a:spcPts val="0"/>
              </a:spcBef>
              <a:spcAft>
                <a:spcPct val="0"/>
              </a:spcAft>
              <a:buFont typeface="Arial"/>
              <a:defRPr sz="2800" i="0">
                <a:solidFill>
                  <a:schemeClr val="bg1"/>
                </a:solidFill>
                <a:latin typeface="Arial"/>
                <a:ea typeface="Arial"/>
                <a:cs typeface="Arial"/>
                <a:sym typeface="Arial"/>
              </a:defRPr>
            </a:lvl1pPr>
            <a:lvl2pPr lvl="1" algn="r" rtl="0" eaLnBrk="1" fontAlgn="base" hangingPunct="1">
              <a:spcBef>
                <a:spcPts val="0"/>
              </a:spcBef>
              <a:spcAft>
                <a:spcPct val="0"/>
              </a:spcAft>
              <a:defRPr sz="2800" i="1">
                <a:solidFill>
                  <a:schemeClr val="bg1"/>
                </a:solidFill>
                <a:latin typeface="Arial" charset="0"/>
              </a:defRPr>
            </a:lvl2pPr>
            <a:lvl3pPr lvl="2" algn="r" rtl="0" eaLnBrk="1" fontAlgn="base" hangingPunct="1">
              <a:spcBef>
                <a:spcPts val="0"/>
              </a:spcBef>
              <a:spcAft>
                <a:spcPct val="0"/>
              </a:spcAft>
              <a:defRPr sz="2800" i="1">
                <a:solidFill>
                  <a:schemeClr val="bg1"/>
                </a:solidFill>
                <a:latin typeface="Arial" charset="0"/>
              </a:defRPr>
            </a:lvl3pPr>
            <a:lvl4pPr lvl="3" algn="r" rtl="0" eaLnBrk="1" fontAlgn="base" hangingPunct="1">
              <a:spcBef>
                <a:spcPts val="0"/>
              </a:spcBef>
              <a:spcAft>
                <a:spcPct val="0"/>
              </a:spcAft>
              <a:defRPr sz="2800" i="1">
                <a:solidFill>
                  <a:schemeClr val="bg1"/>
                </a:solidFill>
                <a:latin typeface="Arial" charset="0"/>
              </a:defRPr>
            </a:lvl4pPr>
            <a:lvl5pPr lvl="4" algn="r" rtl="0" eaLnBrk="1" fontAlgn="base" hangingPunct="1">
              <a:spcBef>
                <a:spcPts val="0"/>
              </a:spcBef>
              <a:spcAft>
                <a:spcPct val="0"/>
              </a:spcAft>
              <a:defRPr sz="2800" i="1">
                <a:solidFill>
                  <a:schemeClr val="bg1"/>
                </a:solidFill>
                <a:latin typeface="Arial" charset="0"/>
              </a:defRPr>
            </a:lvl5pPr>
            <a:lvl6pPr marL="457200" lvl="5" algn="r" rtl="0" eaLnBrk="1" fontAlgn="base" hangingPunct="1">
              <a:spcBef>
                <a:spcPts val="0"/>
              </a:spcBef>
              <a:spcAft>
                <a:spcPct val="0"/>
              </a:spcAft>
              <a:defRPr sz="2800" i="1">
                <a:solidFill>
                  <a:schemeClr val="bg1"/>
                </a:solidFill>
                <a:latin typeface="Arial" charset="0"/>
              </a:defRPr>
            </a:lvl6pPr>
            <a:lvl7pPr marL="914400" lvl="6" algn="r" rtl="0" eaLnBrk="1" fontAlgn="base" hangingPunct="1">
              <a:spcBef>
                <a:spcPts val="0"/>
              </a:spcBef>
              <a:spcAft>
                <a:spcPct val="0"/>
              </a:spcAft>
              <a:defRPr sz="2800" i="1">
                <a:solidFill>
                  <a:schemeClr val="bg1"/>
                </a:solidFill>
                <a:latin typeface="Arial" charset="0"/>
              </a:defRPr>
            </a:lvl7pPr>
            <a:lvl8pPr marL="1371600" lvl="7" algn="r" rtl="0" eaLnBrk="1" fontAlgn="base" hangingPunct="1">
              <a:spcBef>
                <a:spcPts val="0"/>
              </a:spcBef>
              <a:spcAft>
                <a:spcPct val="0"/>
              </a:spcAft>
              <a:defRPr sz="2800" i="1">
                <a:solidFill>
                  <a:schemeClr val="bg1"/>
                </a:solidFill>
                <a:latin typeface="Arial" charset="0"/>
              </a:defRPr>
            </a:lvl8pPr>
            <a:lvl9pPr marL="1828800" lvl="8" algn="r" rtl="0" eaLnBrk="1" fontAlgn="base" hangingPunct="1">
              <a:spcBef>
                <a:spcPts val="0"/>
              </a:spcBef>
              <a:spcAft>
                <a:spcPct val="0"/>
              </a:spcAft>
              <a:defRPr sz="2800" i="1">
                <a:solidFill>
                  <a:schemeClr val="bg1"/>
                </a:solidFill>
                <a:latin typeface="Arial" charset="0"/>
              </a:defRPr>
            </a:lvl9pPr>
          </a:lstStyle>
          <a:p>
            <a:pPr algn="ctr"/>
            <a:r>
              <a:rPr lang="en-US" sz="1500" b="1" dirty="0">
                <a:solidFill>
                  <a:schemeClr val="accent3">
                    <a:lumMod val="50000"/>
                  </a:schemeClr>
                </a:solidFill>
                <a:latin typeface="Overpass" pitchFamily="2" charset="77"/>
                <a:ea typeface="Century Gothic" charset="0"/>
                <a:cs typeface="Century Gothic" charset="0"/>
              </a:rPr>
              <a:t>We need more than just packing and isolation</a:t>
            </a:r>
            <a:endParaRPr lang="en" sz="1500" b="1" dirty="0">
              <a:solidFill>
                <a:schemeClr val="accent3">
                  <a:lumMod val="50000"/>
                </a:schemeClr>
              </a:solidFill>
              <a:latin typeface="Overpass" pitchFamily="2" charset="77"/>
              <a:ea typeface="Century Gothic" charset="0"/>
              <a:cs typeface="Century Gothic" charset="0"/>
            </a:endParaRPr>
          </a:p>
        </p:txBody>
      </p:sp>
      <p:grpSp>
        <p:nvGrpSpPr>
          <p:cNvPr id="2" name="Group 1"/>
          <p:cNvGrpSpPr/>
          <p:nvPr/>
        </p:nvGrpSpPr>
        <p:grpSpPr>
          <a:xfrm>
            <a:off x="5262347" y="576262"/>
            <a:ext cx="3881655" cy="4288424"/>
            <a:chOff x="6364819" y="768350"/>
            <a:chExt cx="5827181" cy="5717898"/>
          </a:xfrm>
        </p:grpSpPr>
        <p:sp>
          <p:nvSpPr>
            <p:cNvPr id="4" name="Shape 207"/>
            <p:cNvSpPr txBox="1">
              <a:spLocks/>
            </p:cNvSpPr>
            <p:nvPr/>
          </p:nvSpPr>
          <p:spPr bwMode="auto">
            <a:xfrm>
              <a:off x="6553200" y="1117600"/>
              <a:ext cx="5638800" cy="5368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t" anchorCtr="0" compatLnSpc="1">
              <a:prstTxWarp prst="textNoShape">
                <a:avLst/>
              </a:prstTxWarp>
              <a:noAutofit/>
            </a:bodyPr>
            <a:lstStyle>
              <a:lvl1pPr marL="342900" lvl="0" indent="-342900" algn="l" rtl="0" eaLnBrk="1" fontAlgn="base" hangingPunct="1">
                <a:spcBef>
                  <a:spcPts val="0"/>
                </a:spcBef>
                <a:spcAft>
                  <a:spcPct val="0"/>
                </a:spcAft>
                <a:buFont typeface="Arial"/>
                <a:buChar char="•"/>
                <a:defRPr sz="3200">
                  <a:solidFill>
                    <a:schemeClr val="tx2"/>
                  </a:solidFill>
                  <a:latin typeface="Arial"/>
                  <a:ea typeface="Arial"/>
                  <a:cs typeface="Arial"/>
                  <a:sym typeface="Arial"/>
                </a:defRPr>
              </a:lvl1pPr>
              <a:lvl2pPr marL="742950" lvl="1" indent="-285750" algn="l" rtl="0" eaLnBrk="1" fontAlgn="base" hangingPunct="1">
                <a:spcBef>
                  <a:spcPts val="0"/>
                </a:spcBef>
                <a:spcAft>
                  <a:spcPct val="0"/>
                </a:spcAft>
                <a:buFont typeface="Arial"/>
                <a:buChar char="–"/>
                <a:defRPr sz="2800">
                  <a:solidFill>
                    <a:schemeClr val="tx2"/>
                  </a:solidFill>
                  <a:latin typeface="Arial"/>
                  <a:ea typeface="Arial"/>
                  <a:cs typeface="Arial"/>
                  <a:sym typeface="Arial"/>
                </a:defRPr>
              </a:lvl2pPr>
              <a:lvl3pPr marL="1143000" lvl="2" indent="-228600" algn="l" rtl="0" eaLnBrk="1" fontAlgn="base" hangingPunct="1">
                <a:spcBef>
                  <a:spcPts val="0"/>
                </a:spcBef>
                <a:spcAft>
                  <a:spcPct val="0"/>
                </a:spcAft>
                <a:buFont typeface="Arial"/>
                <a:buChar char="•"/>
                <a:defRPr sz="2400">
                  <a:solidFill>
                    <a:schemeClr val="tx2"/>
                  </a:solidFill>
                  <a:latin typeface="Arial"/>
                  <a:ea typeface="Arial"/>
                  <a:cs typeface="Arial"/>
                  <a:sym typeface="Arial"/>
                </a:defRPr>
              </a:lvl3pPr>
              <a:lvl4pPr marL="1600200" lvl="3"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4pPr>
              <a:lvl5pPr marL="2057400" lvl="4" indent="-228600" algn="l" rtl="0" eaLnBrk="1" fontAlgn="base" hangingPunct="1">
                <a:spcBef>
                  <a:spcPts val="0"/>
                </a:spcBef>
                <a:spcAft>
                  <a:spcPct val="0"/>
                </a:spcAft>
                <a:buFont typeface="Arial"/>
                <a:buChar char="»"/>
                <a:defRPr sz="2000">
                  <a:solidFill>
                    <a:schemeClr val="tx2"/>
                  </a:solidFill>
                  <a:latin typeface="Arial"/>
                  <a:ea typeface="Arial"/>
                  <a:cs typeface="Arial"/>
                  <a:sym typeface="Arial"/>
                </a:defRPr>
              </a:lvl5pPr>
              <a:lvl6pPr marL="2514600" lvl="5"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6pPr>
              <a:lvl7pPr marL="2971800" lvl="6"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7pPr>
              <a:lvl8pPr marL="3429000" lvl="7"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8pPr>
              <a:lvl9pPr marL="3886200" lvl="8" indent="-228600" algn="l" rtl="0" eaLnBrk="1" fontAlgn="base" hangingPunct="1">
                <a:spcBef>
                  <a:spcPts val="0"/>
                </a:spcBef>
                <a:spcAft>
                  <a:spcPct val="0"/>
                </a:spcAft>
                <a:buFont typeface="Arial"/>
                <a:buChar char="»"/>
                <a:defRPr sz="2000">
                  <a:solidFill>
                    <a:schemeClr val="tx1"/>
                  </a:solidFill>
                  <a:latin typeface="Arial"/>
                  <a:ea typeface="Arial"/>
                  <a:cs typeface="Arial"/>
                  <a:sym typeface="Arial"/>
                </a:defRPr>
              </a:lvl9pPr>
            </a:lstStyle>
            <a:p>
              <a:pPr>
                <a:spcAft>
                  <a:spcPts val="1500"/>
                </a:spcAft>
              </a:pPr>
              <a:r>
                <a:rPr lang="en" sz="1500" dirty="0">
                  <a:solidFill>
                    <a:schemeClr val="tx1"/>
                  </a:solidFill>
                  <a:latin typeface="Overpass" pitchFamily="2" charset="77"/>
                  <a:ea typeface="Century Gothic" charset="0"/>
                  <a:cs typeface="Century Gothic" charset="0"/>
                </a:rPr>
                <a:t>Datacenter-scale operating system</a:t>
              </a:r>
            </a:p>
            <a:p>
              <a:pPr>
                <a:spcAft>
                  <a:spcPts val="1500"/>
                </a:spcAft>
              </a:pPr>
              <a:r>
                <a:rPr lang="en" sz="1500" dirty="0">
                  <a:solidFill>
                    <a:schemeClr val="tx1"/>
                  </a:solidFill>
                  <a:latin typeface="Overpass" pitchFamily="2" charset="77"/>
                  <a:ea typeface="Century Gothic" charset="0"/>
                  <a:cs typeface="Century Gothic" charset="0"/>
                </a:rPr>
                <a:t>Reduces: overhead, attack surface, complexity, infrastructure spend</a:t>
              </a:r>
            </a:p>
            <a:p>
              <a:pPr>
                <a:spcAft>
                  <a:spcPts val="1500"/>
                </a:spcAft>
              </a:pPr>
              <a:r>
                <a:rPr lang="en" sz="1500" dirty="0">
                  <a:solidFill>
                    <a:schemeClr val="tx1"/>
                  </a:solidFill>
                  <a:latin typeface="Overpass" pitchFamily="2" charset="77"/>
                  <a:ea typeface="Century Gothic" charset="0"/>
                  <a:cs typeface="Century Gothic" charset="0"/>
                </a:rPr>
                <a:t>Improves: code deployment time, flexibility, Ops efficiency, portability, fault tolerance</a:t>
              </a:r>
            </a:p>
            <a:p>
              <a:pPr>
                <a:spcAft>
                  <a:spcPts val="1500"/>
                </a:spcAft>
              </a:pPr>
              <a:r>
                <a:rPr lang="en" sz="1500" dirty="0">
                  <a:solidFill>
                    <a:schemeClr val="tx1"/>
                  </a:solidFill>
                  <a:latin typeface="Overpass" pitchFamily="2" charset="77"/>
                  <a:ea typeface="Century Gothic" charset="0"/>
                  <a:cs typeface="Century Gothic" charset="0"/>
                </a:rPr>
                <a:t>Declarative deployment model lets you “set and forget” infrastructure and app state</a:t>
              </a:r>
            </a:p>
          </p:txBody>
        </p:sp>
        <p:sp>
          <p:nvSpPr>
            <p:cNvPr id="7" name="Shape 206"/>
            <p:cNvSpPr txBox="1">
              <a:spLocks/>
            </p:cNvSpPr>
            <p:nvPr/>
          </p:nvSpPr>
          <p:spPr bwMode="auto">
            <a:xfrm>
              <a:off x="6364819" y="768350"/>
              <a:ext cx="3224755" cy="44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b" anchorCtr="0" compatLnSpc="1">
              <a:prstTxWarp prst="textNoShape">
                <a:avLst/>
              </a:prstTxWarp>
              <a:noAutofit/>
            </a:bodyPr>
            <a:lstStyle>
              <a:lvl1pPr lvl="0" algn="r" rtl="0" eaLnBrk="1" fontAlgn="base" hangingPunct="1">
                <a:spcBef>
                  <a:spcPts val="0"/>
                </a:spcBef>
                <a:spcAft>
                  <a:spcPct val="0"/>
                </a:spcAft>
                <a:buFont typeface="Arial"/>
                <a:defRPr sz="2800" i="0">
                  <a:solidFill>
                    <a:schemeClr val="bg1"/>
                  </a:solidFill>
                  <a:latin typeface="Arial"/>
                  <a:ea typeface="Arial"/>
                  <a:cs typeface="Arial"/>
                  <a:sym typeface="Arial"/>
                </a:defRPr>
              </a:lvl1pPr>
              <a:lvl2pPr lvl="1" algn="r" rtl="0" eaLnBrk="1" fontAlgn="base" hangingPunct="1">
                <a:spcBef>
                  <a:spcPts val="0"/>
                </a:spcBef>
                <a:spcAft>
                  <a:spcPct val="0"/>
                </a:spcAft>
                <a:defRPr sz="2800" i="1">
                  <a:solidFill>
                    <a:schemeClr val="bg1"/>
                  </a:solidFill>
                  <a:latin typeface="Arial" charset="0"/>
                </a:defRPr>
              </a:lvl2pPr>
              <a:lvl3pPr lvl="2" algn="r" rtl="0" eaLnBrk="1" fontAlgn="base" hangingPunct="1">
                <a:spcBef>
                  <a:spcPts val="0"/>
                </a:spcBef>
                <a:spcAft>
                  <a:spcPct val="0"/>
                </a:spcAft>
                <a:defRPr sz="2800" i="1">
                  <a:solidFill>
                    <a:schemeClr val="bg1"/>
                  </a:solidFill>
                  <a:latin typeface="Arial" charset="0"/>
                </a:defRPr>
              </a:lvl3pPr>
              <a:lvl4pPr lvl="3" algn="r" rtl="0" eaLnBrk="1" fontAlgn="base" hangingPunct="1">
                <a:spcBef>
                  <a:spcPts val="0"/>
                </a:spcBef>
                <a:spcAft>
                  <a:spcPct val="0"/>
                </a:spcAft>
                <a:defRPr sz="2800" i="1">
                  <a:solidFill>
                    <a:schemeClr val="bg1"/>
                  </a:solidFill>
                  <a:latin typeface="Arial" charset="0"/>
                </a:defRPr>
              </a:lvl4pPr>
              <a:lvl5pPr lvl="4" algn="r" rtl="0" eaLnBrk="1" fontAlgn="base" hangingPunct="1">
                <a:spcBef>
                  <a:spcPts val="0"/>
                </a:spcBef>
                <a:spcAft>
                  <a:spcPct val="0"/>
                </a:spcAft>
                <a:defRPr sz="2800" i="1">
                  <a:solidFill>
                    <a:schemeClr val="bg1"/>
                  </a:solidFill>
                  <a:latin typeface="Arial" charset="0"/>
                </a:defRPr>
              </a:lvl5pPr>
              <a:lvl6pPr marL="457200" lvl="5" algn="r" rtl="0" eaLnBrk="1" fontAlgn="base" hangingPunct="1">
                <a:spcBef>
                  <a:spcPts val="0"/>
                </a:spcBef>
                <a:spcAft>
                  <a:spcPct val="0"/>
                </a:spcAft>
                <a:defRPr sz="2800" i="1">
                  <a:solidFill>
                    <a:schemeClr val="bg1"/>
                  </a:solidFill>
                  <a:latin typeface="Arial" charset="0"/>
                </a:defRPr>
              </a:lvl6pPr>
              <a:lvl7pPr marL="914400" lvl="6" algn="r" rtl="0" eaLnBrk="1" fontAlgn="base" hangingPunct="1">
                <a:spcBef>
                  <a:spcPts val="0"/>
                </a:spcBef>
                <a:spcAft>
                  <a:spcPct val="0"/>
                </a:spcAft>
                <a:defRPr sz="2800" i="1">
                  <a:solidFill>
                    <a:schemeClr val="bg1"/>
                  </a:solidFill>
                  <a:latin typeface="Arial" charset="0"/>
                </a:defRPr>
              </a:lvl7pPr>
              <a:lvl8pPr marL="1371600" lvl="7" algn="r" rtl="0" eaLnBrk="1" fontAlgn="base" hangingPunct="1">
                <a:spcBef>
                  <a:spcPts val="0"/>
                </a:spcBef>
                <a:spcAft>
                  <a:spcPct val="0"/>
                </a:spcAft>
                <a:defRPr sz="2800" i="1">
                  <a:solidFill>
                    <a:schemeClr val="bg1"/>
                  </a:solidFill>
                  <a:latin typeface="Arial" charset="0"/>
                </a:defRPr>
              </a:lvl8pPr>
              <a:lvl9pPr marL="1828800" lvl="8" algn="r" rtl="0" eaLnBrk="1" fontAlgn="base" hangingPunct="1">
                <a:spcBef>
                  <a:spcPts val="0"/>
                </a:spcBef>
                <a:spcAft>
                  <a:spcPct val="0"/>
                </a:spcAft>
                <a:defRPr sz="2800" i="1">
                  <a:solidFill>
                    <a:schemeClr val="bg1"/>
                  </a:solidFill>
                  <a:latin typeface="Arial" charset="0"/>
                </a:defRPr>
              </a:lvl9pPr>
            </a:lstStyle>
            <a:p>
              <a:pPr algn="ctr"/>
              <a:r>
                <a:rPr lang="en-US" sz="1500" b="1" dirty="0">
                  <a:solidFill>
                    <a:schemeClr val="tx1"/>
                  </a:solidFill>
                  <a:latin typeface="Overpass" pitchFamily="2" charset="77"/>
                  <a:ea typeface="Century Gothic" charset="0"/>
                  <a:cs typeface="Century Gothic" charset="0"/>
                </a:rPr>
                <a:t>What is </a:t>
              </a:r>
              <a:r>
                <a:rPr lang="en-US" sz="1500" b="1" dirty="0" err="1">
                  <a:solidFill>
                    <a:schemeClr val="tx1"/>
                  </a:solidFill>
                  <a:latin typeface="Overpass" pitchFamily="2" charset="77"/>
                  <a:ea typeface="Century Gothic" charset="0"/>
                  <a:cs typeface="Century Gothic" charset="0"/>
                </a:rPr>
                <a:t>Kubernetes</a:t>
              </a:r>
              <a:endParaRPr lang="en" sz="1500" b="1" dirty="0">
                <a:solidFill>
                  <a:schemeClr val="tx1"/>
                </a:solidFill>
                <a:latin typeface="Overpass" pitchFamily="2" charset="77"/>
                <a:ea typeface="Century Gothic" charset="0"/>
                <a:cs typeface="Century Gothic" charset="0"/>
              </a:endParaRPr>
            </a:p>
          </p:txBody>
        </p:sp>
      </p:grpSp>
      <p:sp>
        <p:nvSpPr>
          <p:cNvPr id="8" name="Slide Number Placeholder 1">
            <a:extLst>
              <a:ext uri="{FF2B5EF4-FFF2-40B4-BE49-F238E27FC236}">
                <a16:creationId xmlns:a16="http://schemas.microsoft.com/office/drawing/2014/main" id="{3C169181-EED3-CC4E-84BF-F9C6B8B48FD6}"/>
              </a:ext>
            </a:extLst>
          </p:cNvPr>
          <p:cNvSpPr txBox="1">
            <a:spLocks/>
          </p:cNvSpPr>
          <p:nvPr/>
        </p:nvSpPr>
        <p:spPr>
          <a:xfrm>
            <a:off x="103328" y="4754880"/>
            <a:ext cx="445312" cy="3726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12</a:t>
            </a:fld>
            <a:endParaRPr lang="en" dirty="0"/>
          </a:p>
        </p:txBody>
      </p:sp>
    </p:spTree>
    <p:extLst>
      <p:ext uri="{BB962C8B-B14F-4D97-AF65-F5344CB8AC3E}">
        <p14:creationId xmlns:p14="http://schemas.microsoft.com/office/powerpoint/2010/main" val="292123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659"/>
        <p:cNvGrpSpPr/>
        <p:nvPr/>
      </p:nvGrpSpPr>
      <p:grpSpPr>
        <a:xfrm>
          <a:off x="0" y="0"/>
          <a:ext cx="0" cy="0"/>
          <a:chOff x="0" y="0"/>
          <a:chExt cx="0" cy="0"/>
        </a:xfrm>
      </p:grpSpPr>
      <p:sp>
        <p:nvSpPr>
          <p:cNvPr id="4660" name="Shape 4660"/>
          <p:cNvSpPr/>
          <p:nvPr/>
        </p:nvSpPr>
        <p:spPr>
          <a:xfrm>
            <a:off x="4951744" y="2248500"/>
            <a:ext cx="3381300" cy="12228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verpass" pitchFamily="2" charset="77"/>
                <a:ea typeface="Proxima Nova"/>
                <a:cs typeface="Proxima Nova"/>
                <a:sym typeface="Proxima Nova"/>
              </a:rPr>
              <a:t>BUILD STAGE 3</a:t>
            </a:r>
            <a:endParaRPr sz="1100">
              <a:latin typeface="Overpass" pitchFamily="2" charset="77"/>
            </a:endParaRPr>
          </a:p>
        </p:txBody>
      </p:sp>
      <p:sp>
        <p:nvSpPr>
          <p:cNvPr id="4661" name="Shape 4661"/>
          <p:cNvSpPr/>
          <p:nvPr/>
        </p:nvSpPr>
        <p:spPr>
          <a:xfrm>
            <a:off x="980600" y="3041104"/>
            <a:ext cx="3381300" cy="12228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verpass" pitchFamily="2" charset="77"/>
                <a:ea typeface="Proxima Nova"/>
                <a:cs typeface="Proxima Nova"/>
                <a:sym typeface="Proxima Nova"/>
              </a:rPr>
              <a:t>BUILD STAGE 2</a:t>
            </a:r>
            <a:endParaRPr sz="1100" b="1">
              <a:latin typeface="Overpass" pitchFamily="2" charset="77"/>
              <a:ea typeface="Proxima Nova"/>
              <a:cs typeface="Proxima Nova"/>
              <a:sym typeface="Proxima Nova"/>
            </a:endParaRPr>
          </a:p>
        </p:txBody>
      </p:sp>
      <p:sp>
        <p:nvSpPr>
          <p:cNvPr id="4662" name="Shape 4662"/>
          <p:cNvSpPr/>
          <p:nvPr/>
        </p:nvSpPr>
        <p:spPr>
          <a:xfrm>
            <a:off x="980600" y="1551471"/>
            <a:ext cx="3381300" cy="12228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latin typeface="Overpass" pitchFamily="2" charset="77"/>
                <a:ea typeface="Proxima Nova"/>
                <a:cs typeface="Proxima Nova"/>
                <a:sym typeface="Proxima Nova"/>
              </a:rPr>
              <a:t>BUILD STAGE 1</a:t>
            </a:r>
            <a:endParaRPr sz="1100" b="1">
              <a:latin typeface="Overpass" pitchFamily="2" charset="77"/>
              <a:ea typeface="Proxima Nova"/>
              <a:cs typeface="Proxima Nova"/>
              <a:sym typeface="Proxima Nova"/>
            </a:endParaRPr>
          </a:p>
        </p:txBody>
      </p:sp>
      <p:sp>
        <p:nvSpPr>
          <p:cNvPr id="4664" name="Shape 4664"/>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BUILD IMAGES IN MULTIPLE STAGES</a:t>
            </a:r>
            <a:endParaRPr>
              <a:latin typeface="Overpass" pitchFamily="2" charset="77"/>
            </a:endParaRPr>
          </a:p>
        </p:txBody>
      </p:sp>
      <p:cxnSp>
        <p:nvCxnSpPr>
          <p:cNvPr id="4665" name="Shape 4665"/>
          <p:cNvCxnSpPr/>
          <p:nvPr/>
        </p:nvCxnSpPr>
        <p:spPr>
          <a:xfrm rot="10800000" flipH="1">
            <a:off x="1793175" y="2290386"/>
            <a:ext cx="501300" cy="4200"/>
          </a:xfrm>
          <a:prstGeom prst="straightConnector1">
            <a:avLst/>
          </a:prstGeom>
          <a:noFill/>
          <a:ln w="9525" cap="flat" cmpd="sng">
            <a:solidFill>
              <a:schemeClr val="dk2"/>
            </a:solidFill>
            <a:prstDash val="solid"/>
            <a:round/>
            <a:headEnd type="none" w="lg" len="lg"/>
            <a:tailEnd type="triangle" w="lg" len="lg"/>
          </a:ln>
        </p:spPr>
      </p:cxnSp>
      <p:cxnSp>
        <p:nvCxnSpPr>
          <p:cNvPr id="4666" name="Shape 4666"/>
          <p:cNvCxnSpPr/>
          <p:nvPr/>
        </p:nvCxnSpPr>
        <p:spPr>
          <a:xfrm>
            <a:off x="6978761" y="2876038"/>
            <a:ext cx="579300" cy="0"/>
          </a:xfrm>
          <a:prstGeom prst="straightConnector1">
            <a:avLst/>
          </a:prstGeom>
          <a:noFill/>
          <a:ln w="9525" cap="flat" cmpd="sng">
            <a:solidFill>
              <a:schemeClr val="dk2"/>
            </a:solidFill>
            <a:prstDash val="solid"/>
            <a:round/>
            <a:headEnd type="none" w="lg" len="lg"/>
            <a:tailEnd type="triangle" w="lg" len="lg"/>
          </a:ln>
        </p:spPr>
      </p:cxnSp>
      <p:pic>
        <p:nvPicPr>
          <p:cNvPr id="4667" name="Shape 4667"/>
          <p:cNvPicPr preferRelativeResize="0"/>
          <p:nvPr/>
        </p:nvPicPr>
        <p:blipFill>
          <a:blip r:embed="rId3">
            <a:alphaModFix/>
          </a:blip>
          <a:stretch>
            <a:fillRect/>
          </a:stretch>
        </p:blipFill>
        <p:spPr>
          <a:xfrm>
            <a:off x="1147175" y="2119555"/>
            <a:ext cx="579300" cy="345861"/>
          </a:xfrm>
          <a:prstGeom prst="rect">
            <a:avLst/>
          </a:prstGeom>
          <a:noFill/>
          <a:ln>
            <a:noFill/>
          </a:ln>
        </p:spPr>
      </p:pic>
      <p:pic>
        <p:nvPicPr>
          <p:cNvPr id="4668" name="Shape 4668"/>
          <p:cNvPicPr preferRelativeResize="0"/>
          <p:nvPr/>
        </p:nvPicPr>
        <p:blipFill>
          <a:blip r:embed="rId4">
            <a:alphaModFix/>
          </a:blip>
          <a:stretch>
            <a:fillRect/>
          </a:stretch>
        </p:blipFill>
        <p:spPr>
          <a:xfrm>
            <a:off x="7643357" y="2627375"/>
            <a:ext cx="501300" cy="497334"/>
          </a:xfrm>
          <a:prstGeom prst="rect">
            <a:avLst/>
          </a:prstGeom>
          <a:noFill/>
          <a:ln>
            <a:noFill/>
          </a:ln>
        </p:spPr>
      </p:pic>
      <p:pic>
        <p:nvPicPr>
          <p:cNvPr id="4669" name="Shape 4669" descr="Icon_RH_Object_Gear-Group_RGB_Flat.png"/>
          <p:cNvPicPr preferRelativeResize="0"/>
          <p:nvPr/>
        </p:nvPicPr>
        <p:blipFill>
          <a:blip r:embed="rId5">
            <a:alphaModFix/>
          </a:blip>
          <a:stretch>
            <a:fillRect/>
          </a:stretch>
        </p:blipFill>
        <p:spPr>
          <a:xfrm>
            <a:off x="2361187" y="1996462"/>
            <a:ext cx="548700" cy="592048"/>
          </a:xfrm>
          <a:prstGeom prst="rect">
            <a:avLst/>
          </a:prstGeom>
          <a:noFill/>
          <a:ln>
            <a:noFill/>
          </a:ln>
        </p:spPr>
      </p:pic>
      <p:cxnSp>
        <p:nvCxnSpPr>
          <p:cNvPr id="4670" name="Shape 4670"/>
          <p:cNvCxnSpPr/>
          <p:nvPr/>
        </p:nvCxnSpPr>
        <p:spPr>
          <a:xfrm rot="10800000" flipH="1">
            <a:off x="2995511" y="2290386"/>
            <a:ext cx="501300" cy="4200"/>
          </a:xfrm>
          <a:prstGeom prst="straightConnector1">
            <a:avLst/>
          </a:prstGeom>
          <a:noFill/>
          <a:ln w="9525" cap="flat" cmpd="sng">
            <a:solidFill>
              <a:schemeClr val="dk2"/>
            </a:solidFill>
            <a:prstDash val="solid"/>
            <a:round/>
            <a:headEnd type="none" w="lg" len="lg"/>
            <a:tailEnd type="triangle" w="lg" len="lg"/>
          </a:ln>
        </p:spPr>
      </p:cxnSp>
      <p:cxnSp>
        <p:nvCxnSpPr>
          <p:cNvPr id="4671" name="Shape 4671"/>
          <p:cNvCxnSpPr/>
          <p:nvPr/>
        </p:nvCxnSpPr>
        <p:spPr>
          <a:xfrm rot="10800000" flipH="1">
            <a:off x="1793175" y="3738186"/>
            <a:ext cx="501300" cy="4200"/>
          </a:xfrm>
          <a:prstGeom prst="straightConnector1">
            <a:avLst/>
          </a:prstGeom>
          <a:noFill/>
          <a:ln w="9525" cap="flat" cmpd="sng">
            <a:solidFill>
              <a:schemeClr val="dk2"/>
            </a:solidFill>
            <a:prstDash val="solid"/>
            <a:round/>
            <a:headEnd type="none" w="lg" len="lg"/>
            <a:tailEnd type="triangle" w="lg" len="lg"/>
          </a:ln>
        </p:spPr>
      </p:cxnSp>
      <p:pic>
        <p:nvPicPr>
          <p:cNvPr id="4672" name="Shape 4672"/>
          <p:cNvPicPr preferRelativeResize="0"/>
          <p:nvPr/>
        </p:nvPicPr>
        <p:blipFill>
          <a:blip r:embed="rId3">
            <a:alphaModFix/>
          </a:blip>
          <a:stretch>
            <a:fillRect/>
          </a:stretch>
        </p:blipFill>
        <p:spPr>
          <a:xfrm>
            <a:off x="1147175" y="3567355"/>
            <a:ext cx="579300" cy="345861"/>
          </a:xfrm>
          <a:prstGeom prst="rect">
            <a:avLst/>
          </a:prstGeom>
          <a:noFill/>
          <a:ln>
            <a:noFill/>
          </a:ln>
        </p:spPr>
      </p:pic>
      <p:pic>
        <p:nvPicPr>
          <p:cNvPr id="4673" name="Shape 4673" descr="Icon_RH_Object_Gear-Group_RGB_Flat.png"/>
          <p:cNvPicPr preferRelativeResize="0"/>
          <p:nvPr/>
        </p:nvPicPr>
        <p:blipFill>
          <a:blip r:embed="rId5">
            <a:alphaModFix/>
          </a:blip>
          <a:stretch>
            <a:fillRect/>
          </a:stretch>
        </p:blipFill>
        <p:spPr>
          <a:xfrm>
            <a:off x="2361187" y="3444262"/>
            <a:ext cx="548700" cy="592048"/>
          </a:xfrm>
          <a:prstGeom prst="rect">
            <a:avLst/>
          </a:prstGeom>
          <a:noFill/>
          <a:ln>
            <a:noFill/>
          </a:ln>
        </p:spPr>
      </p:pic>
      <p:cxnSp>
        <p:nvCxnSpPr>
          <p:cNvPr id="4674" name="Shape 4674"/>
          <p:cNvCxnSpPr/>
          <p:nvPr/>
        </p:nvCxnSpPr>
        <p:spPr>
          <a:xfrm rot="10800000" flipH="1">
            <a:off x="2995511" y="3738186"/>
            <a:ext cx="501300" cy="4200"/>
          </a:xfrm>
          <a:prstGeom prst="straightConnector1">
            <a:avLst/>
          </a:prstGeom>
          <a:noFill/>
          <a:ln w="9525" cap="flat" cmpd="sng">
            <a:solidFill>
              <a:schemeClr val="dk2"/>
            </a:solidFill>
            <a:prstDash val="solid"/>
            <a:round/>
            <a:headEnd type="none" w="lg" len="lg"/>
            <a:tailEnd type="triangle" w="lg" len="lg"/>
          </a:ln>
        </p:spPr>
      </p:cxnSp>
      <p:pic>
        <p:nvPicPr>
          <p:cNvPr id="4675" name="Shape 4675" descr="Icon_RH_Object_Gear-Group_RGB_Flat.png"/>
          <p:cNvPicPr preferRelativeResize="0"/>
          <p:nvPr/>
        </p:nvPicPr>
        <p:blipFill>
          <a:blip r:embed="rId5">
            <a:alphaModFix/>
          </a:blip>
          <a:stretch>
            <a:fillRect/>
          </a:stretch>
        </p:blipFill>
        <p:spPr>
          <a:xfrm>
            <a:off x="6344832" y="2664712"/>
            <a:ext cx="548700" cy="592048"/>
          </a:xfrm>
          <a:prstGeom prst="rect">
            <a:avLst/>
          </a:prstGeom>
          <a:noFill/>
          <a:ln>
            <a:noFill/>
          </a:ln>
        </p:spPr>
      </p:pic>
      <p:cxnSp>
        <p:nvCxnSpPr>
          <p:cNvPr id="4676" name="Shape 4676"/>
          <p:cNvCxnSpPr/>
          <p:nvPr/>
        </p:nvCxnSpPr>
        <p:spPr>
          <a:xfrm>
            <a:off x="4361900" y="2162875"/>
            <a:ext cx="579300" cy="544500"/>
          </a:xfrm>
          <a:prstGeom prst="bentConnector3">
            <a:avLst>
              <a:gd name="adj1" fmla="val 50000"/>
            </a:avLst>
          </a:prstGeom>
          <a:noFill/>
          <a:ln w="9525" cap="flat" cmpd="sng">
            <a:solidFill>
              <a:schemeClr val="dk2"/>
            </a:solidFill>
            <a:prstDash val="solid"/>
            <a:round/>
            <a:headEnd type="none" w="lg" len="lg"/>
            <a:tailEnd type="triangle" w="lg" len="lg"/>
          </a:ln>
        </p:spPr>
      </p:cxnSp>
      <p:cxnSp>
        <p:nvCxnSpPr>
          <p:cNvPr id="4677" name="Shape 4677"/>
          <p:cNvCxnSpPr/>
          <p:nvPr/>
        </p:nvCxnSpPr>
        <p:spPr>
          <a:xfrm rot="10800000" flipH="1">
            <a:off x="4361900" y="3012300"/>
            <a:ext cx="579300" cy="640200"/>
          </a:xfrm>
          <a:prstGeom prst="bentConnector3">
            <a:avLst>
              <a:gd name="adj1" fmla="val 50000"/>
            </a:avLst>
          </a:prstGeom>
          <a:noFill/>
          <a:ln w="9525" cap="flat" cmpd="sng">
            <a:solidFill>
              <a:schemeClr val="dk2"/>
            </a:solidFill>
            <a:prstDash val="solid"/>
            <a:round/>
            <a:headEnd type="none" w="lg" len="lg"/>
            <a:tailEnd type="triangle" w="lg" len="lg"/>
          </a:ln>
        </p:spPr>
      </p:cxnSp>
      <p:pic>
        <p:nvPicPr>
          <p:cNvPr id="4678" name="Shape 4678"/>
          <p:cNvPicPr preferRelativeResize="0"/>
          <p:nvPr/>
        </p:nvPicPr>
        <p:blipFill>
          <a:blip r:embed="rId6">
            <a:alphaModFix/>
          </a:blip>
          <a:stretch>
            <a:fillRect/>
          </a:stretch>
        </p:blipFill>
        <p:spPr>
          <a:xfrm>
            <a:off x="3582425" y="3510386"/>
            <a:ext cx="458150" cy="454675"/>
          </a:xfrm>
          <a:prstGeom prst="rect">
            <a:avLst/>
          </a:prstGeom>
          <a:noFill/>
          <a:ln>
            <a:noFill/>
          </a:ln>
        </p:spPr>
      </p:pic>
      <p:pic>
        <p:nvPicPr>
          <p:cNvPr id="4679" name="Shape 4679"/>
          <p:cNvPicPr preferRelativeResize="0"/>
          <p:nvPr/>
        </p:nvPicPr>
        <p:blipFill>
          <a:blip r:embed="rId7">
            <a:alphaModFix/>
          </a:blip>
          <a:stretch>
            <a:fillRect/>
          </a:stretch>
        </p:blipFill>
        <p:spPr>
          <a:xfrm>
            <a:off x="3600805" y="2071298"/>
            <a:ext cx="442375" cy="438873"/>
          </a:xfrm>
          <a:prstGeom prst="rect">
            <a:avLst/>
          </a:prstGeom>
          <a:noFill/>
          <a:ln>
            <a:noFill/>
          </a:ln>
        </p:spPr>
      </p:pic>
      <p:cxnSp>
        <p:nvCxnSpPr>
          <p:cNvPr id="4680" name="Shape 4680"/>
          <p:cNvCxnSpPr/>
          <p:nvPr/>
        </p:nvCxnSpPr>
        <p:spPr>
          <a:xfrm>
            <a:off x="5683361" y="2876038"/>
            <a:ext cx="579300" cy="0"/>
          </a:xfrm>
          <a:prstGeom prst="straightConnector1">
            <a:avLst/>
          </a:prstGeom>
          <a:noFill/>
          <a:ln w="9525" cap="flat" cmpd="sng">
            <a:solidFill>
              <a:schemeClr val="dk2"/>
            </a:solidFill>
            <a:prstDash val="solid"/>
            <a:round/>
            <a:headEnd type="none" w="lg" len="lg"/>
            <a:tailEnd type="triangle" w="lg" len="lg"/>
          </a:ln>
        </p:spPr>
      </p:cxnSp>
      <p:pic>
        <p:nvPicPr>
          <p:cNvPr id="4681" name="Shape 4681"/>
          <p:cNvPicPr preferRelativeResize="0"/>
          <p:nvPr/>
        </p:nvPicPr>
        <p:blipFill>
          <a:blip r:embed="rId8">
            <a:alphaModFix/>
          </a:blip>
          <a:stretch>
            <a:fillRect/>
          </a:stretch>
        </p:blipFill>
        <p:spPr>
          <a:xfrm>
            <a:off x="5207449" y="2550325"/>
            <a:ext cx="304739" cy="304727"/>
          </a:xfrm>
          <a:prstGeom prst="rect">
            <a:avLst/>
          </a:prstGeom>
          <a:noFill/>
          <a:ln>
            <a:noFill/>
          </a:ln>
        </p:spPr>
      </p:pic>
      <p:pic>
        <p:nvPicPr>
          <p:cNvPr id="4682" name="Shape 4682"/>
          <p:cNvPicPr preferRelativeResize="0"/>
          <p:nvPr/>
        </p:nvPicPr>
        <p:blipFill>
          <a:blip r:embed="rId9">
            <a:alphaModFix/>
          </a:blip>
          <a:stretch>
            <a:fillRect/>
          </a:stretch>
        </p:blipFill>
        <p:spPr>
          <a:xfrm>
            <a:off x="5207460" y="2926872"/>
            <a:ext cx="304739" cy="303452"/>
          </a:xfrm>
          <a:prstGeom prst="rect">
            <a:avLst/>
          </a:prstGeom>
          <a:noFill/>
          <a:ln>
            <a:noFill/>
          </a:ln>
        </p:spPr>
      </p:pic>
      <p:sp>
        <p:nvSpPr>
          <p:cNvPr id="2" name="Slide Number Placeholder 1">
            <a:extLst>
              <a:ext uri="{FF2B5EF4-FFF2-40B4-BE49-F238E27FC236}">
                <a16:creationId xmlns:a16="http://schemas.microsoft.com/office/drawing/2014/main" id="{2E6B7CD5-AB76-884F-A01C-29B3C6F88390}"/>
              </a:ext>
            </a:extLst>
          </p:cNvPr>
          <p:cNvSpPr>
            <a:spLocks noGrp="1"/>
          </p:cNvSpPr>
          <p:nvPr>
            <p:ph type="sldNum" idx="12"/>
          </p:nvPr>
        </p:nvSpPr>
        <p:spPr/>
        <p:txBody>
          <a:bodyPr/>
          <a:lstStyle/>
          <a:p>
            <a:fld id="{00000000-1234-1234-1234-123412341234}" type="slidenum">
              <a:rPr lang="en" smtClean="0"/>
              <a:pPr/>
              <a:t>120</a:t>
            </a:fld>
            <a:endParaRPr lang="en"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686"/>
        <p:cNvGrpSpPr/>
        <p:nvPr/>
      </p:nvGrpSpPr>
      <p:grpSpPr>
        <a:xfrm>
          <a:off x="0" y="0"/>
          <a:ext cx="0" cy="0"/>
          <a:chOff x="0" y="0"/>
          <a:chExt cx="0" cy="0"/>
        </a:xfrm>
      </p:grpSpPr>
      <p:sp>
        <p:nvSpPr>
          <p:cNvPr id="4688" name="Shape 4688"/>
          <p:cNvSpPr txBox="1">
            <a:spLocks noGrp="1"/>
          </p:cNvSpPr>
          <p:nvPr>
            <p:ph type="title"/>
          </p:nvPr>
        </p:nvSpPr>
        <p:spPr>
          <a:xfrm>
            <a:off x="743500" y="0"/>
            <a:ext cx="76569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EXAMPLE: USE ANY RUNTIME IMAGE WITH SOURCE-TO-IMAGE BUILDS</a:t>
            </a:r>
            <a:endParaRPr>
              <a:latin typeface="Overpass" pitchFamily="2" charset="77"/>
            </a:endParaRPr>
          </a:p>
        </p:txBody>
      </p:sp>
      <p:sp>
        <p:nvSpPr>
          <p:cNvPr id="4689" name="Shape 4689"/>
          <p:cNvSpPr/>
          <p:nvPr/>
        </p:nvSpPr>
        <p:spPr>
          <a:xfrm>
            <a:off x="5019200" y="2014275"/>
            <a:ext cx="3381300" cy="20433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verpass" pitchFamily="2" charset="77"/>
                <a:ea typeface="Proxima Nova"/>
                <a:cs typeface="Proxima Nova"/>
                <a:sym typeface="Proxima Nova"/>
              </a:rPr>
              <a:t>DOCKER BUILD</a:t>
            </a:r>
            <a:endParaRPr sz="1100">
              <a:latin typeface="Overpass" pitchFamily="2" charset="77"/>
            </a:endParaRPr>
          </a:p>
        </p:txBody>
      </p:sp>
      <p:sp>
        <p:nvSpPr>
          <p:cNvPr id="4690" name="Shape 4690"/>
          <p:cNvSpPr/>
          <p:nvPr/>
        </p:nvSpPr>
        <p:spPr>
          <a:xfrm>
            <a:off x="828200" y="2014275"/>
            <a:ext cx="3381300" cy="20433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latin typeface="Overpass" pitchFamily="2" charset="77"/>
                <a:ea typeface="Proxima Nova"/>
                <a:cs typeface="Proxima Nova"/>
                <a:sym typeface="Proxima Nova"/>
              </a:rPr>
              <a:t>WILDFLY S2I BUILD</a:t>
            </a:r>
            <a:endParaRPr sz="1100" b="1">
              <a:latin typeface="Overpass" pitchFamily="2" charset="77"/>
              <a:ea typeface="Proxima Nova"/>
              <a:cs typeface="Proxima Nova"/>
              <a:sym typeface="Proxima Nova"/>
            </a:endParaRPr>
          </a:p>
        </p:txBody>
      </p:sp>
      <p:cxnSp>
        <p:nvCxnSpPr>
          <p:cNvPr id="4691" name="Shape 4691"/>
          <p:cNvCxnSpPr/>
          <p:nvPr/>
        </p:nvCxnSpPr>
        <p:spPr>
          <a:xfrm rot="10800000" flipH="1">
            <a:off x="1640775" y="2733513"/>
            <a:ext cx="501300" cy="4200"/>
          </a:xfrm>
          <a:prstGeom prst="straightConnector1">
            <a:avLst/>
          </a:prstGeom>
          <a:noFill/>
          <a:ln w="9525" cap="flat" cmpd="sng">
            <a:solidFill>
              <a:schemeClr val="dk2"/>
            </a:solidFill>
            <a:prstDash val="solid"/>
            <a:round/>
            <a:headEnd type="none" w="lg" len="lg"/>
            <a:tailEnd type="triangle" w="lg" len="lg"/>
          </a:ln>
        </p:spPr>
      </p:cxnSp>
      <p:cxnSp>
        <p:nvCxnSpPr>
          <p:cNvPr id="4692" name="Shape 4692"/>
          <p:cNvCxnSpPr/>
          <p:nvPr/>
        </p:nvCxnSpPr>
        <p:spPr>
          <a:xfrm>
            <a:off x="7046217" y="2735613"/>
            <a:ext cx="579300" cy="0"/>
          </a:xfrm>
          <a:prstGeom prst="straightConnector1">
            <a:avLst/>
          </a:prstGeom>
          <a:noFill/>
          <a:ln w="9525" cap="flat" cmpd="sng">
            <a:solidFill>
              <a:schemeClr val="dk2"/>
            </a:solidFill>
            <a:prstDash val="solid"/>
            <a:round/>
            <a:headEnd type="none" w="lg" len="lg"/>
            <a:tailEnd type="triangle" w="lg" len="lg"/>
          </a:ln>
        </p:spPr>
      </p:cxnSp>
      <p:pic>
        <p:nvPicPr>
          <p:cNvPr id="4693" name="Shape 4693"/>
          <p:cNvPicPr preferRelativeResize="0"/>
          <p:nvPr/>
        </p:nvPicPr>
        <p:blipFill>
          <a:blip r:embed="rId3">
            <a:alphaModFix/>
          </a:blip>
          <a:stretch>
            <a:fillRect/>
          </a:stretch>
        </p:blipFill>
        <p:spPr>
          <a:xfrm>
            <a:off x="994775" y="2562683"/>
            <a:ext cx="579300" cy="345861"/>
          </a:xfrm>
          <a:prstGeom prst="rect">
            <a:avLst/>
          </a:prstGeom>
          <a:noFill/>
          <a:ln>
            <a:noFill/>
          </a:ln>
        </p:spPr>
      </p:pic>
      <p:pic>
        <p:nvPicPr>
          <p:cNvPr id="4694" name="Shape 4694"/>
          <p:cNvPicPr preferRelativeResize="0"/>
          <p:nvPr/>
        </p:nvPicPr>
        <p:blipFill>
          <a:blip r:embed="rId4">
            <a:alphaModFix/>
          </a:blip>
          <a:stretch>
            <a:fillRect/>
          </a:stretch>
        </p:blipFill>
        <p:spPr>
          <a:xfrm>
            <a:off x="7710813" y="2486946"/>
            <a:ext cx="501300" cy="497334"/>
          </a:xfrm>
          <a:prstGeom prst="rect">
            <a:avLst/>
          </a:prstGeom>
          <a:noFill/>
          <a:ln>
            <a:noFill/>
          </a:ln>
        </p:spPr>
      </p:pic>
      <p:pic>
        <p:nvPicPr>
          <p:cNvPr id="4695" name="Shape 4695" descr="Icon_RH_Object_Gear-Group_RGB_Flat.png"/>
          <p:cNvPicPr preferRelativeResize="0"/>
          <p:nvPr/>
        </p:nvPicPr>
        <p:blipFill>
          <a:blip r:embed="rId5">
            <a:alphaModFix/>
          </a:blip>
          <a:stretch>
            <a:fillRect/>
          </a:stretch>
        </p:blipFill>
        <p:spPr>
          <a:xfrm>
            <a:off x="2208787" y="2439589"/>
            <a:ext cx="548700" cy="592048"/>
          </a:xfrm>
          <a:prstGeom prst="rect">
            <a:avLst/>
          </a:prstGeom>
          <a:noFill/>
          <a:ln>
            <a:noFill/>
          </a:ln>
        </p:spPr>
      </p:pic>
      <p:cxnSp>
        <p:nvCxnSpPr>
          <p:cNvPr id="4696" name="Shape 4696"/>
          <p:cNvCxnSpPr/>
          <p:nvPr/>
        </p:nvCxnSpPr>
        <p:spPr>
          <a:xfrm rot="10800000" flipH="1">
            <a:off x="2843111" y="2733513"/>
            <a:ext cx="501300" cy="4200"/>
          </a:xfrm>
          <a:prstGeom prst="straightConnector1">
            <a:avLst/>
          </a:prstGeom>
          <a:noFill/>
          <a:ln w="9525" cap="flat" cmpd="sng">
            <a:solidFill>
              <a:schemeClr val="dk2"/>
            </a:solidFill>
            <a:prstDash val="solid"/>
            <a:round/>
            <a:headEnd type="none" w="lg" len="lg"/>
            <a:tailEnd type="triangle" w="lg" len="lg"/>
          </a:ln>
        </p:spPr>
      </p:cxnSp>
      <p:pic>
        <p:nvPicPr>
          <p:cNvPr id="4697" name="Shape 4697" descr="Icon_RH_Object_Gear-Group_RGB_Flat.png"/>
          <p:cNvPicPr preferRelativeResize="0"/>
          <p:nvPr/>
        </p:nvPicPr>
        <p:blipFill>
          <a:blip r:embed="rId5">
            <a:alphaModFix/>
          </a:blip>
          <a:stretch>
            <a:fillRect/>
          </a:stretch>
        </p:blipFill>
        <p:spPr>
          <a:xfrm>
            <a:off x="6412287" y="2439589"/>
            <a:ext cx="548700" cy="592048"/>
          </a:xfrm>
          <a:prstGeom prst="rect">
            <a:avLst/>
          </a:prstGeom>
          <a:noFill/>
          <a:ln>
            <a:noFill/>
          </a:ln>
        </p:spPr>
      </p:pic>
      <p:cxnSp>
        <p:nvCxnSpPr>
          <p:cNvPr id="4698" name="Shape 4698"/>
          <p:cNvCxnSpPr/>
          <p:nvPr/>
        </p:nvCxnSpPr>
        <p:spPr>
          <a:xfrm>
            <a:off x="4209500" y="2752190"/>
            <a:ext cx="809700" cy="600"/>
          </a:xfrm>
          <a:prstGeom prst="bentConnector3">
            <a:avLst>
              <a:gd name="adj1" fmla="val 50000"/>
            </a:avLst>
          </a:prstGeom>
          <a:noFill/>
          <a:ln w="9525" cap="flat" cmpd="sng">
            <a:solidFill>
              <a:schemeClr val="dk2"/>
            </a:solidFill>
            <a:prstDash val="solid"/>
            <a:round/>
            <a:headEnd type="none" w="lg" len="lg"/>
            <a:tailEnd type="triangle" w="lg" len="lg"/>
          </a:ln>
        </p:spPr>
      </p:cxnSp>
      <p:pic>
        <p:nvPicPr>
          <p:cNvPr id="4699" name="Shape 4699"/>
          <p:cNvPicPr preferRelativeResize="0"/>
          <p:nvPr/>
        </p:nvPicPr>
        <p:blipFill>
          <a:blip r:embed="rId6">
            <a:alphaModFix/>
          </a:blip>
          <a:stretch>
            <a:fillRect/>
          </a:stretch>
        </p:blipFill>
        <p:spPr>
          <a:xfrm>
            <a:off x="3448405" y="2516177"/>
            <a:ext cx="442375" cy="438873"/>
          </a:xfrm>
          <a:prstGeom prst="rect">
            <a:avLst/>
          </a:prstGeom>
          <a:noFill/>
          <a:ln>
            <a:noFill/>
          </a:ln>
        </p:spPr>
      </p:pic>
      <p:pic>
        <p:nvPicPr>
          <p:cNvPr id="4700" name="Shape 4700"/>
          <p:cNvPicPr preferRelativeResize="0"/>
          <p:nvPr/>
        </p:nvPicPr>
        <p:blipFill>
          <a:blip r:embed="rId7">
            <a:alphaModFix/>
          </a:blip>
          <a:stretch>
            <a:fillRect/>
          </a:stretch>
        </p:blipFill>
        <p:spPr>
          <a:xfrm>
            <a:off x="4461594" y="2406884"/>
            <a:ext cx="250853" cy="250850"/>
          </a:xfrm>
          <a:prstGeom prst="rect">
            <a:avLst/>
          </a:prstGeom>
          <a:noFill/>
          <a:ln>
            <a:noFill/>
          </a:ln>
        </p:spPr>
      </p:pic>
      <p:pic>
        <p:nvPicPr>
          <p:cNvPr id="4701" name="Shape 4701"/>
          <p:cNvPicPr preferRelativeResize="0"/>
          <p:nvPr/>
        </p:nvPicPr>
        <p:blipFill>
          <a:blip r:embed="rId8">
            <a:alphaModFix/>
          </a:blip>
          <a:stretch>
            <a:fillRect/>
          </a:stretch>
        </p:blipFill>
        <p:spPr>
          <a:xfrm>
            <a:off x="5180875" y="2463363"/>
            <a:ext cx="401707" cy="544500"/>
          </a:xfrm>
          <a:prstGeom prst="rect">
            <a:avLst/>
          </a:prstGeom>
          <a:noFill/>
          <a:ln>
            <a:noFill/>
          </a:ln>
        </p:spPr>
      </p:pic>
      <p:cxnSp>
        <p:nvCxnSpPr>
          <p:cNvPr id="4702" name="Shape 4702"/>
          <p:cNvCxnSpPr/>
          <p:nvPr/>
        </p:nvCxnSpPr>
        <p:spPr>
          <a:xfrm>
            <a:off x="5750817" y="2735613"/>
            <a:ext cx="579300" cy="0"/>
          </a:xfrm>
          <a:prstGeom prst="straightConnector1">
            <a:avLst/>
          </a:prstGeom>
          <a:noFill/>
          <a:ln w="9525" cap="flat" cmpd="sng">
            <a:solidFill>
              <a:schemeClr val="dk2"/>
            </a:solidFill>
            <a:prstDash val="solid"/>
            <a:round/>
            <a:headEnd type="none" w="lg" len="lg"/>
            <a:tailEnd type="triangle" w="lg" len="lg"/>
          </a:ln>
        </p:spPr>
      </p:cxnSp>
      <p:sp>
        <p:nvSpPr>
          <p:cNvPr id="4703" name="Shape 4703"/>
          <p:cNvSpPr txBox="1"/>
          <p:nvPr/>
        </p:nvSpPr>
        <p:spPr>
          <a:xfrm>
            <a:off x="4277420" y="2088321"/>
            <a:ext cx="642900" cy="345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app.war</a:t>
            </a:r>
            <a:endParaRPr sz="1000">
              <a:latin typeface="Overpass" pitchFamily="2" charset="77"/>
              <a:ea typeface="Proxima Nova"/>
              <a:cs typeface="Proxima Nova"/>
              <a:sym typeface="Proxima Nova"/>
            </a:endParaRPr>
          </a:p>
        </p:txBody>
      </p:sp>
      <p:grpSp>
        <p:nvGrpSpPr>
          <p:cNvPr id="4704" name="Shape 4704"/>
          <p:cNvGrpSpPr/>
          <p:nvPr/>
        </p:nvGrpSpPr>
        <p:grpSpPr>
          <a:xfrm>
            <a:off x="2236313" y="3495071"/>
            <a:ext cx="442397" cy="438912"/>
            <a:chOff x="2142075" y="3159950"/>
            <a:chExt cx="501300" cy="497350"/>
          </a:xfrm>
        </p:grpSpPr>
        <p:pic>
          <p:nvPicPr>
            <p:cNvPr id="4705" name="Shape 4705"/>
            <p:cNvPicPr preferRelativeResize="0"/>
            <p:nvPr/>
          </p:nvPicPr>
          <p:blipFill>
            <a:blip r:embed="rId9">
              <a:alphaModFix/>
            </a:blip>
            <a:stretch>
              <a:fillRect/>
            </a:stretch>
          </p:blipFill>
          <p:spPr>
            <a:xfrm>
              <a:off x="2142075" y="3159950"/>
              <a:ext cx="501300" cy="497350"/>
            </a:xfrm>
            <a:prstGeom prst="rect">
              <a:avLst/>
            </a:prstGeom>
            <a:noFill/>
            <a:ln>
              <a:noFill/>
            </a:ln>
          </p:spPr>
        </p:pic>
        <p:pic>
          <p:nvPicPr>
            <p:cNvPr id="4706" name="Shape 4706"/>
            <p:cNvPicPr preferRelativeResize="0"/>
            <p:nvPr/>
          </p:nvPicPr>
          <p:blipFill>
            <a:blip r:embed="rId10">
              <a:alphaModFix/>
            </a:blip>
            <a:stretch>
              <a:fillRect/>
            </a:stretch>
          </p:blipFill>
          <p:spPr>
            <a:xfrm>
              <a:off x="2212425" y="3232484"/>
              <a:ext cx="360600" cy="352298"/>
            </a:xfrm>
            <a:prstGeom prst="rect">
              <a:avLst/>
            </a:prstGeom>
            <a:noFill/>
            <a:ln>
              <a:noFill/>
            </a:ln>
          </p:spPr>
        </p:pic>
      </p:grpSp>
      <p:cxnSp>
        <p:nvCxnSpPr>
          <p:cNvPr id="4707" name="Shape 4707"/>
          <p:cNvCxnSpPr/>
          <p:nvPr/>
        </p:nvCxnSpPr>
        <p:spPr>
          <a:xfrm rot="10800000">
            <a:off x="2457625" y="3104050"/>
            <a:ext cx="4500" cy="346500"/>
          </a:xfrm>
          <a:prstGeom prst="straightConnector1">
            <a:avLst/>
          </a:prstGeom>
          <a:noFill/>
          <a:ln w="9525" cap="flat" cmpd="sng">
            <a:solidFill>
              <a:schemeClr val="dk2"/>
            </a:solidFill>
            <a:prstDash val="solid"/>
            <a:round/>
            <a:headEnd type="none" w="lg" len="lg"/>
            <a:tailEnd type="triangle" w="lg" len="lg"/>
          </a:ln>
        </p:spPr>
      </p:cxnSp>
      <p:grpSp>
        <p:nvGrpSpPr>
          <p:cNvPr id="4708" name="Shape 4708"/>
          <p:cNvGrpSpPr/>
          <p:nvPr/>
        </p:nvGrpSpPr>
        <p:grpSpPr>
          <a:xfrm>
            <a:off x="6427313" y="3495071"/>
            <a:ext cx="442397" cy="438912"/>
            <a:chOff x="2142075" y="3159950"/>
            <a:chExt cx="501300" cy="497350"/>
          </a:xfrm>
        </p:grpSpPr>
        <p:pic>
          <p:nvPicPr>
            <p:cNvPr id="4709" name="Shape 4709"/>
            <p:cNvPicPr preferRelativeResize="0"/>
            <p:nvPr/>
          </p:nvPicPr>
          <p:blipFill>
            <a:blip r:embed="rId9">
              <a:alphaModFix/>
            </a:blip>
            <a:stretch>
              <a:fillRect/>
            </a:stretch>
          </p:blipFill>
          <p:spPr>
            <a:xfrm>
              <a:off x="2142075" y="3159950"/>
              <a:ext cx="501300" cy="497350"/>
            </a:xfrm>
            <a:prstGeom prst="rect">
              <a:avLst/>
            </a:prstGeom>
            <a:noFill/>
            <a:ln>
              <a:noFill/>
            </a:ln>
          </p:spPr>
        </p:pic>
        <p:pic>
          <p:nvPicPr>
            <p:cNvPr id="4710" name="Shape 4710"/>
            <p:cNvPicPr preferRelativeResize="0"/>
            <p:nvPr/>
          </p:nvPicPr>
          <p:blipFill>
            <a:blip r:embed="rId10">
              <a:alphaModFix/>
            </a:blip>
            <a:stretch>
              <a:fillRect/>
            </a:stretch>
          </p:blipFill>
          <p:spPr>
            <a:xfrm>
              <a:off x="2212425" y="3232484"/>
              <a:ext cx="360600" cy="352298"/>
            </a:xfrm>
            <a:prstGeom prst="rect">
              <a:avLst/>
            </a:prstGeom>
            <a:noFill/>
            <a:ln>
              <a:noFill/>
            </a:ln>
          </p:spPr>
        </p:pic>
      </p:grpSp>
      <p:cxnSp>
        <p:nvCxnSpPr>
          <p:cNvPr id="4711" name="Shape 4711"/>
          <p:cNvCxnSpPr/>
          <p:nvPr/>
        </p:nvCxnSpPr>
        <p:spPr>
          <a:xfrm rot="10800000">
            <a:off x="6648625" y="3104050"/>
            <a:ext cx="4500" cy="346500"/>
          </a:xfrm>
          <a:prstGeom prst="straightConnector1">
            <a:avLst/>
          </a:prstGeom>
          <a:noFill/>
          <a:ln w="9525" cap="flat" cmpd="sng">
            <a:solidFill>
              <a:schemeClr val="dk2"/>
            </a:solidFill>
            <a:prstDash val="solid"/>
            <a:round/>
            <a:headEnd type="none" w="lg" len="lg"/>
            <a:tailEnd type="triangle" w="lg" len="lg"/>
          </a:ln>
        </p:spPr>
      </p:cxnSp>
      <p:sp>
        <p:nvSpPr>
          <p:cNvPr id="4712" name="Shape 4712"/>
          <p:cNvSpPr txBox="1"/>
          <p:nvPr/>
        </p:nvSpPr>
        <p:spPr>
          <a:xfrm>
            <a:off x="2674515" y="3400589"/>
            <a:ext cx="984900" cy="438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WildFly S2I</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Builder </a:t>
            </a:r>
            <a:br>
              <a:rPr lang="en" sz="1000">
                <a:latin typeface="Overpass" pitchFamily="2" charset="77"/>
                <a:ea typeface="Proxima Nova"/>
                <a:cs typeface="Proxima Nova"/>
                <a:sym typeface="Proxima Nova"/>
              </a:rPr>
            </a:br>
            <a:r>
              <a:rPr lang="en" sz="1000">
                <a:latin typeface="Overpass" pitchFamily="2" charset="77"/>
                <a:ea typeface="Proxima Nova"/>
                <a:cs typeface="Proxima Nova"/>
                <a:sym typeface="Proxima Nova"/>
              </a:rPr>
              <a:t>Image</a:t>
            </a:r>
            <a:endParaRPr sz="1000">
              <a:latin typeface="Overpass" pitchFamily="2" charset="77"/>
              <a:ea typeface="Proxima Nova"/>
              <a:cs typeface="Proxima Nova"/>
              <a:sym typeface="Proxima Nova"/>
            </a:endParaRPr>
          </a:p>
          <a:p>
            <a:pPr marL="0" lvl="0" indent="0" rtl="0">
              <a:spcBef>
                <a:spcPts val="0"/>
              </a:spcBef>
              <a:spcAft>
                <a:spcPts val="0"/>
              </a:spcAft>
              <a:buNone/>
            </a:pPr>
            <a:endParaRPr sz="1000">
              <a:latin typeface="Overpass" pitchFamily="2" charset="77"/>
              <a:ea typeface="Proxima Nova"/>
              <a:cs typeface="Proxima Nova"/>
              <a:sym typeface="Proxima Nova"/>
            </a:endParaRPr>
          </a:p>
        </p:txBody>
      </p:sp>
      <p:sp>
        <p:nvSpPr>
          <p:cNvPr id="4713" name="Shape 4713"/>
          <p:cNvSpPr txBox="1"/>
          <p:nvPr/>
        </p:nvSpPr>
        <p:spPr>
          <a:xfrm>
            <a:off x="6865518" y="3400593"/>
            <a:ext cx="984900" cy="438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WildFly </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Runtime Image</a:t>
            </a:r>
            <a:endParaRPr sz="1000">
              <a:latin typeface="Overpass" pitchFamily="2" charset="77"/>
              <a:ea typeface="Proxima Nova"/>
              <a:cs typeface="Proxima Nova"/>
              <a:sym typeface="Proxima Nova"/>
            </a:endParaRPr>
          </a:p>
          <a:p>
            <a:pPr marL="0" lvl="0" indent="0" rtl="0">
              <a:spcBef>
                <a:spcPts val="0"/>
              </a:spcBef>
              <a:spcAft>
                <a:spcPts val="0"/>
              </a:spcAft>
              <a:buNone/>
            </a:pPr>
            <a:endParaRPr sz="1000">
              <a:latin typeface="Overpass" pitchFamily="2" charset="77"/>
              <a:ea typeface="Proxima Nova"/>
              <a:cs typeface="Proxima Nova"/>
              <a:sym typeface="Proxima Nova"/>
            </a:endParaRPr>
          </a:p>
        </p:txBody>
      </p:sp>
      <p:sp>
        <p:nvSpPr>
          <p:cNvPr id="4714" name="Shape 4714"/>
          <p:cNvSpPr txBox="1"/>
          <p:nvPr/>
        </p:nvSpPr>
        <p:spPr>
          <a:xfrm>
            <a:off x="980400" y="1441550"/>
            <a:ext cx="7183200" cy="566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Use Source-to-Image to build app binaries and deploy on lean vanilla runtimes</a:t>
            </a:r>
            <a:endParaRPr>
              <a:latin typeface="Overpass" pitchFamily="2" charset="77"/>
              <a:ea typeface="Overpass"/>
              <a:cs typeface="Overpass"/>
              <a:sym typeface="Overpass"/>
            </a:endParaRPr>
          </a:p>
        </p:txBody>
      </p:sp>
      <p:sp>
        <p:nvSpPr>
          <p:cNvPr id="4715" name="Shape 4715"/>
          <p:cNvSpPr txBox="1"/>
          <p:nvPr/>
        </p:nvSpPr>
        <p:spPr>
          <a:xfrm>
            <a:off x="2854375" y="4383689"/>
            <a:ext cx="4435200" cy="2508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read more on </a:t>
            </a:r>
            <a:r>
              <a:rPr lang="en" sz="1000" u="sng">
                <a:solidFill>
                  <a:schemeClr val="hlink"/>
                </a:solidFill>
                <a:latin typeface="Overpass" pitchFamily="2" charset="77"/>
                <a:ea typeface="Overpass"/>
                <a:cs typeface="Overpass"/>
                <a:sym typeface="Overpass"/>
                <a:hlinkClick r:id="rId11"/>
              </a:rPr>
              <a:t>https://blog.openshift.com/chaining-builds/</a:t>
            </a:r>
            <a:endParaRPr sz="1000">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4F042AEC-07AE-2442-8E59-725FCCA91C3D}"/>
              </a:ext>
            </a:extLst>
          </p:cNvPr>
          <p:cNvSpPr>
            <a:spLocks noGrp="1"/>
          </p:cNvSpPr>
          <p:nvPr>
            <p:ph type="sldNum" idx="12"/>
          </p:nvPr>
        </p:nvSpPr>
        <p:spPr/>
        <p:txBody>
          <a:bodyPr/>
          <a:lstStyle/>
          <a:p>
            <a:fld id="{00000000-1234-1234-1234-123412341234}" type="slidenum">
              <a:rPr lang="en" smtClean="0"/>
              <a:pPr/>
              <a:t>121</a:t>
            </a:fld>
            <a:endParaRPr lang="en"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719"/>
        <p:cNvGrpSpPr/>
        <p:nvPr/>
      </p:nvGrpSpPr>
      <p:grpSpPr>
        <a:xfrm>
          <a:off x="0" y="0"/>
          <a:ext cx="0" cy="0"/>
          <a:chOff x="0" y="0"/>
          <a:chExt cx="0" cy="0"/>
        </a:xfrm>
      </p:grpSpPr>
      <p:sp>
        <p:nvSpPr>
          <p:cNvPr id="4721" name="Shape 4721"/>
          <p:cNvSpPr txBox="1">
            <a:spLocks noGrp="1"/>
          </p:cNvSpPr>
          <p:nvPr>
            <p:ph type="title"/>
          </p:nvPr>
        </p:nvSpPr>
        <p:spPr>
          <a:xfrm>
            <a:off x="743500" y="0"/>
            <a:ext cx="76569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EXAMPLE: USE ANY BUILD TOOL WITH OFFICIAL RUNTIME IMAGES</a:t>
            </a:r>
            <a:endParaRPr>
              <a:latin typeface="Overpass" pitchFamily="2" charset="77"/>
            </a:endParaRPr>
          </a:p>
        </p:txBody>
      </p:sp>
      <p:sp>
        <p:nvSpPr>
          <p:cNvPr id="4722" name="Shape 4722"/>
          <p:cNvSpPr/>
          <p:nvPr/>
        </p:nvSpPr>
        <p:spPr>
          <a:xfrm>
            <a:off x="5019200" y="2014275"/>
            <a:ext cx="3381300" cy="20433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verpass" pitchFamily="2" charset="77"/>
                <a:ea typeface="Proxima Nova"/>
                <a:cs typeface="Proxima Nova"/>
                <a:sym typeface="Proxima Nova"/>
              </a:rPr>
              <a:t>DOCKER BUILD</a:t>
            </a:r>
            <a:endParaRPr sz="1100">
              <a:latin typeface="Overpass" pitchFamily="2" charset="77"/>
            </a:endParaRPr>
          </a:p>
        </p:txBody>
      </p:sp>
      <p:sp>
        <p:nvSpPr>
          <p:cNvPr id="4723" name="Shape 4723"/>
          <p:cNvSpPr/>
          <p:nvPr/>
        </p:nvSpPr>
        <p:spPr>
          <a:xfrm>
            <a:off x="828200" y="2014275"/>
            <a:ext cx="3381300" cy="20433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latin typeface="Overpass" pitchFamily="2" charset="77"/>
                <a:ea typeface="Proxima Nova"/>
                <a:cs typeface="Proxima Nova"/>
                <a:sym typeface="Proxima Nova"/>
              </a:rPr>
              <a:t>CUSTOM GRADLE BUILD</a:t>
            </a:r>
            <a:endParaRPr sz="1100" b="1">
              <a:latin typeface="Overpass" pitchFamily="2" charset="77"/>
              <a:ea typeface="Proxima Nova"/>
              <a:cs typeface="Proxima Nova"/>
              <a:sym typeface="Proxima Nova"/>
            </a:endParaRPr>
          </a:p>
        </p:txBody>
      </p:sp>
      <p:cxnSp>
        <p:nvCxnSpPr>
          <p:cNvPr id="4724" name="Shape 4724"/>
          <p:cNvCxnSpPr/>
          <p:nvPr/>
        </p:nvCxnSpPr>
        <p:spPr>
          <a:xfrm rot="10800000" flipH="1">
            <a:off x="1640775" y="2733513"/>
            <a:ext cx="501300" cy="4200"/>
          </a:xfrm>
          <a:prstGeom prst="straightConnector1">
            <a:avLst/>
          </a:prstGeom>
          <a:noFill/>
          <a:ln w="9525" cap="flat" cmpd="sng">
            <a:solidFill>
              <a:schemeClr val="dk2"/>
            </a:solidFill>
            <a:prstDash val="solid"/>
            <a:round/>
            <a:headEnd type="none" w="lg" len="lg"/>
            <a:tailEnd type="triangle" w="lg" len="lg"/>
          </a:ln>
        </p:spPr>
      </p:cxnSp>
      <p:cxnSp>
        <p:nvCxnSpPr>
          <p:cNvPr id="4725" name="Shape 4725"/>
          <p:cNvCxnSpPr/>
          <p:nvPr/>
        </p:nvCxnSpPr>
        <p:spPr>
          <a:xfrm>
            <a:off x="7046217" y="2735613"/>
            <a:ext cx="579300" cy="0"/>
          </a:xfrm>
          <a:prstGeom prst="straightConnector1">
            <a:avLst/>
          </a:prstGeom>
          <a:noFill/>
          <a:ln w="9525" cap="flat" cmpd="sng">
            <a:solidFill>
              <a:schemeClr val="dk2"/>
            </a:solidFill>
            <a:prstDash val="solid"/>
            <a:round/>
            <a:headEnd type="none" w="lg" len="lg"/>
            <a:tailEnd type="triangle" w="lg" len="lg"/>
          </a:ln>
        </p:spPr>
      </p:cxnSp>
      <p:pic>
        <p:nvPicPr>
          <p:cNvPr id="4726" name="Shape 4726"/>
          <p:cNvPicPr preferRelativeResize="0"/>
          <p:nvPr/>
        </p:nvPicPr>
        <p:blipFill>
          <a:blip r:embed="rId3">
            <a:alphaModFix/>
          </a:blip>
          <a:stretch>
            <a:fillRect/>
          </a:stretch>
        </p:blipFill>
        <p:spPr>
          <a:xfrm>
            <a:off x="994775" y="2562683"/>
            <a:ext cx="579300" cy="345861"/>
          </a:xfrm>
          <a:prstGeom prst="rect">
            <a:avLst/>
          </a:prstGeom>
          <a:noFill/>
          <a:ln>
            <a:noFill/>
          </a:ln>
        </p:spPr>
      </p:pic>
      <p:pic>
        <p:nvPicPr>
          <p:cNvPr id="4727" name="Shape 4727"/>
          <p:cNvPicPr preferRelativeResize="0"/>
          <p:nvPr/>
        </p:nvPicPr>
        <p:blipFill>
          <a:blip r:embed="rId4">
            <a:alphaModFix/>
          </a:blip>
          <a:stretch>
            <a:fillRect/>
          </a:stretch>
        </p:blipFill>
        <p:spPr>
          <a:xfrm>
            <a:off x="7710813" y="2486946"/>
            <a:ext cx="501300" cy="497334"/>
          </a:xfrm>
          <a:prstGeom prst="rect">
            <a:avLst/>
          </a:prstGeom>
          <a:noFill/>
          <a:ln>
            <a:noFill/>
          </a:ln>
        </p:spPr>
      </p:pic>
      <p:pic>
        <p:nvPicPr>
          <p:cNvPr id="4728" name="Shape 4728" descr="Icon_RH_Object_Gear-Group_RGB_Flat.png"/>
          <p:cNvPicPr preferRelativeResize="0"/>
          <p:nvPr/>
        </p:nvPicPr>
        <p:blipFill>
          <a:blip r:embed="rId5">
            <a:alphaModFix/>
          </a:blip>
          <a:stretch>
            <a:fillRect/>
          </a:stretch>
        </p:blipFill>
        <p:spPr>
          <a:xfrm>
            <a:off x="2208787" y="2439589"/>
            <a:ext cx="548700" cy="592048"/>
          </a:xfrm>
          <a:prstGeom prst="rect">
            <a:avLst/>
          </a:prstGeom>
          <a:noFill/>
          <a:ln>
            <a:noFill/>
          </a:ln>
        </p:spPr>
      </p:pic>
      <p:cxnSp>
        <p:nvCxnSpPr>
          <p:cNvPr id="4729" name="Shape 4729"/>
          <p:cNvCxnSpPr/>
          <p:nvPr/>
        </p:nvCxnSpPr>
        <p:spPr>
          <a:xfrm rot="10800000" flipH="1">
            <a:off x="2843111" y="2733513"/>
            <a:ext cx="501300" cy="4200"/>
          </a:xfrm>
          <a:prstGeom prst="straightConnector1">
            <a:avLst/>
          </a:prstGeom>
          <a:noFill/>
          <a:ln w="9525" cap="flat" cmpd="sng">
            <a:solidFill>
              <a:schemeClr val="dk2"/>
            </a:solidFill>
            <a:prstDash val="solid"/>
            <a:round/>
            <a:headEnd type="none" w="lg" len="lg"/>
            <a:tailEnd type="triangle" w="lg" len="lg"/>
          </a:ln>
        </p:spPr>
      </p:cxnSp>
      <p:pic>
        <p:nvPicPr>
          <p:cNvPr id="4730" name="Shape 4730" descr="Icon_RH_Object_Gear-Group_RGB_Flat.png"/>
          <p:cNvPicPr preferRelativeResize="0"/>
          <p:nvPr/>
        </p:nvPicPr>
        <p:blipFill>
          <a:blip r:embed="rId5">
            <a:alphaModFix/>
          </a:blip>
          <a:stretch>
            <a:fillRect/>
          </a:stretch>
        </p:blipFill>
        <p:spPr>
          <a:xfrm>
            <a:off x="6412287" y="2439589"/>
            <a:ext cx="548700" cy="592048"/>
          </a:xfrm>
          <a:prstGeom prst="rect">
            <a:avLst/>
          </a:prstGeom>
          <a:noFill/>
          <a:ln>
            <a:noFill/>
          </a:ln>
        </p:spPr>
      </p:pic>
      <p:cxnSp>
        <p:nvCxnSpPr>
          <p:cNvPr id="4731" name="Shape 4731"/>
          <p:cNvCxnSpPr/>
          <p:nvPr/>
        </p:nvCxnSpPr>
        <p:spPr>
          <a:xfrm>
            <a:off x="4209500" y="2752190"/>
            <a:ext cx="809700" cy="600"/>
          </a:xfrm>
          <a:prstGeom prst="bentConnector3">
            <a:avLst>
              <a:gd name="adj1" fmla="val 50000"/>
            </a:avLst>
          </a:prstGeom>
          <a:noFill/>
          <a:ln w="9525" cap="flat" cmpd="sng">
            <a:solidFill>
              <a:schemeClr val="dk2"/>
            </a:solidFill>
            <a:prstDash val="solid"/>
            <a:round/>
            <a:headEnd type="none" w="lg" len="lg"/>
            <a:tailEnd type="triangle" w="lg" len="lg"/>
          </a:ln>
        </p:spPr>
      </p:cxnSp>
      <p:pic>
        <p:nvPicPr>
          <p:cNvPr id="4732" name="Shape 4732"/>
          <p:cNvPicPr preferRelativeResize="0"/>
          <p:nvPr/>
        </p:nvPicPr>
        <p:blipFill>
          <a:blip r:embed="rId6">
            <a:alphaModFix/>
          </a:blip>
          <a:stretch>
            <a:fillRect/>
          </a:stretch>
        </p:blipFill>
        <p:spPr>
          <a:xfrm>
            <a:off x="3448405" y="2516177"/>
            <a:ext cx="442375" cy="438873"/>
          </a:xfrm>
          <a:prstGeom prst="rect">
            <a:avLst/>
          </a:prstGeom>
          <a:noFill/>
          <a:ln>
            <a:noFill/>
          </a:ln>
        </p:spPr>
      </p:pic>
      <p:pic>
        <p:nvPicPr>
          <p:cNvPr id="4733" name="Shape 4733"/>
          <p:cNvPicPr preferRelativeResize="0"/>
          <p:nvPr/>
        </p:nvPicPr>
        <p:blipFill>
          <a:blip r:embed="rId7">
            <a:alphaModFix/>
          </a:blip>
          <a:stretch>
            <a:fillRect/>
          </a:stretch>
        </p:blipFill>
        <p:spPr>
          <a:xfrm>
            <a:off x="5180875" y="2463363"/>
            <a:ext cx="401707" cy="544500"/>
          </a:xfrm>
          <a:prstGeom prst="rect">
            <a:avLst/>
          </a:prstGeom>
          <a:noFill/>
          <a:ln>
            <a:noFill/>
          </a:ln>
        </p:spPr>
      </p:pic>
      <p:cxnSp>
        <p:nvCxnSpPr>
          <p:cNvPr id="4734" name="Shape 4734"/>
          <p:cNvCxnSpPr/>
          <p:nvPr/>
        </p:nvCxnSpPr>
        <p:spPr>
          <a:xfrm>
            <a:off x="5750817" y="2735613"/>
            <a:ext cx="579300" cy="0"/>
          </a:xfrm>
          <a:prstGeom prst="straightConnector1">
            <a:avLst/>
          </a:prstGeom>
          <a:noFill/>
          <a:ln w="9525" cap="flat" cmpd="sng">
            <a:solidFill>
              <a:schemeClr val="dk2"/>
            </a:solidFill>
            <a:prstDash val="solid"/>
            <a:round/>
            <a:headEnd type="none" w="lg" len="lg"/>
            <a:tailEnd type="triangle" w="lg" len="lg"/>
          </a:ln>
        </p:spPr>
      </p:cxnSp>
      <p:grpSp>
        <p:nvGrpSpPr>
          <p:cNvPr id="4735" name="Shape 4735"/>
          <p:cNvGrpSpPr/>
          <p:nvPr/>
        </p:nvGrpSpPr>
        <p:grpSpPr>
          <a:xfrm>
            <a:off x="2236313" y="3495071"/>
            <a:ext cx="442397" cy="438912"/>
            <a:chOff x="2142075" y="3159950"/>
            <a:chExt cx="501300" cy="497350"/>
          </a:xfrm>
        </p:grpSpPr>
        <p:pic>
          <p:nvPicPr>
            <p:cNvPr id="4736" name="Shape 4736"/>
            <p:cNvPicPr preferRelativeResize="0"/>
            <p:nvPr/>
          </p:nvPicPr>
          <p:blipFill>
            <a:blip r:embed="rId8">
              <a:alphaModFix/>
            </a:blip>
            <a:stretch>
              <a:fillRect/>
            </a:stretch>
          </p:blipFill>
          <p:spPr>
            <a:xfrm>
              <a:off x="2142075" y="3159950"/>
              <a:ext cx="501300" cy="497350"/>
            </a:xfrm>
            <a:prstGeom prst="rect">
              <a:avLst/>
            </a:prstGeom>
            <a:noFill/>
            <a:ln>
              <a:noFill/>
            </a:ln>
          </p:spPr>
        </p:pic>
        <p:pic>
          <p:nvPicPr>
            <p:cNvPr id="4737" name="Shape 4737"/>
            <p:cNvPicPr preferRelativeResize="0"/>
            <p:nvPr/>
          </p:nvPicPr>
          <p:blipFill>
            <a:blip r:embed="rId9">
              <a:alphaModFix/>
            </a:blip>
            <a:stretch>
              <a:fillRect/>
            </a:stretch>
          </p:blipFill>
          <p:spPr>
            <a:xfrm>
              <a:off x="2212425" y="3232484"/>
              <a:ext cx="360600" cy="352298"/>
            </a:xfrm>
            <a:prstGeom prst="rect">
              <a:avLst/>
            </a:prstGeom>
            <a:noFill/>
            <a:ln>
              <a:noFill/>
            </a:ln>
          </p:spPr>
        </p:pic>
      </p:grpSp>
      <p:cxnSp>
        <p:nvCxnSpPr>
          <p:cNvPr id="4738" name="Shape 4738"/>
          <p:cNvCxnSpPr/>
          <p:nvPr/>
        </p:nvCxnSpPr>
        <p:spPr>
          <a:xfrm rot="10800000">
            <a:off x="2457625" y="3104050"/>
            <a:ext cx="4500" cy="346500"/>
          </a:xfrm>
          <a:prstGeom prst="straightConnector1">
            <a:avLst/>
          </a:prstGeom>
          <a:noFill/>
          <a:ln w="9525" cap="flat" cmpd="sng">
            <a:solidFill>
              <a:schemeClr val="dk2"/>
            </a:solidFill>
            <a:prstDash val="solid"/>
            <a:round/>
            <a:headEnd type="none" w="lg" len="lg"/>
            <a:tailEnd type="triangle" w="lg" len="lg"/>
          </a:ln>
        </p:spPr>
      </p:cxnSp>
      <p:grpSp>
        <p:nvGrpSpPr>
          <p:cNvPr id="4739" name="Shape 4739"/>
          <p:cNvGrpSpPr/>
          <p:nvPr/>
        </p:nvGrpSpPr>
        <p:grpSpPr>
          <a:xfrm>
            <a:off x="6427313" y="3495071"/>
            <a:ext cx="442397" cy="438912"/>
            <a:chOff x="2142075" y="3159950"/>
            <a:chExt cx="501300" cy="497350"/>
          </a:xfrm>
        </p:grpSpPr>
        <p:pic>
          <p:nvPicPr>
            <p:cNvPr id="4740" name="Shape 4740"/>
            <p:cNvPicPr preferRelativeResize="0"/>
            <p:nvPr/>
          </p:nvPicPr>
          <p:blipFill>
            <a:blip r:embed="rId8">
              <a:alphaModFix/>
            </a:blip>
            <a:stretch>
              <a:fillRect/>
            </a:stretch>
          </p:blipFill>
          <p:spPr>
            <a:xfrm>
              <a:off x="2142075" y="3159950"/>
              <a:ext cx="501300" cy="497350"/>
            </a:xfrm>
            <a:prstGeom prst="rect">
              <a:avLst/>
            </a:prstGeom>
            <a:noFill/>
            <a:ln>
              <a:noFill/>
            </a:ln>
          </p:spPr>
        </p:pic>
        <p:pic>
          <p:nvPicPr>
            <p:cNvPr id="4741" name="Shape 4741"/>
            <p:cNvPicPr preferRelativeResize="0"/>
            <p:nvPr/>
          </p:nvPicPr>
          <p:blipFill>
            <a:blip r:embed="rId9">
              <a:alphaModFix/>
            </a:blip>
            <a:stretch>
              <a:fillRect/>
            </a:stretch>
          </p:blipFill>
          <p:spPr>
            <a:xfrm>
              <a:off x="2212425" y="3232484"/>
              <a:ext cx="360600" cy="352298"/>
            </a:xfrm>
            <a:prstGeom prst="rect">
              <a:avLst/>
            </a:prstGeom>
            <a:noFill/>
            <a:ln>
              <a:noFill/>
            </a:ln>
          </p:spPr>
        </p:pic>
      </p:grpSp>
      <p:cxnSp>
        <p:nvCxnSpPr>
          <p:cNvPr id="4742" name="Shape 4742"/>
          <p:cNvCxnSpPr/>
          <p:nvPr/>
        </p:nvCxnSpPr>
        <p:spPr>
          <a:xfrm rot="10800000">
            <a:off x="6648625" y="3104050"/>
            <a:ext cx="4500" cy="346500"/>
          </a:xfrm>
          <a:prstGeom prst="straightConnector1">
            <a:avLst/>
          </a:prstGeom>
          <a:noFill/>
          <a:ln w="9525" cap="flat" cmpd="sng">
            <a:solidFill>
              <a:schemeClr val="dk2"/>
            </a:solidFill>
            <a:prstDash val="solid"/>
            <a:round/>
            <a:headEnd type="none" w="lg" len="lg"/>
            <a:tailEnd type="triangle" w="lg" len="lg"/>
          </a:ln>
        </p:spPr>
      </p:cxnSp>
      <p:sp>
        <p:nvSpPr>
          <p:cNvPr id="4743" name="Shape 4743"/>
          <p:cNvSpPr txBox="1"/>
          <p:nvPr/>
        </p:nvSpPr>
        <p:spPr>
          <a:xfrm>
            <a:off x="2682950" y="3392163"/>
            <a:ext cx="984900" cy="591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Custom</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Gradle S2I</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Builder Image</a:t>
            </a:r>
            <a:endParaRPr sz="1000">
              <a:latin typeface="Overpass" pitchFamily="2" charset="77"/>
              <a:ea typeface="Proxima Nova"/>
              <a:cs typeface="Proxima Nova"/>
              <a:sym typeface="Proxima Nova"/>
            </a:endParaRPr>
          </a:p>
          <a:p>
            <a:pPr marL="0" lvl="0" indent="0" rtl="0">
              <a:spcBef>
                <a:spcPts val="0"/>
              </a:spcBef>
              <a:spcAft>
                <a:spcPts val="0"/>
              </a:spcAft>
              <a:buNone/>
            </a:pPr>
            <a:endParaRPr sz="1000">
              <a:latin typeface="Overpass" pitchFamily="2" charset="77"/>
              <a:ea typeface="Proxima Nova"/>
              <a:cs typeface="Proxima Nova"/>
              <a:sym typeface="Proxima Nova"/>
            </a:endParaRPr>
          </a:p>
        </p:txBody>
      </p:sp>
      <p:sp>
        <p:nvSpPr>
          <p:cNvPr id="4744" name="Shape 4744"/>
          <p:cNvSpPr txBox="1"/>
          <p:nvPr/>
        </p:nvSpPr>
        <p:spPr>
          <a:xfrm>
            <a:off x="6873950" y="3392161"/>
            <a:ext cx="984900" cy="566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Red Hat</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OpenJDK</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Image</a:t>
            </a:r>
            <a:endParaRPr sz="1000">
              <a:latin typeface="Overpass" pitchFamily="2" charset="77"/>
              <a:ea typeface="Proxima Nova"/>
              <a:cs typeface="Proxima Nova"/>
              <a:sym typeface="Proxima Nova"/>
            </a:endParaRPr>
          </a:p>
        </p:txBody>
      </p:sp>
      <p:sp>
        <p:nvSpPr>
          <p:cNvPr id="4745" name="Shape 4745"/>
          <p:cNvSpPr txBox="1"/>
          <p:nvPr/>
        </p:nvSpPr>
        <p:spPr>
          <a:xfrm>
            <a:off x="980400" y="1441550"/>
            <a:ext cx="7183200" cy="566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Use your choice of build tool like Gradle and deploy to official images like the JDK image</a:t>
            </a:r>
            <a:endParaRPr>
              <a:latin typeface="Overpass" pitchFamily="2" charset="77"/>
              <a:ea typeface="Overpass"/>
              <a:cs typeface="Overpass"/>
              <a:sym typeface="Overpass"/>
            </a:endParaRPr>
          </a:p>
        </p:txBody>
      </p:sp>
      <p:sp>
        <p:nvSpPr>
          <p:cNvPr id="4746" name="Shape 4746"/>
          <p:cNvSpPr txBox="1"/>
          <p:nvPr/>
        </p:nvSpPr>
        <p:spPr>
          <a:xfrm>
            <a:off x="2854375" y="4383689"/>
            <a:ext cx="4435200" cy="2508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read more on </a:t>
            </a:r>
            <a:r>
              <a:rPr lang="en" sz="1000" u="sng">
                <a:solidFill>
                  <a:schemeClr val="hlink"/>
                </a:solidFill>
                <a:latin typeface="Overpass" pitchFamily="2" charset="77"/>
                <a:ea typeface="Overpass"/>
                <a:cs typeface="Overpass"/>
                <a:sym typeface="Overpass"/>
                <a:hlinkClick r:id="rId10"/>
              </a:rPr>
              <a:t>https://blog.openshift.com/chaining-builds/</a:t>
            </a:r>
            <a:endParaRPr sz="1000">
              <a:latin typeface="Overpass" pitchFamily="2" charset="77"/>
              <a:ea typeface="Overpass"/>
              <a:cs typeface="Overpass"/>
              <a:sym typeface="Overpass"/>
            </a:endParaRPr>
          </a:p>
        </p:txBody>
      </p:sp>
      <p:pic>
        <p:nvPicPr>
          <p:cNvPr id="4747" name="Shape 4747"/>
          <p:cNvPicPr preferRelativeResize="0"/>
          <p:nvPr/>
        </p:nvPicPr>
        <p:blipFill>
          <a:blip r:embed="rId11">
            <a:alphaModFix/>
          </a:blip>
          <a:stretch>
            <a:fillRect/>
          </a:stretch>
        </p:blipFill>
        <p:spPr>
          <a:xfrm>
            <a:off x="4461594" y="2406884"/>
            <a:ext cx="250853" cy="250850"/>
          </a:xfrm>
          <a:prstGeom prst="rect">
            <a:avLst/>
          </a:prstGeom>
          <a:noFill/>
          <a:ln>
            <a:noFill/>
          </a:ln>
        </p:spPr>
      </p:pic>
      <p:sp>
        <p:nvSpPr>
          <p:cNvPr id="4748" name="Shape 4748"/>
          <p:cNvSpPr txBox="1"/>
          <p:nvPr/>
        </p:nvSpPr>
        <p:spPr>
          <a:xfrm>
            <a:off x="4277420" y="2088321"/>
            <a:ext cx="642900" cy="345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app.war</a:t>
            </a:r>
            <a:endParaRPr sz="1000">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35B5889A-EB34-764E-A235-0D634052E2A7}"/>
              </a:ext>
            </a:extLst>
          </p:cNvPr>
          <p:cNvSpPr>
            <a:spLocks noGrp="1"/>
          </p:cNvSpPr>
          <p:nvPr>
            <p:ph type="sldNum" idx="12"/>
          </p:nvPr>
        </p:nvSpPr>
        <p:spPr/>
        <p:txBody>
          <a:bodyPr/>
          <a:lstStyle/>
          <a:p>
            <a:fld id="{00000000-1234-1234-1234-123412341234}" type="slidenum">
              <a:rPr lang="en" smtClean="0"/>
              <a:pPr/>
              <a:t>122</a:t>
            </a:fld>
            <a:endParaRPr lang="en"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752"/>
        <p:cNvGrpSpPr/>
        <p:nvPr/>
      </p:nvGrpSpPr>
      <p:grpSpPr>
        <a:xfrm>
          <a:off x="0" y="0"/>
          <a:ext cx="0" cy="0"/>
          <a:chOff x="0" y="0"/>
          <a:chExt cx="0" cy="0"/>
        </a:xfrm>
      </p:grpSpPr>
      <p:sp>
        <p:nvSpPr>
          <p:cNvPr id="4754" name="Shape 4754"/>
          <p:cNvSpPr txBox="1">
            <a:spLocks noGrp="1"/>
          </p:cNvSpPr>
          <p:nvPr>
            <p:ph type="title"/>
          </p:nvPr>
        </p:nvSpPr>
        <p:spPr>
          <a:xfrm>
            <a:off x="743500" y="0"/>
            <a:ext cx="76569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EXAMPLE: SMALL LEAN RUNTIMES</a:t>
            </a:r>
            <a:endParaRPr>
              <a:latin typeface="Overpass" pitchFamily="2" charset="77"/>
            </a:endParaRPr>
          </a:p>
        </p:txBody>
      </p:sp>
      <p:sp>
        <p:nvSpPr>
          <p:cNvPr id="4755" name="Shape 4755"/>
          <p:cNvSpPr/>
          <p:nvPr/>
        </p:nvSpPr>
        <p:spPr>
          <a:xfrm>
            <a:off x="5019200" y="2014275"/>
            <a:ext cx="3381300" cy="20433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verpass" pitchFamily="2" charset="77"/>
                <a:ea typeface="Proxima Nova"/>
                <a:cs typeface="Proxima Nova"/>
                <a:sym typeface="Proxima Nova"/>
              </a:rPr>
              <a:t>DOCKER BUILD</a:t>
            </a:r>
            <a:endParaRPr sz="1100">
              <a:latin typeface="Overpass" pitchFamily="2" charset="77"/>
            </a:endParaRPr>
          </a:p>
        </p:txBody>
      </p:sp>
      <p:sp>
        <p:nvSpPr>
          <p:cNvPr id="4756" name="Shape 4756"/>
          <p:cNvSpPr/>
          <p:nvPr/>
        </p:nvSpPr>
        <p:spPr>
          <a:xfrm>
            <a:off x="828200" y="2014275"/>
            <a:ext cx="3381300" cy="20433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latin typeface="Overpass" pitchFamily="2" charset="77"/>
                <a:ea typeface="Proxima Nova"/>
                <a:cs typeface="Proxima Nova"/>
                <a:sym typeface="Proxima Nova"/>
              </a:rPr>
              <a:t>CUSTOM GO BUILD</a:t>
            </a:r>
            <a:endParaRPr sz="1100" b="1">
              <a:latin typeface="Overpass" pitchFamily="2" charset="77"/>
              <a:ea typeface="Proxima Nova"/>
              <a:cs typeface="Proxima Nova"/>
              <a:sym typeface="Proxima Nova"/>
            </a:endParaRPr>
          </a:p>
        </p:txBody>
      </p:sp>
      <p:cxnSp>
        <p:nvCxnSpPr>
          <p:cNvPr id="4757" name="Shape 4757"/>
          <p:cNvCxnSpPr/>
          <p:nvPr/>
        </p:nvCxnSpPr>
        <p:spPr>
          <a:xfrm rot="10800000" flipH="1">
            <a:off x="1640775" y="2733513"/>
            <a:ext cx="501300" cy="4200"/>
          </a:xfrm>
          <a:prstGeom prst="straightConnector1">
            <a:avLst/>
          </a:prstGeom>
          <a:noFill/>
          <a:ln w="9525" cap="flat" cmpd="sng">
            <a:solidFill>
              <a:schemeClr val="dk2"/>
            </a:solidFill>
            <a:prstDash val="solid"/>
            <a:round/>
            <a:headEnd type="none" w="lg" len="lg"/>
            <a:tailEnd type="triangle" w="lg" len="lg"/>
          </a:ln>
        </p:spPr>
      </p:cxnSp>
      <p:cxnSp>
        <p:nvCxnSpPr>
          <p:cNvPr id="4758" name="Shape 4758"/>
          <p:cNvCxnSpPr/>
          <p:nvPr/>
        </p:nvCxnSpPr>
        <p:spPr>
          <a:xfrm>
            <a:off x="7046217" y="2735613"/>
            <a:ext cx="579300" cy="0"/>
          </a:xfrm>
          <a:prstGeom prst="straightConnector1">
            <a:avLst/>
          </a:prstGeom>
          <a:noFill/>
          <a:ln w="9525" cap="flat" cmpd="sng">
            <a:solidFill>
              <a:schemeClr val="dk2"/>
            </a:solidFill>
            <a:prstDash val="solid"/>
            <a:round/>
            <a:headEnd type="none" w="lg" len="lg"/>
            <a:tailEnd type="triangle" w="lg" len="lg"/>
          </a:ln>
        </p:spPr>
      </p:cxnSp>
      <p:pic>
        <p:nvPicPr>
          <p:cNvPr id="4759" name="Shape 4759"/>
          <p:cNvPicPr preferRelativeResize="0"/>
          <p:nvPr/>
        </p:nvPicPr>
        <p:blipFill>
          <a:blip r:embed="rId3">
            <a:alphaModFix/>
          </a:blip>
          <a:stretch>
            <a:fillRect/>
          </a:stretch>
        </p:blipFill>
        <p:spPr>
          <a:xfrm>
            <a:off x="994775" y="2562683"/>
            <a:ext cx="579300" cy="345861"/>
          </a:xfrm>
          <a:prstGeom prst="rect">
            <a:avLst/>
          </a:prstGeom>
          <a:noFill/>
          <a:ln>
            <a:noFill/>
          </a:ln>
        </p:spPr>
      </p:pic>
      <p:pic>
        <p:nvPicPr>
          <p:cNvPr id="4760" name="Shape 4760"/>
          <p:cNvPicPr preferRelativeResize="0"/>
          <p:nvPr/>
        </p:nvPicPr>
        <p:blipFill>
          <a:blip r:embed="rId4">
            <a:alphaModFix/>
          </a:blip>
          <a:stretch>
            <a:fillRect/>
          </a:stretch>
        </p:blipFill>
        <p:spPr>
          <a:xfrm>
            <a:off x="7710813" y="2486946"/>
            <a:ext cx="501300" cy="497334"/>
          </a:xfrm>
          <a:prstGeom prst="rect">
            <a:avLst/>
          </a:prstGeom>
          <a:noFill/>
          <a:ln>
            <a:noFill/>
          </a:ln>
        </p:spPr>
      </p:pic>
      <p:pic>
        <p:nvPicPr>
          <p:cNvPr id="4761" name="Shape 4761" descr="Icon_RH_Object_Gear-Group_RGB_Flat.png"/>
          <p:cNvPicPr preferRelativeResize="0"/>
          <p:nvPr/>
        </p:nvPicPr>
        <p:blipFill>
          <a:blip r:embed="rId5">
            <a:alphaModFix/>
          </a:blip>
          <a:stretch>
            <a:fillRect/>
          </a:stretch>
        </p:blipFill>
        <p:spPr>
          <a:xfrm>
            <a:off x="2208787" y="2439589"/>
            <a:ext cx="548700" cy="592048"/>
          </a:xfrm>
          <a:prstGeom prst="rect">
            <a:avLst/>
          </a:prstGeom>
          <a:noFill/>
          <a:ln>
            <a:noFill/>
          </a:ln>
        </p:spPr>
      </p:pic>
      <p:cxnSp>
        <p:nvCxnSpPr>
          <p:cNvPr id="4762" name="Shape 4762"/>
          <p:cNvCxnSpPr/>
          <p:nvPr/>
        </p:nvCxnSpPr>
        <p:spPr>
          <a:xfrm rot="10800000" flipH="1">
            <a:off x="2843111" y="2733513"/>
            <a:ext cx="501300" cy="4200"/>
          </a:xfrm>
          <a:prstGeom prst="straightConnector1">
            <a:avLst/>
          </a:prstGeom>
          <a:noFill/>
          <a:ln w="9525" cap="flat" cmpd="sng">
            <a:solidFill>
              <a:schemeClr val="dk2"/>
            </a:solidFill>
            <a:prstDash val="solid"/>
            <a:round/>
            <a:headEnd type="none" w="lg" len="lg"/>
            <a:tailEnd type="triangle" w="lg" len="lg"/>
          </a:ln>
        </p:spPr>
      </p:cxnSp>
      <p:pic>
        <p:nvPicPr>
          <p:cNvPr id="4763" name="Shape 4763" descr="Icon_RH_Object_Gear-Group_RGB_Flat.png"/>
          <p:cNvPicPr preferRelativeResize="0"/>
          <p:nvPr/>
        </p:nvPicPr>
        <p:blipFill>
          <a:blip r:embed="rId5">
            <a:alphaModFix/>
          </a:blip>
          <a:stretch>
            <a:fillRect/>
          </a:stretch>
        </p:blipFill>
        <p:spPr>
          <a:xfrm>
            <a:off x="6412287" y="2439589"/>
            <a:ext cx="548700" cy="592048"/>
          </a:xfrm>
          <a:prstGeom prst="rect">
            <a:avLst/>
          </a:prstGeom>
          <a:noFill/>
          <a:ln>
            <a:noFill/>
          </a:ln>
        </p:spPr>
      </p:pic>
      <p:cxnSp>
        <p:nvCxnSpPr>
          <p:cNvPr id="4764" name="Shape 4764"/>
          <p:cNvCxnSpPr/>
          <p:nvPr/>
        </p:nvCxnSpPr>
        <p:spPr>
          <a:xfrm>
            <a:off x="4209500" y="2752190"/>
            <a:ext cx="809700" cy="600"/>
          </a:xfrm>
          <a:prstGeom prst="bentConnector3">
            <a:avLst>
              <a:gd name="adj1" fmla="val 50000"/>
            </a:avLst>
          </a:prstGeom>
          <a:noFill/>
          <a:ln w="9525" cap="flat" cmpd="sng">
            <a:solidFill>
              <a:schemeClr val="dk2"/>
            </a:solidFill>
            <a:prstDash val="solid"/>
            <a:round/>
            <a:headEnd type="none" w="lg" len="lg"/>
            <a:tailEnd type="triangle" w="lg" len="lg"/>
          </a:ln>
        </p:spPr>
      </p:cxnSp>
      <p:pic>
        <p:nvPicPr>
          <p:cNvPr id="4765" name="Shape 4765"/>
          <p:cNvPicPr preferRelativeResize="0"/>
          <p:nvPr/>
        </p:nvPicPr>
        <p:blipFill>
          <a:blip r:embed="rId6">
            <a:alphaModFix/>
          </a:blip>
          <a:stretch>
            <a:fillRect/>
          </a:stretch>
        </p:blipFill>
        <p:spPr>
          <a:xfrm>
            <a:off x="3448405" y="2516177"/>
            <a:ext cx="442375" cy="438873"/>
          </a:xfrm>
          <a:prstGeom prst="rect">
            <a:avLst/>
          </a:prstGeom>
          <a:noFill/>
          <a:ln>
            <a:noFill/>
          </a:ln>
        </p:spPr>
      </p:pic>
      <p:pic>
        <p:nvPicPr>
          <p:cNvPr id="4766" name="Shape 4766"/>
          <p:cNvPicPr preferRelativeResize="0"/>
          <p:nvPr/>
        </p:nvPicPr>
        <p:blipFill>
          <a:blip r:embed="rId7">
            <a:alphaModFix/>
          </a:blip>
          <a:stretch>
            <a:fillRect/>
          </a:stretch>
        </p:blipFill>
        <p:spPr>
          <a:xfrm>
            <a:off x="5180875" y="2463363"/>
            <a:ext cx="401707" cy="544500"/>
          </a:xfrm>
          <a:prstGeom prst="rect">
            <a:avLst/>
          </a:prstGeom>
          <a:noFill/>
          <a:ln>
            <a:noFill/>
          </a:ln>
        </p:spPr>
      </p:pic>
      <p:cxnSp>
        <p:nvCxnSpPr>
          <p:cNvPr id="4767" name="Shape 4767"/>
          <p:cNvCxnSpPr/>
          <p:nvPr/>
        </p:nvCxnSpPr>
        <p:spPr>
          <a:xfrm>
            <a:off x="5750817" y="2735613"/>
            <a:ext cx="579300" cy="0"/>
          </a:xfrm>
          <a:prstGeom prst="straightConnector1">
            <a:avLst/>
          </a:prstGeom>
          <a:noFill/>
          <a:ln w="9525" cap="flat" cmpd="sng">
            <a:solidFill>
              <a:schemeClr val="dk2"/>
            </a:solidFill>
            <a:prstDash val="solid"/>
            <a:round/>
            <a:headEnd type="none" w="lg" len="lg"/>
            <a:tailEnd type="triangle" w="lg" len="lg"/>
          </a:ln>
        </p:spPr>
      </p:cxnSp>
      <p:grpSp>
        <p:nvGrpSpPr>
          <p:cNvPr id="4768" name="Shape 4768"/>
          <p:cNvGrpSpPr/>
          <p:nvPr/>
        </p:nvGrpSpPr>
        <p:grpSpPr>
          <a:xfrm>
            <a:off x="2236313" y="3495071"/>
            <a:ext cx="442397" cy="438912"/>
            <a:chOff x="2142075" y="3159950"/>
            <a:chExt cx="501300" cy="497350"/>
          </a:xfrm>
        </p:grpSpPr>
        <p:pic>
          <p:nvPicPr>
            <p:cNvPr id="4769" name="Shape 4769"/>
            <p:cNvPicPr preferRelativeResize="0"/>
            <p:nvPr/>
          </p:nvPicPr>
          <p:blipFill>
            <a:blip r:embed="rId8">
              <a:alphaModFix/>
            </a:blip>
            <a:stretch>
              <a:fillRect/>
            </a:stretch>
          </p:blipFill>
          <p:spPr>
            <a:xfrm>
              <a:off x="2142075" y="3159950"/>
              <a:ext cx="501300" cy="497350"/>
            </a:xfrm>
            <a:prstGeom prst="rect">
              <a:avLst/>
            </a:prstGeom>
            <a:noFill/>
            <a:ln>
              <a:noFill/>
            </a:ln>
          </p:spPr>
        </p:pic>
        <p:pic>
          <p:nvPicPr>
            <p:cNvPr id="4770" name="Shape 4770"/>
            <p:cNvPicPr preferRelativeResize="0"/>
            <p:nvPr/>
          </p:nvPicPr>
          <p:blipFill>
            <a:blip r:embed="rId9">
              <a:alphaModFix/>
            </a:blip>
            <a:stretch>
              <a:fillRect/>
            </a:stretch>
          </p:blipFill>
          <p:spPr>
            <a:xfrm>
              <a:off x="2212425" y="3232484"/>
              <a:ext cx="360600" cy="352298"/>
            </a:xfrm>
            <a:prstGeom prst="rect">
              <a:avLst/>
            </a:prstGeom>
            <a:noFill/>
            <a:ln>
              <a:noFill/>
            </a:ln>
          </p:spPr>
        </p:pic>
      </p:grpSp>
      <p:cxnSp>
        <p:nvCxnSpPr>
          <p:cNvPr id="4771" name="Shape 4771"/>
          <p:cNvCxnSpPr/>
          <p:nvPr/>
        </p:nvCxnSpPr>
        <p:spPr>
          <a:xfrm rot="10800000">
            <a:off x="2457625" y="3104050"/>
            <a:ext cx="4500" cy="346500"/>
          </a:xfrm>
          <a:prstGeom prst="straightConnector1">
            <a:avLst/>
          </a:prstGeom>
          <a:noFill/>
          <a:ln w="9525" cap="flat" cmpd="sng">
            <a:solidFill>
              <a:schemeClr val="dk2"/>
            </a:solidFill>
            <a:prstDash val="solid"/>
            <a:round/>
            <a:headEnd type="none" w="lg" len="lg"/>
            <a:tailEnd type="triangle" w="lg" len="lg"/>
          </a:ln>
        </p:spPr>
      </p:cxnSp>
      <p:grpSp>
        <p:nvGrpSpPr>
          <p:cNvPr id="4772" name="Shape 4772"/>
          <p:cNvGrpSpPr/>
          <p:nvPr/>
        </p:nvGrpSpPr>
        <p:grpSpPr>
          <a:xfrm>
            <a:off x="6427313" y="3495071"/>
            <a:ext cx="442397" cy="438912"/>
            <a:chOff x="2142075" y="3159950"/>
            <a:chExt cx="501300" cy="497350"/>
          </a:xfrm>
        </p:grpSpPr>
        <p:pic>
          <p:nvPicPr>
            <p:cNvPr id="4773" name="Shape 4773"/>
            <p:cNvPicPr preferRelativeResize="0"/>
            <p:nvPr/>
          </p:nvPicPr>
          <p:blipFill>
            <a:blip r:embed="rId8">
              <a:alphaModFix/>
            </a:blip>
            <a:stretch>
              <a:fillRect/>
            </a:stretch>
          </p:blipFill>
          <p:spPr>
            <a:xfrm>
              <a:off x="2142075" y="3159950"/>
              <a:ext cx="501300" cy="497350"/>
            </a:xfrm>
            <a:prstGeom prst="rect">
              <a:avLst/>
            </a:prstGeom>
            <a:noFill/>
            <a:ln>
              <a:noFill/>
            </a:ln>
          </p:spPr>
        </p:pic>
        <p:pic>
          <p:nvPicPr>
            <p:cNvPr id="4774" name="Shape 4774"/>
            <p:cNvPicPr preferRelativeResize="0"/>
            <p:nvPr/>
          </p:nvPicPr>
          <p:blipFill>
            <a:blip r:embed="rId9">
              <a:alphaModFix/>
            </a:blip>
            <a:stretch>
              <a:fillRect/>
            </a:stretch>
          </p:blipFill>
          <p:spPr>
            <a:xfrm>
              <a:off x="2212425" y="3232484"/>
              <a:ext cx="360600" cy="352298"/>
            </a:xfrm>
            <a:prstGeom prst="rect">
              <a:avLst/>
            </a:prstGeom>
            <a:noFill/>
            <a:ln>
              <a:noFill/>
            </a:ln>
          </p:spPr>
        </p:pic>
      </p:grpSp>
      <p:cxnSp>
        <p:nvCxnSpPr>
          <p:cNvPr id="4775" name="Shape 4775"/>
          <p:cNvCxnSpPr/>
          <p:nvPr/>
        </p:nvCxnSpPr>
        <p:spPr>
          <a:xfrm rot="10800000">
            <a:off x="6648625" y="3104050"/>
            <a:ext cx="4500" cy="346500"/>
          </a:xfrm>
          <a:prstGeom prst="straightConnector1">
            <a:avLst/>
          </a:prstGeom>
          <a:noFill/>
          <a:ln w="9525" cap="flat" cmpd="sng">
            <a:solidFill>
              <a:schemeClr val="dk2"/>
            </a:solidFill>
            <a:prstDash val="solid"/>
            <a:round/>
            <a:headEnd type="none" w="lg" len="lg"/>
            <a:tailEnd type="triangle" w="lg" len="lg"/>
          </a:ln>
        </p:spPr>
      </p:cxnSp>
      <p:sp>
        <p:nvSpPr>
          <p:cNvPr id="4776" name="Shape 4776"/>
          <p:cNvSpPr txBox="1"/>
          <p:nvPr/>
        </p:nvSpPr>
        <p:spPr>
          <a:xfrm>
            <a:off x="2682950" y="3392163"/>
            <a:ext cx="984900" cy="591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Custom</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Go S2I</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Builder Image</a:t>
            </a:r>
            <a:endParaRPr sz="1000">
              <a:latin typeface="Overpass" pitchFamily="2" charset="77"/>
              <a:ea typeface="Proxima Nova"/>
              <a:cs typeface="Proxima Nova"/>
              <a:sym typeface="Proxima Nova"/>
            </a:endParaRPr>
          </a:p>
          <a:p>
            <a:pPr marL="0" lvl="0" indent="0" rtl="0">
              <a:spcBef>
                <a:spcPts val="0"/>
              </a:spcBef>
              <a:spcAft>
                <a:spcPts val="0"/>
              </a:spcAft>
              <a:buNone/>
            </a:pPr>
            <a:endParaRPr sz="1000">
              <a:latin typeface="Overpass" pitchFamily="2" charset="77"/>
              <a:ea typeface="Proxima Nova"/>
              <a:cs typeface="Proxima Nova"/>
              <a:sym typeface="Proxima Nova"/>
            </a:endParaRPr>
          </a:p>
        </p:txBody>
      </p:sp>
      <p:sp>
        <p:nvSpPr>
          <p:cNvPr id="4777" name="Shape 4777"/>
          <p:cNvSpPr txBox="1"/>
          <p:nvPr/>
        </p:nvSpPr>
        <p:spPr>
          <a:xfrm>
            <a:off x="6873950" y="3459929"/>
            <a:ext cx="984900" cy="566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Scratch</a:t>
            </a:r>
            <a:br>
              <a:rPr lang="en" sz="1000">
                <a:latin typeface="Overpass" pitchFamily="2" charset="77"/>
                <a:ea typeface="Proxima Nova"/>
                <a:cs typeface="Proxima Nova"/>
                <a:sym typeface="Proxima Nova"/>
              </a:rPr>
            </a:br>
            <a:r>
              <a:rPr lang="en" sz="1000">
                <a:latin typeface="Overpass" pitchFamily="2" charset="77"/>
                <a:ea typeface="Proxima Nova"/>
                <a:cs typeface="Proxima Nova"/>
                <a:sym typeface="Proxima Nova"/>
              </a:rPr>
              <a:t>Image</a:t>
            </a:r>
            <a:endParaRPr sz="1000">
              <a:latin typeface="Overpass" pitchFamily="2" charset="77"/>
              <a:ea typeface="Proxima Nova"/>
              <a:cs typeface="Proxima Nova"/>
              <a:sym typeface="Proxima Nova"/>
            </a:endParaRPr>
          </a:p>
        </p:txBody>
      </p:sp>
      <p:sp>
        <p:nvSpPr>
          <p:cNvPr id="4778" name="Shape 4778"/>
          <p:cNvSpPr txBox="1"/>
          <p:nvPr/>
        </p:nvSpPr>
        <p:spPr>
          <a:xfrm>
            <a:off x="980400" y="1441550"/>
            <a:ext cx="7183200" cy="566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Build the app binary and deploy on small scratch images</a:t>
            </a:r>
            <a:endParaRPr>
              <a:latin typeface="Overpass" pitchFamily="2" charset="77"/>
              <a:ea typeface="Overpass"/>
              <a:cs typeface="Overpass"/>
              <a:sym typeface="Overpass"/>
            </a:endParaRPr>
          </a:p>
        </p:txBody>
      </p:sp>
      <p:sp>
        <p:nvSpPr>
          <p:cNvPr id="4779" name="Shape 4779"/>
          <p:cNvSpPr txBox="1"/>
          <p:nvPr/>
        </p:nvSpPr>
        <p:spPr>
          <a:xfrm>
            <a:off x="2854375" y="4383689"/>
            <a:ext cx="4435200" cy="2508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read more on </a:t>
            </a:r>
            <a:r>
              <a:rPr lang="en" sz="1000" u="sng">
                <a:solidFill>
                  <a:schemeClr val="hlink"/>
                </a:solidFill>
                <a:latin typeface="Overpass" pitchFamily="2" charset="77"/>
                <a:ea typeface="Overpass"/>
                <a:cs typeface="Overpass"/>
                <a:sym typeface="Overpass"/>
                <a:hlinkClick r:id="rId10"/>
              </a:rPr>
              <a:t>https://blog.openshift.com/chaining-builds/</a:t>
            </a:r>
            <a:endParaRPr sz="1000">
              <a:latin typeface="Overpass" pitchFamily="2" charset="77"/>
              <a:ea typeface="Overpass"/>
              <a:cs typeface="Overpass"/>
              <a:sym typeface="Overpass"/>
            </a:endParaRPr>
          </a:p>
        </p:txBody>
      </p:sp>
      <p:pic>
        <p:nvPicPr>
          <p:cNvPr id="4780" name="Shape 4780"/>
          <p:cNvPicPr preferRelativeResize="0"/>
          <p:nvPr/>
        </p:nvPicPr>
        <p:blipFill>
          <a:blip r:embed="rId11">
            <a:alphaModFix/>
          </a:blip>
          <a:stretch>
            <a:fillRect/>
          </a:stretch>
        </p:blipFill>
        <p:spPr>
          <a:xfrm>
            <a:off x="4461594" y="2406884"/>
            <a:ext cx="250853" cy="250850"/>
          </a:xfrm>
          <a:prstGeom prst="rect">
            <a:avLst/>
          </a:prstGeom>
          <a:noFill/>
          <a:ln>
            <a:noFill/>
          </a:ln>
        </p:spPr>
      </p:pic>
      <p:sp>
        <p:nvSpPr>
          <p:cNvPr id="4781" name="Shape 4781"/>
          <p:cNvSpPr txBox="1"/>
          <p:nvPr/>
        </p:nvSpPr>
        <p:spPr>
          <a:xfrm>
            <a:off x="4277420" y="2088321"/>
            <a:ext cx="642900" cy="345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app</a:t>
            </a:r>
            <a:endParaRPr sz="1000">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457E2263-43A9-B94A-8446-C9F3FF9B7479}"/>
              </a:ext>
            </a:extLst>
          </p:cNvPr>
          <p:cNvSpPr>
            <a:spLocks noGrp="1"/>
          </p:cNvSpPr>
          <p:nvPr>
            <p:ph type="sldNum" idx="12"/>
          </p:nvPr>
        </p:nvSpPr>
        <p:spPr/>
        <p:txBody>
          <a:bodyPr/>
          <a:lstStyle/>
          <a:p>
            <a:fld id="{00000000-1234-1234-1234-123412341234}" type="slidenum">
              <a:rPr lang="en" smtClean="0"/>
              <a:pPr/>
              <a:t>123</a:t>
            </a:fld>
            <a:endParaRPr lang="en"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785"/>
        <p:cNvGrpSpPr/>
        <p:nvPr/>
      </p:nvGrpSpPr>
      <p:grpSpPr>
        <a:xfrm>
          <a:off x="0" y="0"/>
          <a:ext cx="0" cy="0"/>
          <a:chOff x="0" y="0"/>
          <a:chExt cx="0" cy="0"/>
        </a:xfrm>
      </p:grpSpPr>
      <p:sp>
        <p:nvSpPr>
          <p:cNvPr id="4786" name="Shape 4786"/>
          <p:cNvSpPr txBox="1">
            <a:spLocks noGrp="1"/>
          </p:cNvSpPr>
          <p:nvPr>
            <p:ph type="title"/>
          </p:nvPr>
        </p:nvSpPr>
        <p:spPr>
          <a:prstGeom prst="rect">
            <a:avLst/>
          </a:prstGeom>
        </p:spPr>
        <p:txBody>
          <a:bodyPr wrap="square" lIns="91425" tIns="91425" rIns="91425" bIns="91425" anchor="ctr" anchorCtr="0">
            <a:noAutofit/>
          </a:bodyPr>
          <a:lstStyle/>
          <a:p>
            <a:pPr marL="0" lvl="0" indent="0">
              <a:spcBef>
                <a:spcPts val="0"/>
              </a:spcBef>
              <a:spcAft>
                <a:spcPts val="0"/>
              </a:spcAft>
              <a:buNone/>
            </a:pPr>
            <a:r>
              <a:rPr lang="en"/>
              <a:t>CONTINUOUS INTEGRATION (CI)</a:t>
            </a:r>
            <a:endParaRPr/>
          </a:p>
          <a:p>
            <a:pPr marL="0" lvl="0" indent="0" rtl="0">
              <a:spcBef>
                <a:spcPts val="0"/>
              </a:spcBef>
              <a:spcAft>
                <a:spcPts val="0"/>
              </a:spcAft>
              <a:buNone/>
            </a:pPr>
            <a:r>
              <a:rPr lang="en"/>
              <a:t>CONTINUOUS DELIVERY (CD)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790"/>
        <p:cNvGrpSpPr/>
        <p:nvPr/>
      </p:nvGrpSpPr>
      <p:grpSpPr>
        <a:xfrm>
          <a:off x="0" y="0"/>
          <a:ext cx="0" cy="0"/>
          <a:chOff x="0" y="0"/>
          <a:chExt cx="0" cy="0"/>
        </a:xfrm>
      </p:grpSpPr>
      <p:sp>
        <p:nvSpPr>
          <p:cNvPr id="4791" name="Shape 479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t>CI/CD WITH BUILD AND DEPLOYMENTS</a:t>
            </a:r>
            <a:endParaRPr/>
          </a:p>
        </p:txBody>
      </p:sp>
      <p:sp>
        <p:nvSpPr>
          <p:cNvPr id="4793" name="Shape 4793"/>
          <p:cNvSpPr txBox="1">
            <a:spLocks noGrp="1"/>
          </p:cNvSpPr>
          <p:nvPr>
            <p:ph type="body" idx="1"/>
          </p:nvPr>
        </p:nvSpPr>
        <p:spPr>
          <a:xfrm>
            <a:off x="826700" y="1233775"/>
            <a:ext cx="7668300" cy="3290100"/>
          </a:xfrm>
          <a:prstGeom prst="rect">
            <a:avLst/>
          </a:prstGeom>
        </p:spPr>
        <p:txBody>
          <a:bodyPr wrap="square" lIns="91425" tIns="91425" rIns="91425" bIns="91425" anchor="t" anchorCtr="0">
            <a:noAutofit/>
          </a:bodyPr>
          <a:lstStyle/>
          <a:p>
            <a:pPr marL="0" lvl="0" indent="0" rtl="0">
              <a:spcBef>
                <a:spcPts val="600"/>
              </a:spcBef>
              <a:spcAft>
                <a:spcPts val="0"/>
              </a:spcAft>
              <a:buNone/>
            </a:pPr>
            <a:r>
              <a:rPr lang="en" sz="1800" b="1"/>
              <a:t>BUILDS</a:t>
            </a:r>
            <a:endParaRPr sz="1800" b="1"/>
          </a:p>
          <a:p>
            <a:pPr marL="457200" lvl="0" indent="-292100" rtl="0">
              <a:spcBef>
                <a:spcPts val="600"/>
              </a:spcBef>
              <a:spcAft>
                <a:spcPts val="0"/>
              </a:spcAft>
              <a:buSzPts val="1000"/>
              <a:buChar char="●"/>
            </a:pPr>
            <a:r>
              <a:rPr lang="en"/>
              <a:t>Webhook triggers: build the app image whenever the code changes</a:t>
            </a:r>
            <a:endParaRPr/>
          </a:p>
          <a:p>
            <a:pPr marL="457200" lvl="0" indent="-292100" rtl="0">
              <a:spcBef>
                <a:spcPts val="0"/>
              </a:spcBef>
              <a:spcAft>
                <a:spcPts val="0"/>
              </a:spcAft>
              <a:buSzPts val="1000"/>
              <a:buChar char="●"/>
            </a:pPr>
            <a:r>
              <a:rPr lang="en"/>
              <a:t>Image trigger: build the app image whenever the base language or app runtime changes</a:t>
            </a:r>
            <a:endParaRPr/>
          </a:p>
          <a:p>
            <a:pPr marL="457200" lvl="0" indent="-292100" rtl="0">
              <a:spcBef>
                <a:spcPts val="0"/>
              </a:spcBef>
              <a:spcAft>
                <a:spcPts val="0"/>
              </a:spcAft>
              <a:buSzPts val="1000"/>
              <a:buChar char="●"/>
            </a:pPr>
            <a:r>
              <a:rPr lang="en"/>
              <a:t>Build hooks: test the app image before pushing it to an image registry</a:t>
            </a:r>
            <a:br>
              <a:rPr lang="en"/>
            </a:br>
            <a:endParaRPr/>
          </a:p>
          <a:p>
            <a:pPr marL="0" lvl="0" indent="0" rtl="0">
              <a:spcBef>
                <a:spcPts val="600"/>
              </a:spcBef>
              <a:spcAft>
                <a:spcPts val="0"/>
              </a:spcAft>
              <a:buNone/>
            </a:pPr>
            <a:r>
              <a:rPr lang="en" sz="1800" b="1"/>
              <a:t>DEPLOYMENTS</a:t>
            </a:r>
            <a:endParaRPr sz="1800" b="1"/>
          </a:p>
          <a:p>
            <a:pPr marL="457200" lvl="0" indent="-292100" rtl="0">
              <a:spcBef>
                <a:spcPts val="600"/>
              </a:spcBef>
              <a:spcAft>
                <a:spcPts val="0"/>
              </a:spcAft>
              <a:buSzPts val="1000"/>
              <a:buChar char="●"/>
            </a:pPr>
            <a:r>
              <a:rPr lang="en"/>
              <a:t>Deployment triggers: redeploy app containers whenever configuration changes or the image changes in the OpenShift integrated registry or upstream registries </a:t>
            </a:r>
            <a:endParaRPr/>
          </a:p>
          <a:p>
            <a:pPr marL="0" lvl="0" indent="0">
              <a:spcBef>
                <a:spcPts val="600"/>
              </a:spcBef>
              <a:spcAft>
                <a:spcPts val="0"/>
              </a:spcAft>
              <a:buClr>
                <a:schemeClr val="dk1"/>
              </a:buClr>
              <a:buSzPts val="1100"/>
              <a:buFont typeface="Arial"/>
              <a:buNone/>
            </a:pPr>
            <a:endParaRPr/>
          </a:p>
          <a:p>
            <a:pPr marL="0" lvl="0" indent="0">
              <a:spcBef>
                <a:spcPts val="600"/>
              </a:spcBef>
              <a:spcAft>
                <a:spcPts val="0"/>
              </a:spcAft>
              <a:buNone/>
            </a:pPr>
            <a:endParaRPr/>
          </a:p>
        </p:txBody>
      </p:sp>
      <p:sp>
        <p:nvSpPr>
          <p:cNvPr id="2" name="Slide Number Placeholder 1">
            <a:extLst>
              <a:ext uri="{FF2B5EF4-FFF2-40B4-BE49-F238E27FC236}">
                <a16:creationId xmlns:a16="http://schemas.microsoft.com/office/drawing/2014/main" id="{D089C78F-6FF3-FD42-B463-27988A92F30D}"/>
              </a:ext>
            </a:extLst>
          </p:cNvPr>
          <p:cNvSpPr>
            <a:spLocks noGrp="1"/>
          </p:cNvSpPr>
          <p:nvPr>
            <p:ph type="sldNum" idx="12"/>
          </p:nvPr>
        </p:nvSpPr>
        <p:spPr/>
        <p:txBody>
          <a:bodyPr/>
          <a:lstStyle/>
          <a:p>
            <a:fld id="{00000000-1234-1234-1234-123412341234}" type="slidenum">
              <a:rPr lang="en" smtClean="0"/>
              <a:pPr/>
              <a:t>125</a:t>
            </a:fld>
            <a:endParaRPr lang="en"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4799" name="Shape 4799"/>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latin typeface="Overpass" pitchFamily="2" charset="77"/>
              </a:rPr>
              <a:t>CONTINUOUS DELIVERY WITH CONTAINERS</a:t>
            </a:r>
            <a:endParaRPr>
              <a:latin typeface="Overpass" pitchFamily="2" charset="77"/>
            </a:endParaRPr>
          </a:p>
        </p:txBody>
      </p:sp>
      <p:pic>
        <p:nvPicPr>
          <p:cNvPr id="4800" name="Shape 4800" descr="Icon_RH_Hardware_Storage-A-Single_RGB_Flat.png"/>
          <p:cNvPicPr preferRelativeResize="0"/>
          <p:nvPr/>
        </p:nvPicPr>
        <p:blipFill>
          <a:blip r:embed="rId3">
            <a:alphaModFix/>
          </a:blip>
          <a:stretch>
            <a:fillRect/>
          </a:stretch>
        </p:blipFill>
        <p:spPr>
          <a:xfrm>
            <a:off x="2462359" y="2737608"/>
            <a:ext cx="555686" cy="294298"/>
          </a:xfrm>
          <a:prstGeom prst="rect">
            <a:avLst/>
          </a:prstGeom>
          <a:noFill/>
          <a:ln>
            <a:noFill/>
          </a:ln>
        </p:spPr>
      </p:pic>
      <p:sp>
        <p:nvSpPr>
          <p:cNvPr id="4801" name="Shape 4801"/>
          <p:cNvSpPr txBox="1"/>
          <p:nvPr/>
        </p:nvSpPr>
        <p:spPr>
          <a:xfrm>
            <a:off x="2211884" y="3324003"/>
            <a:ext cx="1056600" cy="4263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source</a:t>
            </a:r>
            <a:br>
              <a:rPr lang="en" sz="1200">
                <a:latin typeface="Overpass" pitchFamily="2" charset="77"/>
                <a:ea typeface="Proxima Nova"/>
                <a:cs typeface="Proxima Nova"/>
                <a:sym typeface="Proxima Nova"/>
              </a:rPr>
            </a:br>
            <a:r>
              <a:rPr lang="en" sz="1200">
                <a:latin typeface="Overpass" pitchFamily="2" charset="77"/>
                <a:ea typeface="Proxima Nova"/>
                <a:cs typeface="Proxima Nova"/>
                <a:sym typeface="Proxima Nova"/>
              </a:rPr>
              <a:t>repository</a:t>
            </a:r>
            <a:endParaRPr sz="1200">
              <a:latin typeface="Overpass" pitchFamily="2" charset="77"/>
              <a:ea typeface="Proxima Nova"/>
              <a:cs typeface="Proxima Nova"/>
              <a:sym typeface="Proxima Nova"/>
            </a:endParaRPr>
          </a:p>
        </p:txBody>
      </p:sp>
      <p:pic>
        <p:nvPicPr>
          <p:cNvPr id="4802" name="Shape 4802" descr="Icon_RH_People_Adult-VNeck_RGB_Flat.png"/>
          <p:cNvPicPr preferRelativeResize="0"/>
          <p:nvPr/>
        </p:nvPicPr>
        <p:blipFill>
          <a:blip r:embed="rId4">
            <a:alphaModFix/>
          </a:blip>
          <a:stretch>
            <a:fillRect/>
          </a:stretch>
        </p:blipFill>
        <p:spPr>
          <a:xfrm>
            <a:off x="1333300" y="2572852"/>
            <a:ext cx="366560" cy="566528"/>
          </a:xfrm>
          <a:prstGeom prst="rect">
            <a:avLst/>
          </a:prstGeom>
          <a:noFill/>
          <a:ln>
            <a:noFill/>
          </a:ln>
        </p:spPr>
      </p:pic>
      <p:cxnSp>
        <p:nvCxnSpPr>
          <p:cNvPr id="4803" name="Shape 4803"/>
          <p:cNvCxnSpPr/>
          <p:nvPr/>
        </p:nvCxnSpPr>
        <p:spPr>
          <a:xfrm>
            <a:off x="1918060" y="2887260"/>
            <a:ext cx="378300" cy="0"/>
          </a:xfrm>
          <a:prstGeom prst="straightConnector1">
            <a:avLst/>
          </a:prstGeom>
          <a:noFill/>
          <a:ln w="9525" cap="flat" cmpd="sng">
            <a:solidFill>
              <a:srgbClr val="666666"/>
            </a:solidFill>
            <a:prstDash val="solid"/>
            <a:round/>
            <a:headEnd type="none" w="lg" len="lg"/>
            <a:tailEnd type="triangle" w="lg" len="lg"/>
          </a:ln>
        </p:spPr>
      </p:cxnSp>
      <p:pic>
        <p:nvPicPr>
          <p:cNvPr id="4804" name="Shape 4804" descr="Icon_RH_Object_Gear-Group_RGB_Flat.png"/>
          <p:cNvPicPr preferRelativeResize="0"/>
          <p:nvPr/>
        </p:nvPicPr>
        <p:blipFill>
          <a:blip r:embed="rId5">
            <a:alphaModFix/>
          </a:blip>
          <a:stretch>
            <a:fillRect/>
          </a:stretch>
        </p:blipFill>
        <p:spPr>
          <a:xfrm>
            <a:off x="3600725" y="2584956"/>
            <a:ext cx="555686" cy="599602"/>
          </a:xfrm>
          <a:prstGeom prst="rect">
            <a:avLst/>
          </a:prstGeom>
          <a:noFill/>
          <a:ln>
            <a:noFill/>
          </a:ln>
        </p:spPr>
      </p:pic>
      <p:cxnSp>
        <p:nvCxnSpPr>
          <p:cNvPr id="4805" name="Shape 4805"/>
          <p:cNvCxnSpPr/>
          <p:nvPr/>
        </p:nvCxnSpPr>
        <p:spPr>
          <a:xfrm>
            <a:off x="3148880" y="2887260"/>
            <a:ext cx="378300" cy="0"/>
          </a:xfrm>
          <a:prstGeom prst="straightConnector1">
            <a:avLst/>
          </a:prstGeom>
          <a:noFill/>
          <a:ln w="9525" cap="flat" cmpd="sng">
            <a:solidFill>
              <a:srgbClr val="666666"/>
            </a:solidFill>
            <a:prstDash val="solid"/>
            <a:round/>
            <a:headEnd type="none" w="lg" len="lg"/>
            <a:tailEnd type="triangle" w="lg" len="lg"/>
          </a:ln>
        </p:spPr>
      </p:cxnSp>
      <p:sp>
        <p:nvSpPr>
          <p:cNvPr id="4806" name="Shape 4806"/>
          <p:cNvSpPr txBox="1"/>
          <p:nvPr/>
        </p:nvSpPr>
        <p:spPr>
          <a:xfrm>
            <a:off x="3319632" y="3324003"/>
            <a:ext cx="1056600" cy="337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CI/CD</a:t>
            </a:r>
            <a:br>
              <a:rPr lang="en" sz="1200">
                <a:latin typeface="Overpass" pitchFamily="2" charset="77"/>
                <a:ea typeface="Proxima Nova"/>
                <a:cs typeface="Proxima Nova"/>
                <a:sym typeface="Proxima Nova"/>
              </a:rPr>
            </a:br>
            <a:r>
              <a:rPr lang="en" sz="1200">
                <a:latin typeface="Overpass" pitchFamily="2" charset="77"/>
                <a:ea typeface="Proxima Nova"/>
                <a:cs typeface="Proxima Nova"/>
                <a:sym typeface="Proxima Nova"/>
              </a:rPr>
              <a:t>engine</a:t>
            </a:r>
            <a:endParaRPr sz="1200">
              <a:latin typeface="Overpass" pitchFamily="2" charset="77"/>
              <a:ea typeface="Proxima Nova"/>
              <a:cs typeface="Proxima Nova"/>
              <a:sym typeface="Proxima Nova"/>
            </a:endParaRPr>
          </a:p>
        </p:txBody>
      </p:sp>
      <p:cxnSp>
        <p:nvCxnSpPr>
          <p:cNvPr id="4807" name="Shape 4807"/>
          <p:cNvCxnSpPr/>
          <p:nvPr/>
        </p:nvCxnSpPr>
        <p:spPr>
          <a:xfrm>
            <a:off x="4318158" y="2887260"/>
            <a:ext cx="378300" cy="0"/>
          </a:xfrm>
          <a:prstGeom prst="straightConnector1">
            <a:avLst/>
          </a:prstGeom>
          <a:noFill/>
          <a:ln w="9525" cap="flat" cmpd="sng">
            <a:solidFill>
              <a:srgbClr val="666666"/>
            </a:solidFill>
            <a:prstDash val="solid"/>
            <a:round/>
            <a:headEnd type="none" w="lg" len="lg"/>
            <a:tailEnd type="triangle" w="lg" len="lg"/>
          </a:ln>
        </p:spPr>
      </p:cxnSp>
      <p:sp>
        <p:nvSpPr>
          <p:cNvPr id="4808" name="Shape 4808"/>
          <p:cNvSpPr txBox="1"/>
          <p:nvPr/>
        </p:nvSpPr>
        <p:spPr>
          <a:xfrm>
            <a:off x="981075" y="3324003"/>
            <a:ext cx="1056600" cy="2943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dev</a:t>
            </a:r>
            <a:endParaRPr sz="1200">
              <a:latin typeface="Overpass" pitchFamily="2" charset="77"/>
              <a:ea typeface="Proxima Nova"/>
              <a:cs typeface="Proxima Nova"/>
              <a:sym typeface="Proxima Nova"/>
            </a:endParaRPr>
          </a:p>
        </p:txBody>
      </p:sp>
      <p:pic>
        <p:nvPicPr>
          <p:cNvPr id="4809" name="Shape 4809" descr="Icon_RH_Software_Container-App_RGB_Flat.png"/>
          <p:cNvPicPr preferRelativeResize="0"/>
          <p:nvPr/>
        </p:nvPicPr>
        <p:blipFill>
          <a:blip r:embed="rId6">
            <a:alphaModFix/>
          </a:blip>
          <a:stretch>
            <a:fillRect/>
          </a:stretch>
        </p:blipFill>
        <p:spPr>
          <a:xfrm>
            <a:off x="4833674" y="2666559"/>
            <a:ext cx="464850" cy="461179"/>
          </a:xfrm>
          <a:prstGeom prst="rect">
            <a:avLst/>
          </a:prstGeom>
          <a:noFill/>
          <a:ln>
            <a:noFill/>
          </a:ln>
        </p:spPr>
      </p:pic>
      <p:sp>
        <p:nvSpPr>
          <p:cNvPr id="4810" name="Shape 4810"/>
          <p:cNvSpPr txBox="1"/>
          <p:nvPr/>
        </p:nvSpPr>
        <p:spPr>
          <a:xfrm>
            <a:off x="4518925" y="3324003"/>
            <a:ext cx="1056600" cy="337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container</a:t>
            </a:r>
            <a:endParaRPr sz="1200">
              <a:latin typeface="Overpass" pitchFamily="2" charset="77"/>
              <a:ea typeface="Proxima Nova"/>
              <a:cs typeface="Proxima Nova"/>
              <a:sym typeface="Proxima Nova"/>
            </a:endParaRPr>
          </a:p>
        </p:txBody>
      </p:sp>
      <p:pic>
        <p:nvPicPr>
          <p:cNvPr id="4811" name="Shape 4811" descr="Icon_RH_Software_Container-Deployed_RGB_Flat.png"/>
          <p:cNvPicPr preferRelativeResize="0"/>
          <p:nvPr/>
        </p:nvPicPr>
        <p:blipFill>
          <a:blip r:embed="rId7">
            <a:alphaModFix/>
          </a:blip>
          <a:stretch>
            <a:fillRect/>
          </a:stretch>
        </p:blipFill>
        <p:spPr>
          <a:xfrm>
            <a:off x="6142296" y="1474425"/>
            <a:ext cx="384978" cy="634103"/>
          </a:xfrm>
          <a:prstGeom prst="rect">
            <a:avLst/>
          </a:prstGeom>
          <a:noFill/>
          <a:ln>
            <a:noFill/>
          </a:ln>
        </p:spPr>
      </p:pic>
      <p:pic>
        <p:nvPicPr>
          <p:cNvPr id="4812" name="Shape 4812" descr="Icon_RH_Software_Container-Deployed-Cloud_RGB_Flat.png"/>
          <p:cNvPicPr preferRelativeResize="0"/>
          <p:nvPr/>
        </p:nvPicPr>
        <p:blipFill>
          <a:blip r:embed="rId8">
            <a:alphaModFix/>
          </a:blip>
          <a:stretch>
            <a:fillRect/>
          </a:stretch>
        </p:blipFill>
        <p:spPr>
          <a:xfrm>
            <a:off x="6037628" y="3707423"/>
            <a:ext cx="594314" cy="634102"/>
          </a:xfrm>
          <a:prstGeom prst="rect">
            <a:avLst/>
          </a:prstGeom>
          <a:noFill/>
          <a:ln>
            <a:noFill/>
          </a:ln>
        </p:spPr>
      </p:pic>
      <p:pic>
        <p:nvPicPr>
          <p:cNvPr id="4813" name="Shape 4813" descr="Icon_RH_Software_Container-Deployed-Virtual_RGB_Flat.png"/>
          <p:cNvPicPr preferRelativeResize="0"/>
          <p:nvPr/>
        </p:nvPicPr>
        <p:blipFill>
          <a:blip r:embed="rId9">
            <a:alphaModFix/>
          </a:blip>
          <a:stretch>
            <a:fillRect/>
          </a:stretch>
        </p:blipFill>
        <p:spPr>
          <a:xfrm>
            <a:off x="6132860" y="2218758"/>
            <a:ext cx="403850" cy="634103"/>
          </a:xfrm>
          <a:prstGeom prst="rect">
            <a:avLst/>
          </a:prstGeom>
          <a:noFill/>
          <a:ln>
            <a:noFill/>
          </a:ln>
        </p:spPr>
      </p:pic>
      <p:pic>
        <p:nvPicPr>
          <p:cNvPr id="4814" name="Shape 4814" descr="Icon_RH_Software_Container-Deployed-Cloud_RGB_Flat.png"/>
          <p:cNvPicPr preferRelativeResize="0"/>
          <p:nvPr/>
        </p:nvPicPr>
        <p:blipFill>
          <a:blip r:embed="rId8">
            <a:alphaModFix/>
          </a:blip>
          <a:stretch>
            <a:fillRect/>
          </a:stretch>
        </p:blipFill>
        <p:spPr>
          <a:xfrm>
            <a:off x="6037628" y="2963091"/>
            <a:ext cx="594314" cy="634102"/>
          </a:xfrm>
          <a:prstGeom prst="rect">
            <a:avLst/>
          </a:prstGeom>
          <a:noFill/>
          <a:ln>
            <a:noFill/>
          </a:ln>
        </p:spPr>
      </p:pic>
      <p:cxnSp>
        <p:nvCxnSpPr>
          <p:cNvPr id="4815" name="Shape 4815"/>
          <p:cNvCxnSpPr/>
          <p:nvPr/>
        </p:nvCxnSpPr>
        <p:spPr>
          <a:xfrm rot="10800000" flipH="1">
            <a:off x="5427985" y="2690265"/>
            <a:ext cx="360300" cy="208200"/>
          </a:xfrm>
          <a:prstGeom prst="straightConnector1">
            <a:avLst/>
          </a:prstGeom>
          <a:noFill/>
          <a:ln w="9525" cap="flat" cmpd="sng">
            <a:solidFill>
              <a:srgbClr val="666666"/>
            </a:solidFill>
            <a:prstDash val="solid"/>
            <a:round/>
            <a:headEnd type="none" w="lg" len="lg"/>
            <a:tailEnd type="triangle" w="lg" len="lg"/>
          </a:ln>
        </p:spPr>
      </p:cxnSp>
      <p:cxnSp>
        <p:nvCxnSpPr>
          <p:cNvPr id="4816" name="Shape 4816"/>
          <p:cNvCxnSpPr/>
          <p:nvPr/>
        </p:nvCxnSpPr>
        <p:spPr>
          <a:xfrm>
            <a:off x="5426885" y="2897497"/>
            <a:ext cx="360300" cy="208200"/>
          </a:xfrm>
          <a:prstGeom prst="straightConnector1">
            <a:avLst/>
          </a:prstGeom>
          <a:noFill/>
          <a:ln w="9525" cap="flat" cmpd="sng">
            <a:solidFill>
              <a:srgbClr val="666666"/>
            </a:solidFill>
            <a:prstDash val="solid"/>
            <a:round/>
            <a:headEnd type="none" w="lg" len="lg"/>
            <a:tailEnd type="triangle" w="lg" len="lg"/>
          </a:ln>
        </p:spPr>
      </p:cxnSp>
      <p:cxnSp>
        <p:nvCxnSpPr>
          <p:cNvPr id="4817" name="Shape 4817"/>
          <p:cNvCxnSpPr/>
          <p:nvPr/>
        </p:nvCxnSpPr>
        <p:spPr>
          <a:xfrm>
            <a:off x="5427996" y="2897497"/>
            <a:ext cx="337200" cy="584400"/>
          </a:xfrm>
          <a:prstGeom prst="straightConnector1">
            <a:avLst/>
          </a:prstGeom>
          <a:noFill/>
          <a:ln w="9525" cap="flat" cmpd="sng">
            <a:solidFill>
              <a:srgbClr val="666666"/>
            </a:solidFill>
            <a:prstDash val="solid"/>
            <a:round/>
            <a:headEnd type="none" w="lg" len="lg"/>
            <a:tailEnd type="triangle" w="lg" len="lg"/>
          </a:ln>
        </p:spPr>
      </p:cxnSp>
      <p:cxnSp>
        <p:nvCxnSpPr>
          <p:cNvPr id="4818" name="Shape 4818"/>
          <p:cNvCxnSpPr/>
          <p:nvPr/>
        </p:nvCxnSpPr>
        <p:spPr>
          <a:xfrm rot="10800000" flipH="1">
            <a:off x="5434456" y="2307683"/>
            <a:ext cx="337200" cy="584400"/>
          </a:xfrm>
          <a:prstGeom prst="straightConnector1">
            <a:avLst/>
          </a:prstGeom>
          <a:noFill/>
          <a:ln w="9525" cap="flat" cmpd="sng">
            <a:solidFill>
              <a:srgbClr val="666666"/>
            </a:solidFill>
            <a:prstDash val="solid"/>
            <a:round/>
            <a:headEnd type="none" w="lg" len="lg"/>
            <a:tailEnd type="triangle" w="lg" len="lg"/>
          </a:ln>
        </p:spPr>
      </p:cxnSp>
      <p:sp>
        <p:nvSpPr>
          <p:cNvPr id="4819" name="Shape 4819"/>
          <p:cNvSpPr txBox="1"/>
          <p:nvPr/>
        </p:nvSpPr>
        <p:spPr>
          <a:xfrm>
            <a:off x="6693472" y="1574397"/>
            <a:ext cx="1025100" cy="2886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latin typeface="Overpass" pitchFamily="2" charset="77"/>
                <a:ea typeface="Proxima Nova"/>
                <a:cs typeface="Proxima Nova"/>
                <a:sym typeface="Proxima Nova"/>
              </a:rPr>
              <a:t>physical</a:t>
            </a:r>
            <a:endParaRPr>
              <a:latin typeface="Overpass" pitchFamily="2" charset="77"/>
              <a:ea typeface="Proxima Nova"/>
              <a:cs typeface="Proxima Nova"/>
              <a:sym typeface="Proxima Nova"/>
            </a:endParaRPr>
          </a:p>
        </p:txBody>
      </p:sp>
      <p:sp>
        <p:nvSpPr>
          <p:cNvPr id="4820" name="Shape 4820"/>
          <p:cNvSpPr txBox="1"/>
          <p:nvPr/>
        </p:nvSpPr>
        <p:spPr>
          <a:xfrm>
            <a:off x="6693472" y="2369481"/>
            <a:ext cx="1025100" cy="2886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latin typeface="Overpass" pitchFamily="2" charset="77"/>
                <a:ea typeface="Proxima Nova"/>
                <a:cs typeface="Proxima Nova"/>
                <a:sym typeface="Proxima Nova"/>
              </a:rPr>
              <a:t>virtual</a:t>
            </a:r>
            <a:endParaRPr>
              <a:latin typeface="Overpass" pitchFamily="2" charset="77"/>
              <a:ea typeface="Proxima Nova"/>
              <a:cs typeface="Proxima Nova"/>
              <a:sym typeface="Proxima Nova"/>
            </a:endParaRPr>
          </a:p>
        </p:txBody>
      </p:sp>
      <p:sp>
        <p:nvSpPr>
          <p:cNvPr id="4821" name="Shape 4821"/>
          <p:cNvSpPr txBox="1"/>
          <p:nvPr/>
        </p:nvSpPr>
        <p:spPr>
          <a:xfrm>
            <a:off x="6693472" y="3117138"/>
            <a:ext cx="1332300" cy="2886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latin typeface="Overpass" pitchFamily="2" charset="77"/>
                <a:ea typeface="Proxima Nova"/>
                <a:cs typeface="Proxima Nova"/>
                <a:sym typeface="Proxima Nova"/>
              </a:rPr>
              <a:t>private cloud</a:t>
            </a:r>
            <a:endParaRPr>
              <a:latin typeface="Overpass" pitchFamily="2" charset="77"/>
              <a:ea typeface="Proxima Nova"/>
              <a:cs typeface="Proxima Nova"/>
              <a:sym typeface="Proxima Nova"/>
            </a:endParaRPr>
          </a:p>
        </p:txBody>
      </p:sp>
      <p:sp>
        <p:nvSpPr>
          <p:cNvPr id="4822" name="Shape 4822"/>
          <p:cNvSpPr txBox="1"/>
          <p:nvPr/>
        </p:nvSpPr>
        <p:spPr>
          <a:xfrm>
            <a:off x="6693472" y="3926335"/>
            <a:ext cx="1443600" cy="2886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latin typeface="Overpass" pitchFamily="2" charset="77"/>
                <a:ea typeface="Proxima Nova"/>
                <a:cs typeface="Proxima Nova"/>
                <a:sym typeface="Proxima Nova"/>
              </a:rPr>
              <a:t>public cloud</a:t>
            </a:r>
            <a:endParaRPr>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2B14ED3F-6F32-2042-A043-3139D65A3B48}"/>
              </a:ext>
            </a:extLst>
          </p:cNvPr>
          <p:cNvSpPr>
            <a:spLocks noGrp="1"/>
          </p:cNvSpPr>
          <p:nvPr>
            <p:ph type="sldNum" idx="12"/>
          </p:nvPr>
        </p:nvSpPr>
        <p:spPr/>
        <p:txBody>
          <a:bodyPr/>
          <a:lstStyle/>
          <a:p>
            <a:fld id="{00000000-1234-1234-1234-123412341234}" type="slidenum">
              <a:rPr lang="en" smtClean="0"/>
              <a:pPr/>
              <a:t>126</a:t>
            </a:fld>
            <a:endParaRPr lang="en"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826"/>
        <p:cNvGrpSpPr/>
        <p:nvPr/>
      </p:nvGrpSpPr>
      <p:grpSpPr>
        <a:xfrm>
          <a:off x="0" y="0"/>
          <a:ext cx="0" cy="0"/>
          <a:chOff x="0" y="0"/>
          <a:chExt cx="0" cy="0"/>
        </a:xfrm>
      </p:grpSpPr>
      <p:sp>
        <p:nvSpPr>
          <p:cNvPr id="4828" name="Shape 4828"/>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latin typeface="Overpass" pitchFamily="2" charset="77"/>
              </a:rPr>
              <a:t>OPENSHIFT LOVES CI/CD</a:t>
            </a:r>
            <a:endParaRPr>
              <a:latin typeface="Overpass" pitchFamily="2" charset="77"/>
            </a:endParaRPr>
          </a:p>
        </p:txBody>
      </p:sp>
      <p:grpSp>
        <p:nvGrpSpPr>
          <p:cNvPr id="4829" name="Shape 4829"/>
          <p:cNvGrpSpPr/>
          <p:nvPr/>
        </p:nvGrpSpPr>
        <p:grpSpPr>
          <a:xfrm>
            <a:off x="331925" y="1693975"/>
            <a:ext cx="3060300" cy="2223400"/>
            <a:chOff x="331925" y="1617775"/>
            <a:chExt cx="3060300" cy="2223400"/>
          </a:xfrm>
        </p:grpSpPr>
        <p:grpSp>
          <p:nvGrpSpPr>
            <p:cNvPr id="4830" name="Shape 4830"/>
            <p:cNvGrpSpPr/>
            <p:nvPr/>
          </p:nvGrpSpPr>
          <p:grpSpPr>
            <a:xfrm>
              <a:off x="331925" y="1617775"/>
              <a:ext cx="3060300" cy="2223400"/>
              <a:chOff x="331925" y="1617775"/>
              <a:chExt cx="3060300" cy="2223400"/>
            </a:xfrm>
          </p:grpSpPr>
          <p:sp>
            <p:nvSpPr>
              <p:cNvPr id="4831" name="Shape 4831"/>
              <p:cNvSpPr txBox="1"/>
              <p:nvPr/>
            </p:nvSpPr>
            <p:spPr>
              <a:xfrm>
                <a:off x="331925" y="2898275"/>
                <a:ext cx="3060300" cy="9429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1600" b="1">
                    <a:latin typeface="Overpass" pitchFamily="2" charset="77"/>
                    <a:ea typeface="Overpass"/>
                    <a:cs typeface="Overpass"/>
                    <a:sym typeface="Overpass"/>
                  </a:rPr>
                  <a:t>JENKINS-AS-A SERVICE</a:t>
                </a:r>
                <a:endParaRPr sz="1600" b="1">
                  <a:latin typeface="Overpass" pitchFamily="2" charset="77"/>
                  <a:ea typeface="Overpass"/>
                  <a:cs typeface="Overpass"/>
                  <a:sym typeface="Overpass"/>
                </a:endParaRPr>
              </a:p>
              <a:p>
                <a:pPr marL="0" lvl="0" indent="0" algn="ctr" rtl="0">
                  <a:spcBef>
                    <a:spcPts val="0"/>
                  </a:spcBef>
                  <a:spcAft>
                    <a:spcPts val="0"/>
                  </a:spcAft>
                  <a:buNone/>
                </a:pPr>
                <a:r>
                  <a:rPr lang="en" sz="1600" b="1">
                    <a:latin typeface="Overpass" pitchFamily="2" charset="77"/>
                    <a:ea typeface="Overpass"/>
                    <a:cs typeface="Overpass"/>
                    <a:sym typeface="Overpass"/>
                  </a:rPr>
                  <a:t>ON OPENSHIFT</a:t>
                </a:r>
                <a:endParaRPr sz="1600" b="1">
                  <a:latin typeface="Overpass" pitchFamily="2" charset="77"/>
                  <a:ea typeface="Overpass"/>
                  <a:cs typeface="Overpass"/>
                  <a:sym typeface="Overpass"/>
                </a:endParaRPr>
              </a:p>
            </p:txBody>
          </p:sp>
          <p:sp>
            <p:nvSpPr>
              <p:cNvPr id="4832" name="Shape 4832"/>
              <p:cNvSpPr/>
              <p:nvPr/>
            </p:nvSpPr>
            <p:spPr>
              <a:xfrm>
                <a:off x="1185425" y="1617775"/>
                <a:ext cx="1353300" cy="1353300"/>
              </a:xfrm>
              <a:prstGeom prst="ellipse">
                <a:avLst/>
              </a:prstGeom>
              <a:solidFill>
                <a:srgbClr val="92D4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grpSp>
        <p:pic>
          <p:nvPicPr>
            <p:cNvPr id="4833" name="Shape 4833"/>
            <p:cNvPicPr preferRelativeResize="0"/>
            <p:nvPr/>
          </p:nvPicPr>
          <p:blipFill>
            <a:blip r:embed="rId3">
              <a:alphaModFix/>
            </a:blip>
            <a:stretch>
              <a:fillRect/>
            </a:stretch>
          </p:blipFill>
          <p:spPr>
            <a:xfrm>
              <a:off x="1378550" y="2009090"/>
              <a:ext cx="814650" cy="584702"/>
            </a:xfrm>
            <a:prstGeom prst="rect">
              <a:avLst/>
            </a:prstGeom>
            <a:noFill/>
            <a:ln>
              <a:noFill/>
            </a:ln>
          </p:spPr>
        </p:pic>
      </p:grpSp>
      <p:grpSp>
        <p:nvGrpSpPr>
          <p:cNvPr id="4834" name="Shape 4834"/>
          <p:cNvGrpSpPr/>
          <p:nvPr/>
        </p:nvGrpSpPr>
        <p:grpSpPr>
          <a:xfrm>
            <a:off x="3189138" y="1693975"/>
            <a:ext cx="2918100" cy="2223400"/>
            <a:chOff x="3136800" y="1617775"/>
            <a:chExt cx="2918100" cy="2223400"/>
          </a:xfrm>
        </p:grpSpPr>
        <p:sp>
          <p:nvSpPr>
            <p:cNvPr id="4835" name="Shape 4835"/>
            <p:cNvSpPr txBox="1"/>
            <p:nvPr/>
          </p:nvSpPr>
          <p:spPr>
            <a:xfrm>
              <a:off x="3136800" y="2898275"/>
              <a:ext cx="2918100" cy="9429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1600" b="1">
                  <a:latin typeface="Overpass" pitchFamily="2" charset="77"/>
                  <a:ea typeface="Overpass"/>
                  <a:cs typeface="Overpass"/>
                  <a:sym typeface="Overpass"/>
                </a:rPr>
                <a:t>HYBRID JENKINS INFRA WITH OPENSHIFT</a:t>
              </a:r>
              <a:endParaRPr sz="1600" b="1">
                <a:latin typeface="Overpass" pitchFamily="2" charset="77"/>
                <a:ea typeface="Overpass"/>
                <a:cs typeface="Overpass"/>
                <a:sym typeface="Overpass"/>
              </a:endParaRPr>
            </a:p>
          </p:txBody>
        </p:sp>
        <p:sp>
          <p:nvSpPr>
            <p:cNvPr id="4836" name="Shape 4836"/>
            <p:cNvSpPr/>
            <p:nvPr/>
          </p:nvSpPr>
          <p:spPr>
            <a:xfrm>
              <a:off x="3919200" y="1617775"/>
              <a:ext cx="1353300" cy="1353300"/>
            </a:xfrm>
            <a:prstGeom prst="ellipse">
              <a:avLst/>
            </a:prstGeom>
            <a:solidFill>
              <a:srgbClr val="92D4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837" name="Shape 4837"/>
            <p:cNvPicPr preferRelativeResize="0"/>
            <p:nvPr/>
          </p:nvPicPr>
          <p:blipFill>
            <a:blip r:embed="rId4">
              <a:alphaModFix/>
            </a:blip>
            <a:stretch>
              <a:fillRect/>
            </a:stretch>
          </p:blipFill>
          <p:spPr>
            <a:xfrm>
              <a:off x="4231190" y="1951775"/>
              <a:ext cx="729321" cy="722858"/>
            </a:xfrm>
            <a:prstGeom prst="rect">
              <a:avLst/>
            </a:prstGeom>
            <a:noFill/>
            <a:ln>
              <a:noFill/>
            </a:ln>
          </p:spPr>
        </p:pic>
      </p:grpSp>
      <p:grpSp>
        <p:nvGrpSpPr>
          <p:cNvPr id="4838" name="Shape 4838"/>
          <p:cNvGrpSpPr/>
          <p:nvPr/>
        </p:nvGrpSpPr>
        <p:grpSpPr>
          <a:xfrm>
            <a:off x="5904150" y="1693975"/>
            <a:ext cx="3060300" cy="2223400"/>
            <a:chOff x="5904150" y="1617775"/>
            <a:chExt cx="3060300" cy="2223400"/>
          </a:xfrm>
        </p:grpSpPr>
        <p:sp>
          <p:nvSpPr>
            <p:cNvPr id="4839" name="Shape 4839"/>
            <p:cNvSpPr txBox="1"/>
            <p:nvPr/>
          </p:nvSpPr>
          <p:spPr>
            <a:xfrm>
              <a:off x="5904150" y="2898275"/>
              <a:ext cx="3060300" cy="9429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verpass" pitchFamily="2" charset="77"/>
                  <a:ea typeface="Overpass"/>
                  <a:cs typeface="Overpass"/>
                  <a:sym typeface="Overpass"/>
                </a:rPr>
                <a:t>EXISTING CI/CD </a:t>
              </a:r>
              <a:br>
                <a:rPr lang="en" sz="1600" b="1">
                  <a:solidFill>
                    <a:schemeClr val="dk1"/>
                  </a:solidFill>
                  <a:latin typeface="Overpass" pitchFamily="2" charset="77"/>
                  <a:ea typeface="Overpass"/>
                  <a:cs typeface="Overpass"/>
                  <a:sym typeface="Overpass"/>
                </a:rPr>
              </a:br>
              <a:r>
                <a:rPr lang="en" sz="1600" b="1">
                  <a:latin typeface="Overpass" pitchFamily="2" charset="77"/>
                  <a:ea typeface="Overpass"/>
                  <a:cs typeface="Overpass"/>
                  <a:sym typeface="Overpass"/>
                </a:rPr>
                <a:t>DEPLOY TO OPENSHIFT</a:t>
              </a:r>
              <a:endParaRPr sz="1600" b="1">
                <a:latin typeface="Overpass" pitchFamily="2" charset="77"/>
                <a:ea typeface="Overpass"/>
                <a:cs typeface="Overpass"/>
                <a:sym typeface="Overpass"/>
              </a:endParaRPr>
            </a:p>
          </p:txBody>
        </p:sp>
        <p:sp>
          <p:nvSpPr>
            <p:cNvPr id="4840" name="Shape 4840"/>
            <p:cNvSpPr/>
            <p:nvPr/>
          </p:nvSpPr>
          <p:spPr>
            <a:xfrm>
              <a:off x="6757650" y="1617775"/>
              <a:ext cx="1353300" cy="1353300"/>
            </a:xfrm>
            <a:prstGeom prst="ellipse">
              <a:avLst/>
            </a:prstGeom>
            <a:solidFill>
              <a:srgbClr val="92D4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841" name="Shape 4841"/>
            <p:cNvPicPr preferRelativeResize="0"/>
            <p:nvPr/>
          </p:nvPicPr>
          <p:blipFill>
            <a:blip r:embed="rId5">
              <a:alphaModFix/>
            </a:blip>
            <a:stretch>
              <a:fillRect/>
            </a:stretch>
          </p:blipFill>
          <p:spPr>
            <a:xfrm>
              <a:off x="6917198" y="2098589"/>
              <a:ext cx="881804" cy="416636"/>
            </a:xfrm>
            <a:prstGeom prst="rect">
              <a:avLst/>
            </a:prstGeom>
            <a:noFill/>
            <a:ln>
              <a:noFill/>
            </a:ln>
          </p:spPr>
        </p:pic>
      </p:grpSp>
      <p:pic>
        <p:nvPicPr>
          <p:cNvPr id="4842" name="Shape 4842"/>
          <p:cNvPicPr preferRelativeResize="0"/>
          <p:nvPr/>
        </p:nvPicPr>
        <p:blipFill rotWithShape="1">
          <a:blip r:embed="rId6">
            <a:alphaModFix/>
          </a:blip>
          <a:srcRect t="17688"/>
          <a:stretch/>
        </p:blipFill>
        <p:spPr>
          <a:xfrm>
            <a:off x="8231434" y="174809"/>
            <a:ext cx="739901" cy="596342"/>
          </a:xfrm>
          <a:prstGeom prst="rect">
            <a:avLst/>
          </a:prstGeom>
          <a:noFill/>
          <a:ln>
            <a:noFill/>
          </a:ln>
        </p:spPr>
      </p:pic>
      <p:sp>
        <p:nvSpPr>
          <p:cNvPr id="2" name="Slide Number Placeholder 1">
            <a:extLst>
              <a:ext uri="{FF2B5EF4-FFF2-40B4-BE49-F238E27FC236}">
                <a16:creationId xmlns:a16="http://schemas.microsoft.com/office/drawing/2014/main" id="{A8A82678-1A64-CA41-91EB-6781A7DEE064}"/>
              </a:ext>
            </a:extLst>
          </p:cNvPr>
          <p:cNvSpPr>
            <a:spLocks noGrp="1"/>
          </p:cNvSpPr>
          <p:nvPr>
            <p:ph type="sldNum" idx="12"/>
          </p:nvPr>
        </p:nvSpPr>
        <p:spPr/>
        <p:txBody>
          <a:bodyPr/>
          <a:lstStyle/>
          <a:p>
            <a:fld id="{00000000-1234-1234-1234-123412341234}" type="slidenum">
              <a:rPr lang="en" smtClean="0"/>
              <a:pPr/>
              <a:t>127</a:t>
            </a:fld>
            <a:endParaRPr lang="en"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846"/>
        <p:cNvGrpSpPr/>
        <p:nvPr/>
      </p:nvGrpSpPr>
      <p:grpSpPr>
        <a:xfrm>
          <a:off x="0" y="0"/>
          <a:ext cx="0" cy="0"/>
          <a:chOff x="0" y="0"/>
          <a:chExt cx="0" cy="0"/>
        </a:xfrm>
      </p:grpSpPr>
      <p:sp>
        <p:nvSpPr>
          <p:cNvPr id="4848" name="Shape 4848"/>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t>JENKINS-AS-A-SERVICE ON OPENSHIFT</a:t>
            </a:r>
            <a:endParaRPr/>
          </a:p>
        </p:txBody>
      </p:sp>
      <p:sp>
        <p:nvSpPr>
          <p:cNvPr id="4849" name="Shape 4849"/>
          <p:cNvSpPr txBox="1">
            <a:spLocks noGrp="1"/>
          </p:cNvSpPr>
          <p:nvPr>
            <p:ph type="body" idx="1"/>
          </p:nvPr>
        </p:nvSpPr>
        <p:spPr>
          <a:xfrm>
            <a:off x="826700" y="1233775"/>
            <a:ext cx="5062200" cy="3290100"/>
          </a:xfrm>
          <a:prstGeom prst="rect">
            <a:avLst/>
          </a:prstGeom>
        </p:spPr>
        <p:txBody>
          <a:bodyPr wrap="square" lIns="91425" tIns="91425" rIns="91425" bIns="91425" anchor="t" anchorCtr="0">
            <a:noAutofit/>
          </a:bodyPr>
          <a:lstStyle/>
          <a:p>
            <a:pPr marL="457200" lvl="0" indent="-292100" rtl="0">
              <a:spcBef>
                <a:spcPts val="600"/>
              </a:spcBef>
              <a:spcAft>
                <a:spcPts val="0"/>
              </a:spcAft>
              <a:buSzPts val="1000"/>
              <a:buChar char="●"/>
            </a:pPr>
            <a:r>
              <a:rPr lang="en"/>
              <a:t>Certified Jenkins images with pre-configured plugins</a:t>
            </a:r>
            <a:endParaRPr/>
          </a:p>
          <a:p>
            <a:pPr marL="914400" lvl="1" indent="-292100" rtl="0">
              <a:spcBef>
                <a:spcPts val="0"/>
              </a:spcBef>
              <a:spcAft>
                <a:spcPts val="0"/>
              </a:spcAft>
              <a:buSzPts val="1000"/>
              <a:buChar char="○"/>
            </a:pPr>
            <a:r>
              <a:rPr lang="en"/>
              <a:t>Provided out-of-the-box</a:t>
            </a:r>
            <a:endParaRPr/>
          </a:p>
          <a:p>
            <a:pPr marL="914400" lvl="1" indent="-292100" rtl="0">
              <a:spcBef>
                <a:spcPts val="0"/>
              </a:spcBef>
              <a:spcAft>
                <a:spcPts val="0"/>
              </a:spcAft>
              <a:buSzPts val="1000"/>
              <a:buChar char="○"/>
            </a:pPr>
            <a:r>
              <a:rPr lang="en"/>
              <a:t>Follows Jenkins 1.x and 2.x LTS versions</a:t>
            </a:r>
            <a:endParaRPr/>
          </a:p>
          <a:p>
            <a:pPr marL="457200" lvl="0" indent="-292100" rtl="0">
              <a:spcBef>
                <a:spcPts val="1000"/>
              </a:spcBef>
              <a:spcAft>
                <a:spcPts val="0"/>
              </a:spcAft>
              <a:buSzPts val="1000"/>
              <a:buChar char="●"/>
            </a:pPr>
            <a:r>
              <a:rPr lang="en"/>
              <a:t>Jenkins S2I Builder for customizing the image</a:t>
            </a:r>
            <a:endParaRPr/>
          </a:p>
          <a:p>
            <a:pPr marL="914400" lvl="1" indent="-292100" rtl="0">
              <a:spcBef>
                <a:spcPts val="0"/>
              </a:spcBef>
              <a:spcAft>
                <a:spcPts val="0"/>
              </a:spcAft>
              <a:buSzPts val="1000"/>
              <a:buChar char="○"/>
            </a:pPr>
            <a:r>
              <a:rPr lang="en"/>
              <a:t>Install Plugins</a:t>
            </a:r>
            <a:endParaRPr/>
          </a:p>
          <a:p>
            <a:pPr marL="914400" lvl="1" indent="-292100" rtl="0">
              <a:spcBef>
                <a:spcPts val="0"/>
              </a:spcBef>
              <a:spcAft>
                <a:spcPts val="0"/>
              </a:spcAft>
              <a:buSzPts val="1000"/>
              <a:buChar char="○"/>
            </a:pPr>
            <a:r>
              <a:rPr lang="en"/>
              <a:t>Configure Jenkins</a:t>
            </a:r>
            <a:endParaRPr/>
          </a:p>
          <a:p>
            <a:pPr marL="914400" lvl="1" indent="-292100" rtl="0">
              <a:spcBef>
                <a:spcPts val="0"/>
              </a:spcBef>
              <a:spcAft>
                <a:spcPts val="0"/>
              </a:spcAft>
              <a:buSzPts val="1000"/>
              <a:buChar char="○"/>
            </a:pPr>
            <a:r>
              <a:rPr lang="en"/>
              <a:t>Configure Build Jobs</a:t>
            </a:r>
            <a:endParaRPr/>
          </a:p>
          <a:p>
            <a:pPr marL="457200" lvl="0" indent="-292100" rtl="0">
              <a:spcBef>
                <a:spcPts val="1000"/>
              </a:spcBef>
              <a:spcAft>
                <a:spcPts val="0"/>
              </a:spcAft>
              <a:buSzPts val="1000"/>
              <a:buChar char="●"/>
            </a:pPr>
            <a:r>
              <a:rPr lang="en"/>
              <a:t>OpenShift plugins to integrate authentication with OpenShift and also CI/CD pipelines</a:t>
            </a:r>
            <a:endParaRPr/>
          </a:p>
          <a:p>
            <a:pPr marL="457200" lvl="0" indent="-292100" rtl="0">
              <a:spcBef>
                <a:spcPts val="1000"/>
              </a:spcBef>
              <a:spcAft>
                <a:spcPts val="0"/>
              </a:spcAft>
              <a:buSzPts val="1000"/>
              <a:buChar char="●"/>
            </a:pPr>
            <a:r>
              <a:rPr lang="en"/>
              <a:t>Dynamically deploys Jenkins slave containers</a:t>
            </a:r>
            <a:endParaRPr/>
          </a:p>
        </p:txBody>
      </p:sp>
      <p:pic>
        <p:nvPicPr>
          <p:cNvPr id="4850" name="Shape 4850" descr="Icon_RH_Hardware_Storage-A-Single_RGB_Flat.png"/>
          <p:cNvPicPr preferRelativeResize="0"/>
          <p:nvPr/>
        </p:nvPicPr>
        <p:blipFill>
          <a:blip r:embed="rId3">
            <a:alphaModFix/>
          </a:blip>
          <a:stretch>
            <a:fillRect/>
          </a:stretch>
        </p:blipFill>
        <p:spPr>
          <a:xfrm>
            <a:off x="6881477" y="1439225"/>
            <a:ext cx="651375" cy="344978"/>
          </a:xfrm>
          <a:prstGeom prst="rect">
            <a:avLst/>
          </a:prstGeom>
          <a:noFill/>
          <a:ln>
            <a:noFill/>
          </a:ln>
        </p:spPr>
      </p:pic>
      <p:pic>
        <p:nvPicPr>
          <p:cNvPr id="4851" name="Shape 4851" descr="Icon_RH_Object_Gear-Group_RGB_Flat.png"/>
          <p:cNvPicPr preferRelativeResize="0"/>
          <p:nvPr/>
        </p:nvPicPr>
        <p:blipFill>
          <a:blip r:embed="rId4">
            <a:alphaModFix/>
          </a:blip>
          <a:stretch>
            <a:fillRect/>
          </a:stretch>
        </p:blipFill>
        <p:spPr>
          <a:xfrm>
            <a:off x="6932825" y="2507112"/>
            <a:ext cx="548700" cy="592048"/>
          </a:xfrm>
          <a:prstGeom prst="rect">
            <a:avLst/>
          </a:prstGeom>
          <a:noFill/>
          <a:ln>
            <a:noFill/>
          </a:ln>
        </p:spPr>
      </p:pic>
      <p:cxnSp>
        <p:nvCxnSpPr>
          <p:cNvPr id="4852" name="Shape 4852"/>
          <p:cNvCxnSpPr>
            <a:stCxn id="4850" idx="2"/>
            <a:endCxn id="4851" idx="0"/>
          </p:cNvCxnSpPr>
          <p:nvPr/>
        </p:nvCxnSpPr>
        <p:spPr>
          <a:xfrm>
            <a:off x="7207165" y="1784202"/>
            <a:ext cx="0" cy="723000"/>
          </a:xfrm>
          <a:prstGeom prst="straightConnector1">
            <a:avLst/>
          </a:prstGeom>
          <a:noFill/>
          <a:ln w="9525" cap="flat" cmpd="sng">
            <a:solidFill>
              <a:srgbClr val="666666"/>
            </a:solidFill>
            <a:prstDash val="solid"/>
            <a:round/>
            <a:headEnd type="none" w="lg" len="lg"/>
            <a:tailEnd type="triangle" w="lg" len="lg"/>
          </a:ln>
        </p:spPr>
      </p:cxnSp>
      <p:cxnSp>
        <p:nvCxnSpPr>
          <p:cNvPr id="4853" name="Shape 4853"/>
          <p:cNvCxnSpPr>
            <a:stCxn id="4851" idx="2"/>
          </p:cNvCxnSpPr>
          <p:nvPr/>
        </p:nvCxnSpPr>
        <p:spPr>
          <a:xfrm>
            <a:off x="7207175" y="3099160"/>
            <a:ext cx="0" cy="590400"/>
          </a:xfrm>
          <a:prstGeom prst="straightConnector1">
            <a:avLst/>
          </a:prstGeom>
          <a:noFill/>
          <a:ln w="9525" cap="flat" cmpd="sng">
            <a:solidFill>
              <a:srgbClr val="666666"/>
            </a:solidFill>
            <a:prstDash val="solid"/>
            <a:round/>
            <a:headEnd type="none" w="lg" len="lg"/>
            <a:tailEnd type="triangle" w="lg" len="lg"/>
          </a:ln>
        </p:spPr>
      </p:cxnSp>
      <p:cxnSp>
        <p:nvCxnSpPr>
          <p:cNvPr id="4854" name="Shape 4854"/>
          <p:cNvCxnSpPr>
            <a:endCxn id="4851" idx="3"/>
          </p:cNvCxnSpPr>
          <p:nvPr/>
        </p:nvCxnSpPr>
        <p:spPr>
          <a:xfrm rot="10800000">
            <a:off x="7481524" y="2803136"/>
            <a:ext cx="648000" cy="0"/>
          </a:xfrm>
          <a:prstGeom prst="straightConnector1">
            <a:avLst/>
          </a:prstGeom>
          <a:noFill/>
          <a:ln w="9525" cap="flat" cmpd="sng">
            <a:solidFill>
              <a:srgbClr val="666666"/>
            </a:solidFill>
            <a:prstDash val="solid"/>
            <a:round/>
            <a:headEnd type="none" w="lg" len="lg"/>
            <a:tailEnd type="triangle" w="lg" len="lg"/>
          </a:ln>
        </p:spPr>
      </p:cxnSp>
      <p:sp>
        <p:nvSpPr>
          <p:cNvPr id="4855" name="Shape 4855"/>
          <p:cNvSpPr txBox="1"/>
          <p:nvPr/>
        </p:nvSpPr>
        <p:spPr>
          <a:xfrm>
            <a:off x="5888871" y="1506425"/>
            <a:ext cx="10425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Plugins</a:t>
            </a:r>
            <a:br>
              <a:rPr lang="en" sz="1000">
                <a:latin typeface="Proxima Nova"/>
                <a:ea typeface="Proxima Nova"/>
                <a:cs typeface="Proxima Nova"/>
                <a:sym typeface="Proxima Nova"/>
              </a:rPr>
            </a:br>
            <a:r>
              <a:rPr lang="en" sz="1000">
                <a:latin typeface="Proxima Nova"/>
                <a:ea typeface="Proxima Nova"/>
                <a:cs typeface="Proxima Nova"/>
                <a:sym typeface="Proxima Nova"/>
              </a:rPr>
              <a:t>Jobs</a:t>
            </a:r>
            <a:endParaRPr sz="1000">
              <a:latin typeface="Proxima Nova"/>
              <a:ea typeface="Proxima Nova"/>
              <a:cs typeface="Proxima Nova"/>
              <a:sym typeface="Proxima Nova"/>
            </a:endParaRPr>
          </a:p>
          <a:p>
            <a:pPr marL="0" lvl="0" indent="0" algn="ctr" rtl="0">
              <a:spcBef>
                <a:spcPts val="0"/>
              </a:spcBef>
              <a:spcAft>
                <a:spcPts val="0"/>
              </a:spcAft>
              <a:buNone/>
            </a:pPr>
            <a:r>
              <a:rPr lang="en" sz="1000">
                <a:latin typeface="Proxima Nova"/>
                <a:ea typeface="Proxima Nova"/>
                <a:cs typeface="Proxima Nova"/>
                <a:sym typeface="Proxima Nova"/>
              </a:rPr>
              <a:t>Configuration</a:t>
            </a:r>
            <a:endParaRPr sz="1000">
              <a:latin typeface="Proxima Nova"/>
              <a:ea typeface="Proxima Nova"/>
              <a:cs typeface="Proxima Nova"/>
              <a:sym typeface="Proxima Nova"/>
            </a:endParaRPr>
          </a:p>
        </p:txBody>
      </p:sp>
      <p:sp>
        <p:nvSpPr>
          <p:cNvPr id="4856" name="Shape 4856"/>
          <p:cNvSpPr txBox="1"/>
          <p:nvPr/>
        </p:nvSpPr>
        <p:spPr>
          <a:xfrm>
            <a:off x="5828421" y="2649425"/>
            <a:ext cx="11634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(S2I)</a:t>
            </a:r>
            <a:endParaRPr sz="1000">
              <a:latin typeface="Proxima Nova"/>
              <a:ea typeface="Proxima Nova"/>
              <a:cs typeface="Proxima Nova"/>
              <a:sym typeface="Proxima Nova"/>
            </a:endParaRPr>
          </a:p>
        </p:txBody>
      </p:sp>
      <p:sp>
        <p:nvSpPr>
          <p:cNvPr id="4857" name="Shape 4857"/>
          <p:cNvSpPr txBox="1"/>
          <p:nvPr/>
        </p:nvSpPr>
        <p:spPr>
          <a:xfrm>
            <a:off x="5828421" y="3884200"/>
            <a:ext cx="11634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Custom</a:t>
            </a:r>
            <a:br>
              <a:rPr lang="en" sz="1000">
                <a:latin typeface="Proxima Nova"/>
                <a:ea typeface="Proxima Nova"/>
                <a:cs typeface="Proxima Nova"/>
                <a:sym typeface="Proxima Nova"/>
              </a:rPr>
            </a:b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sp>
        <p:nvSpPr>
          <p:cNvPr id="4858" name="Shape 4858"/>
          <p:cNvSpPr txBox="1"/>
          <p:nvPr/>
        </p:nvSpPr>
        <p:spPr>
          <a:xfrm>
            <a:off x="7909924" y="3182825"/>
            <a:ext cx="1163400" cy="2271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Proxima Nova"/>
                <a:ea typeface="Proxima Nova"/>
                <a:cs typeface="Proxima Nova"/>
                <a:sym typeface="Proxima Nova"/>
              </a:rPr>
              <a:t>Jenkins</a:t>
            </a:r>
            <a:br>
              <a:rPr lang="en" sz="1000">
                <a:latin typeface="Proxima Nova"/>
                <a:ea typeface="Proxima Nova"/>
                <a:cs typeface="Proxima Nova"/>
                <a:sym typeface="Proxima Nova"/>
              </a:rPr>
            </a:br>
            <a:r>
              <a:rPr lang="en" sz="1000">
                <a:latin typeface="Proxima Nova"/>
                <a:ea typeface="Proxima Nova"/>
                <a:cs typeface="Proxima Nova"/>
                <a:sym typeface="Proxima Nova"/>
              </a:rPr>
              <a:t>Image</a:t>
            </a:r>
            <a:endParaRPr sz="1000">
              <a:latin typeface="Proxima Nova"/>
              <a:ea typeface="Proxima Nova"/>
              <a:cs typeface="Proxima Nova"/>
              <a:sym typeface="Proxima Nova"/>
            </a:endParaRPr>
          </a:p>
        </p:txBody>
      </p:sp>
      <p:pic>
        <p:nvPicPr>
          <p:cNvPr id="4859" name="Shape 4859" descr="Icon_RH_Software_Container-App_RGB_Flat.png"/>
          <p:cNvPicPr preferRelativeResize="0"/>
          <p:nvPr/>
        </p:nvPicPr>
        <p:blipFill rotWithShape="1">
          <a:blip r:embed="rId5">
            <a:alphaModFix/>
          </a:blip>
          <a:srcRect l="8944" t="11191" r="10837" b="8584"/>
          <a:stretch/>
        </p:blipFill>
        <p:spPr>
          <a:xfrm>
            <a:off x="6900417" y="3728248"/>
            <a:ext cx="596699" cy="592050"/>
          </a:xfrm>
          <a:prstGeom prst="rect">
            <a:avLst/>
          </a:prstGeom>
          <a:noFill/>
          <a:ln>
            <a:noFill/>
          </a:ln>
        </p:spPr>
      </p:pic>
      <p:pic>
        <p:nvPicPr>
          <p:cNvPr id="4860" name="Shape 4860" descr="Icon_RH_Software_Container-App_RGB_Flat.png"/>
          <p:cNvPicPr preferRelativeResize="0"/>
          <p:nvPr/>
        </p:nvPicPr>
        <p:blipFill rotWithShape="1">
          <a:blip r:embed="rId5">
            <a:alphaModFix/>
          </a:blip>
          <a:srcRect l="8944" t="11191" r="10837" b="8584"/>
          <a:stretch/>
        </p:blipFill>
        <p:spPr>
          <a:xfrm>
            <a:off x="8177633" y="2514924"/>
            <a:ext cx="596699" cy="592050"/>
          </a:xfrm>
          <a:prstGeom prst="rect">
            <a:avLst/>
          </a:prstGeom>
          <a:noFill/>
          <a:ln>
            <a:noFill/>
          </a:ln>
        </p:spPr>
      </p:pic>
      <p:sp>
        <p:nvSpPr>
          <p:cNvPr id="2" name="Slide Number Placeholder 1">
            <a:extLst>
              <a:ext uri="{FF2B5EF4-FFF2-40B4-BE49-F238E27FC236}">
                <a16:creationId xmlns:a16="http://schemas.microsoft.com/office/drawing/2014/main" id="{A2021CAD-39B2-EB4C-AA64-C2FADA549D7C}"/>
              </a:ext>
            </a:extLst>
          </p:cNvPr>
          <p:cNvSpPr>
            <a:spLocks noGrp="1"/>
          </p:cNvSpPr>
          <p:nvPr>
            <p:ph type="sldNum" idx="12"/>
          </p:nvPr>
        </p:nvSpPr>
        <p:spPr/>
        <p:txBody>
          <a:bodyPr/>
          <a:lstStyle/>
          <a:p>
            <a:fld id="{00000000-1234-1234-1234-123412341234}" type="slidenum">
              <a:rPr lang="en" smtClean="0"/>
              <a:pPr/>
              <a:t>128</a:t>
            </a:fld>
            <a:endParaRPr lang="en"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864"/>
        <p:cNvGrpSpPr/>
        <p:nvPr/>
      </p:nvGrpSpPr>
      <p:grpSpPr>
        <a:xfrm>
          <a:off x="0" y="0"/>
          <a:ext cx="0" cy="0"/>
          <a:chOff x="0" y="0"/>
          <a:chExt cx="0" cy="0"/>
        </a:xfrm>
      </p:grpSpPr>
      <p:sp>
        <p:nvSpPr>
          <p:cNvPr id="4865" name="Shape 4865"/>
          <p:cNvSpPr txBox="1">
            <a:spLocks noGrp="1"/>
          </p:cNvSpPr>
          <p:nvPr>
            <p:ph type="body" idx="1"/>
          </p:nvPr>
        </p:nvSpPr>
        <p:spPr>
          <a:xfrm>
            <a:off x="826700" y="1233775"/>
            <a:ext cx="8180700" cy="956400"/>
          </a:xfrm>
          <a:prstGeom prst="rect">
            <a:avLst/>
          </a:prstGeom>
        </p:spPr>
        <p:txBody>
          <a:bodyPr wrap="square" lIns="91425" tIns="91425" rIns="91425" bIns="91425" anchor="t" anchorCtr="0">
            <a:noAutofit/>
          </a:bodyPr>
          <a:lstStyle/>
          <a:p>
            <a:pPr marL="457200" lvl="0" indent="-292100" rtl="0">
              <a:spcBef>
                <a:spcPts val="1000"/>
              </a:spcBef>
              <a:spcAft>
                <a:spcPts val="0"/>
              </a:spcAft>
              <a:buSzPts val="1000"/>
              <a:buChar char="●"/>
            </a:pPr>
            <a:r>
              <a:rPr lang="en">
                <a:latin typeface="Overpass" pitchFamily="2" charset="77"/>
              </a:rPr>
              <a:t>Scale existing Jenkins infrastructure by dynamically provisioning Jenkins slaves on OpenShift</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Use Kubernetes plug-in on existing Jenkin servers</a:t>
            </a:r>
            <a:endParaRPr>
              <a:latin typeface="Overpass" pitchFamily="2" charset="77"/>
            </a:endParaRPr>
          </a:p>
        </p:txBody>
      </p:sp>
      <p:sp>
        <p:nvSpPr>
          <p:cNvPr id="4867" name="Shape 4867"/>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HYBRID JENKINS INFRA WITH OPENSHIFT</a:t>
            </a:r>
            <a:endParaRPr>
              <a:latin typeface="Overpass" pitchFamily="2" charset="77"/>
            </a:endParaRPr>
          </a:p>
        </p:txBody>
      </p:sp>
      <p:sp>
        <p:nvSpPr>
          <p:cNvPr id="4868" name="Shape 4868"/>
          <p:cNvSpPr/>
          <p:nvPr/>
        </p:nvSpPr>
        <p:spPr>
          <a:xfrm>
            <a:off x="4399025" y="2777650"/>
            <a:ext cx="3842100" cy="1210800"/>
          </a:xfrm>
          <a:prstGeom prst="rect">
            <a:avLst/>
          </a:prstGeom>
          <a:solidFill>
            <a:srgbClr val="A3DBE8"/>
          </a:solidFill>
          <a:ln>
            <a:noFill/>
          </a:ln>
        </p:spPr>
        <p:txBody>
          <a:bodyPr wrap="square" lIns="91425" tIns="91425" rIns="91425" bIns="91425" anchor="b" anchorCtr="0">
            <a:noAutofit/>
          </a:bodyPr>
          <a:lstStyle/>
          <a:p>
            <a:pPr marL="0" lvl="0" indent="0" algn="ctr" rtl="0">
              <a:spcBef>
                <a:spcPts val="0"/>
              </a:spcBef>
              <a:spcAft>
                <a:spcPts val="0"/>
              </a:spcAft>
              <a:buNone/>
            </a:pPr>
            <a:r>
              <a:rPr lang="en" sz="1200" b="1">
                <a:latin typeface="Overpass" pitchFamily="2" charset="77"/>
                <a:ea typeface="Proxima Nova"/>
                <a:cs typeface="Proxima Nova"/>
                <a:sym typeface="Proxima Nova"/>
              </a:rPr>
              <a:t>OPENSHIFT</a:t>
            </a:r>
            <a:endParaRPr sz="1200" b="1">
              <a:latin typeface="Overpass" pitchFamily="2" charset="77"/>
              <a:ea typeface="Proxima Nova"/>
              <a:cs typeface="Proxima Nova"/>
              <a:sym typeface="Proxima Nova"/>
            </a:endParaRPr>
          </a:p>
        </p:txBody>
      </p:sp>
      <p:pic>
        <p:nvPicPr>
          <p:cNvPr id="4869" name="Shape 4869" descr="Icon_RH_People_Adult-VNeck_RGB_Flat.png"/>
          <p:cNvPicPr preferRelativeResize="0"/>
          <p:nvPr/>
        </p:nvPicPr>
        <p:blipFill>
          <a:blip r:embed="rId3">
            <a:alphaModFix/>
          </a:blip>
          <a:stretch>
            <a:fillRect/>
          </a:stretch>
        </p:blipFill>
        <p:spPr>
          <a:xfrm>
            <a:off x="1273452" y="3056329"/>
            <a:ext cx="373661" cy="577505"/>
          </a:xfrm>
          <a:prstGeom prst="rect">
            <a:avLst/>
          </a:prstGeom>
          <a:noFill/>
          <a:ln>
            <a:noFill/>
          </a:ln>
        </p:spPr>
      </p:pic>
      <p:cxnSp>
        <p:nvCxnSpPr>
          <p:cNvPr id="4870" name="Shape 4870"/>
          <p:cNvCxnSpPr/>
          <p:nvPr/>
        </p:nvCxnSpPr>
        <p:spPr>
          <a:xfrm>
            <a:off x="1824018" y="3402405"/>
            <a:ext cx="838200" cy="0"/>
          </a:xfrm>
          <a:prstGeom prst="straightConnector1">
            <a:avLst/>
          </a:prstGeom>
          <a:noFill/>
          <a:ln w="9525" cap="flat" cmpd="sng">
            <a:solidFill>
              <a:schemeClr val="dk2"/>
            </a:solidFill>
            <a:prstDash val="solid"/>
            <a:round/>
            <a:headEnd type="none" w="lg" len="lg"/>
            <a:tailEnd type="triangle" w="lg" len="lg"/>
          </a:ln>
        </p:spPr>
      </p:cxnSp>
      <p:cxnSp>
        <p:nvCxnSpPr>
          <p:cNvPr id="4871" name="Shape 4871"/>
          <p:cNvCxnSpPr/>
          <p:nvPr/>
        </p:nvCxnSpPr>
        <p:spPr>
          <a:xfrm>
            <a:off x="4016116" y="3326200"/>
            <a:ext cx="327300" cy="0"/>
          </a:xfrm>
          <a:prstGeom prst="straightConnector1">
            <a:avLst/>
          </a:prstGeom>
          <a:noFill/>
          <a:ln w="9525" cap="flat" cmpd="sng">
            <a:solidFill>
              <a:schemeClr val="dk2"/>
            </a:solidFill>
            <a:prstDash val="solid"/>
            <a:round/>
            <a:headEnd type="none" w="lg" len="lg"/>
            <a:tailEnd type="triangle" w="lg" len="lg"/>
          </a:ln>
        </p:spPr>
      </p:cxnSp>
      <p:sp>
        <p:nvSpPr>
          <p:cNvPr id="4872" name="Shape 4872"/>
          <p:cNvSpPr/>
          <p:nvPr/>
        </p:nvSpPr>
        <p:spPr>
          <a:xfrm>
            <a:off x="6668690" y="2937373"/>
            <a:ext cx="626100" cy="5775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a:t>
            </a:r>
            <a:endParaRPr sz="800">
              <a:solidFill>
                <a:srgbClr val="FFFFFF"/>
              </a:solidFill>
              <a:latin typeface="Overpass" pitchFamily="2" charset="77"/>
              <a:ea typeface="Proxima Nova"/>
              <a:cs typeface="Proxima Nova"/>
              <a:sym typeface="Proxima Nova"/>
            </a:endParaRPr>
          </a:p>
        </p:txBody>
      </p:sp>
      <p:sp>
        <p:nvSpPr>
          <p:cNvPr id="4873" name="Shape 4873"/>
          <p:cNvSpPr/>
          <p:nvPr/>
        </p:nvSpPr>
        <p:spPr>
          <a:xfrm>
            <a:off x="7437165" y="2937373"/>
            <a:ext cx="626100" cy="5775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a:t>
            </a:r>
            <a:endParaRPr sz="800">
              <a:solidFill>
                <a:srgbClr val="FFFFFF"/>
              </a:solidFill>
              <a:latin typeface="Overpass" pitchFamily="2" charset="77"/>
              <a:ea typeface="Proxima Nova"/>
              <a:cs typeface="Proxima Nova"/>
              <a:sym typeface="Proxima Nova"/>
            </a:endParaRPr>
          </a:p>
        </p:txBody>
      </p:sp>
      <p:sp>
        <p:nvSpPr>
          <p:cNvPr id="4874" name="Shape 4874"/>
          <p:cNvSpPr txBox="1"/>
          <p:nvPr/>
        </p:nvSpPr>
        <p:spPr>
          <a:xfrm>
            <a:off x="1855209" y="3067276"/>
            <a:ext cx="750900" cy="3132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1200">
                <a:latin typeface="Overpass" pitchFamily="2" charset="77"/>
                <a:ea typeface="Proxima Nova"/>
                <a:cs typeface="Proxima Nova"/>
                <a:sym typeface="Proxima Nova"/>
              </a:rPr>
              <a:t>run job</a:t>
            </a:r>
            <a:endParaRPr sz="1200">
              <a:latin typeface="Overpass" pitchFamily="2" charset="77"/>
              <a:ea typeface="Proxima Nova"/>
              <a:cs typeface="Proxima Nova"/>
              <a:sym typeface="Proxima Nova"/>
            </a:endParaRPr>
          </a:p>
        </p:txBody>
      </p:sp>
      <p:grpSp>
        <p:nvGrpSpPr>
          <p:cNvPr id="4875" name="Shape 4875"/>
          <p:cNvGrpSpPr/>
          <p:nvPr/>
        </p:nvGrpSpPr>
        <p:grpSpPr>
          <a:xfrm>
            <a:off x="4572227" y="2937373"/>
            <a:ext cx="626100" cy="577500"/>
            <a:chOff x="4267427" y="3242173"/>
            <a:chExt cx="626100" cy="577500"/>
          </a:xfrm>
        </p:grpSpPr>
        <p:sp>
          <p:nvSpPr>
            <p:cNvPr id="4876" name="Shape 4876"/>
            <p:cNvSpPr/>
            <p:nvPr/>
          </p:nvSpPr>
          <p:spPr>
            <a:xfrm>
              <a:off x="4267427" y="3242173"/>
              <a:ext cx="626100" cy="577500"/>
            </a:xfrm>
            <a:prstGeom prst="rect">
              <a:avLst/>
            </a:prstGeom>
            <a:solidFill>
              <a:srgbClr val="004153"/>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JENKINS</a:t>
              </a:r>
              <a:br>
                <a:rPr lang="en" sz="800" b="1">
                  <a:solidFill>
                    <a:srgbClr val="FFFFFF"/>
                  </a:solidFill>
                  <a:latin typeface="Overpass" pitchFamily="2" charset="77"/>
                  <a:ea typeface="Proxima Nova"/>
                  <a:cs typeface="Proxima Nova"/>
                  <a:sym typeface="Proxima Nova"/>
                </a:rPr>
              </a:br>
              <a:r>
                <a:rPr lang="en" sz="800" b="1">
                  <a:solidFill>
                    <a:srgbClr val="FFFFFF"/>
                  </a:solidFill>
                  <a:latin typeface="Overpass" pitchFamily="2" charset="77"/>
                  <a:ea typeface="Proxima Nova"/>
                  <a:cs typeface="Proxima Nova"/>
                  <a:sym typeface="Proxima Nova"/>
                </a:rPr>
                <a:t>SLAVE</a:t>
              </a:r>
              <a:endParaRPr sz="800">
                <a:solidFill>
                  <a:srgbClr val="FFFFFF"/>
                </a:solidFill>
                <a:latin typeface="Overpass" pitchFamily="2" charset="77"/>
                <a:ea typeface="Proxima Nova"/>
                <a:cs typeface="Proxima Nova"/>
                <a:sym typeface="Proxima Nova"/>
              </a:endParaRPr>
            </a:p>
          </p:txBody>
        </p:sp>
        <p:sp>
          <p:nvSpPr>
            <p:cNvPr id="4877" name="Shape 4877"/>
            <p:cNvSpPr/>
            <p:nvPr/>
          </p:nvSpPr>
          <p:spPr>
            <a:xfrm>
              <a:off x="4348837" y="3614850"/>
              <a:ext cx="459900" cy="145500"/>
            </a:xfrm>
            <a:prstGeom prst="rect">
              <a:avLst/>
            </a:prstGeom>
            <a:solidFill>
              <a:srgbClr val="92D4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878" name="Shape 4878"/>
            <p:cNvSpPr txBox="1"/>
            <p:nvPr/>
          </p:nvSpPr>
          <p:spPr>
            <a:xfrm>
              <a:off x="4323760" y="3539287"/>
              <a:ext cx="544800" cy="216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latin typeface="Overpass" pitchFamily="2" charset="77"/>
                  <a:ea typeface="Proxima Nova"/>
                  <a:cs typeface="Proxima Nova"/>
                  <a:sym typeface="Proxima Nova"/>
                </a:rPr>
                <a:t>Run Job</a:t>
              </a:r>
              <a:endParaRPr sz="700">
                <a:latin typeface="Overpass" pitchFamily="2" charset="77"/>
                <a:ea typeface="Proxima Nova"/>
                <a:cs typeface="Proxima Nova"/>
                <a:sym typeface="Proxima Nova"/>
              </a:endParaRPr>
            </a:p>
          </p:txBody>
        </p:sp>
      </p:grpSp>
      <p:grpSp>
        <p:nvGrpSpPr>
          <p:cNvPr id="4879" name="Shape 4879"/>
          <p:cNvGrpSpPr/>
          <p:nvPr/>
        </p:nvGrpSpPr>
        <p:grpSpPr>
          <a:xfrm>
            <a:off x="5334227" y="2937373"/>
            <a:ext cx="626100" cy="577500"/>
            <a:chOff x="4267427" y="3242173"/>
            <a:chExt cx="626100" cy="577500"/>
          </a:xfrm>
        </p:grpSpPr>
        <p:sp>
          <p:nvSpPr>
            <p:cNvPr id="4880" name="Shape 4880"/>
            <p:cNvSpPr/>
            <p:nvPr/>
          </p:nvSpPr>
          <p:spPr>
            <a:xfrm>
              <a:off x="4267427" y="3242173"/>
              <a:ext cx="626100" cy="577500"/>
            </a:xfrm>
            <a:prstGeom prst="rect">
              <a:avLst/>
            </a:prstGeom>
            <a:solidFill>
              <a:srgbClr val="004153"/>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JENKINS</a:t>
              </a:r>
              <a:br>
                <a:rPr lang="en" sz="800" b="1">
                  <a:solidFill>
                    <a:srgbClr val="FFFFFF"/>
                  </a:solidFill>
                  <a:latin typeface="Overpass" pitchFamily="2" charset="77"/>
                  <a:ea typeface="Proxima Nova"/>
                  <a:cs typeface="Proxima Nova"/>
                  <a:sym typeface="Proxima Nova"/>
                </a:rPr>
              </a:br>
              <a:r>
                <a:rPr lang="en" sz="800" b="1">
                  <a:solidFill>
                    <a:srgbClr val="FFFFFF"/>
                  </a:solidFill>
                  <a:latin typeface="Overpass" pitchFamily="2" charset="77"/>
                  <a:ea typeface="Proxima Nova"/>
                  <a:cs typeface="Proxima Nova"/>
                  <a:sym typeface="Proxima Nova"/>
                </a:rPr>
                <a:t>SLAVE</a:t>
              </a:r>
              <a:endParaRPr sz="800">
                <a:solidFill>
                  <a:srgbClr val="FFFFFF"/>
                </a:solidFill>
                <a:latin typeface="Overpass" pitchFamily="2" charset="77"/>
                <a:ea typeface="Proxima Nova"/>
                <a:cs typeface="Proxima Nova"/>
                <a:sym typeface="Proxima Nova"/>
              </a:endParaRPr>
            </a:p>
          </p:txBody>
        </p:sp>
        <p:sp>
          <p:nvSpPr>
            <p:cNvPr id="4881" name="Shape 4881"/>
            <p:cNvSpPr/>
            <p:nvPr/>
          </p:nvSpPr>
          <p:spPr>
            <a:xfrm>
              <a:off x="4348837" y="3614850"/>
              <a:ext cx="459900" cy="145500"/>
            </a:xfrm>
            <a:prstGeom prst="rect">
              <a:avLst/>
            </a:prstGeom>
            <a:solidFill>
              <a:srgbClr val="92D4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882" name="Shape 4882"/>
            <p:cNvSpPr txBox="1"/>
            <p:nvPr/>
          </p:nvSpPr>
          <p:spPr>
            <a:xfrm>
              <a:off x="4323760" y="3539287"/>
              <a:ext cx="544800" cy="216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latin typeface="Overpass" pitchFamily="2" charset="77"/>
                  <a:ea typeface="Proxima Nova"/>
                  <a:cs typeface="Proxima Nova"/>
                  <a:sym typeface="Proxima Nova"/>
                </a:rPr>
                <a:t>Run Job</a:t>
              </a:r>
              <a:endParaRPr sz="700">
                <a:latin typeface="Overpass" pitchFamily="2" charset="77"/>
                <a:ea typeface="Proxima Nova"/>
                <a:cs typeface="Proxima Nova"/>
                <a:sym typeface="Proxima Nova"/>
              </a:endParaRPr>
            </a:p>
          </p:txBody>
        </p:sp>
      </p:grpSp>
      <p:cxnSp>
        <p:nvCxnSpPr>
          <p:cNvPr id="4883" name="Shape 4883"/>
          <p:cNvCxnSpPr/>
          <p:nvPr/>
        </p:nvCxnSpPr>
        <p:spPr>
          <a:xfrm>
            <a:off x="6054948" y="3222147"/>
            <a:ext cx="525600" cy="0"/>
          </a:xfrm>
          <a:prstGeom prst="straightConnector1">
            <a:avLst/>
          </a:prstGeom>
          <a:noFill/>
          <a:ln w="9525" cap="flat" cmpd="sng">
            <a:solidFill>
              <a:schemeClr val="dk2"/>
            </a:solidFill>
            <a:prstDash val="solid"/>
            <a:round/>
            <a:headEnd type="none" w="lg" len="lg"/>
            <a:tailEnd type="triangle" w="lg" len="lg"/>
          </a:ln>
        </p:spPr>
      </p:cxnSp>
      <p:sp>
        <p:nvSpPr>
          <p:cNvPr id="4884" name="Shape 4884"/>
          <p:cNvSpPr txBox="1"/>
          <p:nvPr/>
        </p:nvSpPr>
        <p:spPr>
          <a:xfrm>
            <a:off x="5925516" y="2912943"/>
            <a:ext cx="713400" cy="31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build</a:t>
            </a:r>
            <a:endParaRPr sz="1000">
              <a:latin typeface="Overpass" pitchFamily="2" charset="77"/>
              <a:ea typeface="Proxima Nova"/>
              <a:cs typeface="Proxima Nova"/>
              <a:sym typeface="Proxima Nova"/>
            </a:endParaRPr>
          </a:p>
        </p:txBody>
      </p:sp>
      <p:sp>
        <p:nvSpPr>
          <p:cNvPr id="4885" name="Shape 4885"/>
          <p:cNvSpPr/>
          <p:nvPr/>
        </p:nvSpPr>
        <p:spPr>
          <a:xfrm>
            <a:off x="2735063" y="2777650"/>
            <a:ext cx="1225500" cy="1210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JENKINS</a:t>
            </a:r>
            <a:endParaRPr sz="1000" b="1">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MASTER</a:t>
            </a:r>
            <a:endParaRPr sz="1000" b="1">
              <a:solidFill>
                <a:srgbClr val="FFFFFF"/>
              </a:solidFill>
              <a:latin typeface="Overpass" pitchFamily="2" charset="77"/>
              <a:ea typeface="Proxima Nova"/>
              <a:cs typeface="Proxima Nova"/>
              <a:sym typeface="Proxima Nova"/>
            </a:endParaRPr>
          </a:p>
        </p:txBody>
      </p:sp>
      <p:sp>
        <p:nvSpPr>
          <p:cNvPr id="4886" name="Shape 4886"/>
          <p:cNvSpPr txBox="1"/>
          <p:nvPr/>
        </p:nvSpPr>
        <p:spPr>
          <a:xfrm>
            <a:off x="5925516" y="3169396"/>
            <a:ext cx="713400" cy="31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deploy</a:t>
            </a:r>
            <a:endParaRPr sz="1000">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C43C7C05-75B5-074B-BDA9-A97E8F6C0446}"/>
              </a:ext>
            </a:extLst>
          </p:cNvPr>
          <p:cNvSpPr>
            <a:spLocks noGrp="1"/>
          </p:cNvSpPr>
          <p:nvPr>
            <p:ph type="sldNum" idx="12"/>
          </p:nvPr>
        </p:nvSpPr>
        <p:spPr/>
        <p:txBody>
          <a:bodyPr/>
          <a:lstStyle/>
          <a:p>
            <a:fld id="{00000000-1234-1234-1234-123412341234}" type="slidenum">
              <a:rPr lang="en" smtClean="0"/>
              <a:pPr/>
              <a:t>129</a:t>
            </a:fld>
            <a:endParaRPr lang="e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dirty="0">
                <a:solidFill>
                  <a:schemeClr val="bg1"/>
                </a:solidFill>
              </a:rPr>
              <a:t>OPENSHIFT ARCHITECTURE</a:t>
            </a:r>
            <a:endParaRPr dirty="0">
              <a:solidFill>
                <a:schemeClr val="bg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890"/>
        <p:cNvGrpSpPr/>
        <p:nvPr/>
      </p:nvGrpSpPr>
      <p:grpSpPr>
        <a:xfrm>
          <a:off x="0" y="0"/>
          <a:ext cx="0" cy="0"/>
          <a:chOff x="0" y="0"/>
          <a:chExt cx="0" cy="0"/>
        </a:xfrm>
      </p:grpSpPr>
      <p:sp>
        <p:nvSpPr>
          <p:cNvPr id="4891" name="Shape 4891"/>
          <p:cNvSpPr txBox="1">
            <a:spLocks noGrp="1"/>
          </p:cNvSpPr>
          <p:nvPr>
            <p:ph type="body" idx="1"/>
          </p:nvPr>
        </p:nvSpPr>
        <p:spPr>
          <a:xfrm>
            <a:off x="826700" y="1233775"/>
            <a:ext cx="8180700" cy="956400"/>
          </a:xfrm>
          <a:prstGeom prst="rect">
            <a:avLst/>
          </a:prstGeom>
        </p:spPr>
        <p:txBody>
          <a:bodyPr wrap="square" lIns="91425" tIns="91425" rIns="91425" bIns="91425" anchor="t" anchorCtr="0">
            <a:noAutofit/>
          </a:bodyPr>
          <a:lstStyle/>
          <a:p>
            <a:pPr marL="457200" lvl="0" indent="-292100" rtl="0">
              <a:spcBef>
                <a:spcPts val="1000"/>
              </a:spcBef>
              <a:spcAft>
                <a:spcPts val="0"/>
              </a:spcAft>
              <a:buSzPts val="1000"/>
              <a:buChar char="●"/>
            </a:pPr>
            <a:r>
              <a:rPr lang="en">
                <a:latin typeface="Overpass" pitchFamily="2" charset="77"/>
              </a:rPr>
              <a:t>Existing CI/CD infrastructure outside OpenShift performs operations against OpenShift</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OpenShift Pipeline Jenkins Plugin for Jenkins</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OpenShift CLI for integrating other CI Engines with OpenShift</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Without disrupting existing processes, can be combined with previous alternative</a:t>
            </a:r>
            <a:endParaRPr>
              <a:latin typeface="Overpass" pitchFamily="2" charset="77"/>
            </a:endParaRPr>
          </a:p>
        </p:txBody>
      </p:sp>
      <p:sp>
        <p:nvSpPr>
          <p:cNvPr id="4893" name="Shape 489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EXISTING CI/CD DEPLOY TO OPENSHIFT</a:t>
            </a:r>
            <a:endParaRPr>
              <a:latin typeface="Overpass" pitchFamily="2" charset="77"/>
            </a:endParaRPr>
          </a:p>
        </p:txBody>
      </p:sp>
      <p:sp>
        <p:nvSpPr>
          <p:cNvPr id="4894" name="Shape 4894"/>
          <p:cNvSpPr/>
          <p:nvPr/>
        </p:nvSpPr>
        <p:spPr>
          <a:xfrm>
            <a:off x="5083944" y="3082450"/>
            <a:ext cx="2461800" cy="1210800"/>
          </a:xfrm>
          <a:prstGeom prst="rect">
            <a:avLst/>
          </a:prstGeom>
          <a:solidFill>
            <a:srgbClr val="A3DBE8"/>
          </a:solidFill>
          <a:ln>
            <a:noFill/>
          </a:ln>
        </p:spPr>
        <p:txBody>
          <a:bodyPr wrap="square" lIns="91425" tIns="91425" rIns="91425" bIns="91425" anchor="b" anchorCtr="0">
            <a:noAutofit/>
          </a:bodyPr>
          <a:lstStyle/>
          <a:p>
            <a:pPr marL="0" lvl="0" indent="0" algn="ctr" rtl="0">
              <a:spcBef>
                <a:spcPts val="0"/>
              </a:spcBef>
              <a:spcAft>
                <a:spcPts val="0"/>
              </a:spcAft>
              <a:buNone/>
            </a:pPr>
            <a:r>
              <a:rPr lang="en" sz="1200" b="1">
                <a:latin typeface="Overpass" pitchFamily="2" charset="77"/>
                <a:ea typeface="Proxima Nova"/>
                <a:cs typeface="Proxima Nova"/>
                <a:sym typeface="Proxima Nova"/>
              </a:rPr>
              <a:t>OPENSHIFT</a:t>
            </a:r>
            <a:endParaRPr sz="1200" b="1">
              <a:latin typeface="Overpass" pitchFamily="2" charset="77"/>
              <a:ea typeface="Proxima Nova"/>
              <a:cs typeface="Proxima Nova"/>
              <a:sym typeface="Proxima Nova"/>
            </a:endParaRPr>
          </a:p>
        </p:txBody>
      </p:sp>
      <p:sp>
        <p:nvSpPr>
          <p:cNvPr id="4895" name="Shape 4895"/>
          <p:cNvSpPr/>
          <p:nvPr/>
        </p:nvSpPr>
        <p:spPr>
          <a:xfrm>
            <a:off x="6001458" y="3242173"/>
            <a:ext cx="626100" cy="5775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a:t>
            </a:r>
            <a:endParaRPr sz="800">
              <a:solidFill>
                <a:srgbClr val="FFFFFF"/>
              </a:solidFill>
              <a:latin typeface="Overpass" pitchFamily="2" charset="77"/>
              <a:ea typeface="Proxima Nova"/>
              <a:cs typeface="Proxima Nova"/>
              <a:sym typeface="Proxima Nova"/>
            </a:endParaRPr>
          </a:p>
        </p:txBody>
      </p:sp>
      <p:sp>
        <p:nvSpPr>
          <p:cNvPr id="4896" name="Shape 4896"/>
          <p:cNvSpPr/>
          <p:nvPr/>
        </p:nvSpPr>
        <p:spPr>
          <a:xfrm>
            <a:off x="3039863" y="3082450"/>
            <a:ext cx="1225500" cy="1210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endParaRPr sz="1000" b="1">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EXISTING</a:t>
            </a:r>
            <a:endParaRPr sz="1000" b="1">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CI/CD INFRA</a:t>
            </a:r>
            <a:br>
              <a:rPr lang="en" sz="1000" b="1">
                <a:solidFill>
                  <a:srgbClr val="FFFFFF"/>
                </a:solidFill>
                <a:latin typeface="Overpass" pitchFamily="2" charset="77"/>
                <a:ea typeface="Proxima Nova"/>
                <a:cs typeface="Proxima Nova"/>
                <a:sym typeface="Proxima Nova"/>
              </a:rPr>
            </a:br>
            <a:br>
              <a:rPr lang="en" sz="1000" b="1">
                <a:solidFill>
                  <a:srgbClr val="FFFFFF"/>
                </a:solidFill>
                <a:latin typeface="Overpass" pitchFamily="2" charset="77"/>
                <a:ea typeface="Proxima Nova"/>
                <a:cs typeface="Proxima Nova"/>
                <a:sym typeface="Proxima Nova"/>
              </a:rPr>
            </a:br>
            <a:r>
              <a:rPr lang="en" sz="1000">
                <a:solidFill>
                  <a:srgbClr val="FFFFFF"/>
                </a:solidFill>
                <a:latin typeface="Overpass" pitchFamily="2" charset="77"/>
                <a:ea typeface="Proxima Nova"/>
                <a:cs typeface="Proxima Nova"/>
                <a:sym typeface="Proxima Nova"/>
              </a:rPr>
              <a:t>Jenkins, Bamboo, TeamCity, etc</a:t>
            </a:r>
            <a:br>
              <a:rPr lang="en" sz="1000" b="1">
                <a:solidFill>
                  <a:srgbClr val="FFFFFF"/>
                </a:solidFill>
                <a:latin typeface="Overpass" pitchFamily="2" charset="77"/>
                <a:ea typeface="Proxima Nova"/>
                <a:cs typeface="Proxima Nova"/>
                <a:sym typeface="Proxima Nova"/>
              </a:rPr>
            </a:br>
            <a:endParaRPr sz="1000" b="1">
              <a:solidFill>
                <a:srgbClr val="FFFFFF"/>
              </a:solidFill>
              <a:latin typeface="Overpass" pitchFamily="2" charset="77"/>
              <a:ea typeface="Proxima Nova"/>
              <a:cs typeface="Proxima Nova"/>
              <a:sym typeface="Proxima Nova"/>
            </a:endParaRPr>
          </a:p>
        </p:txBody>
      </p:sp>
      <p:sp>
        <p:nvSpPr>
          <p:cNvPr id="4897" name="Shape 4897"/>
          <p:cNvSpPr/>
          <p:nvPr/>
        </p:nvSpPr>
        <p:spPr>
          <a:xfrm>
            <a:off x="6763458" y="3242173"/>
            <a:ext cx="626100" cy="5775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a:t>
            </a:r>
            <a:endParaRPr sz="800">
              <a:solidFill>
                <a:srgbClr val="FFFFFF"/>
              </a:solidFill>
              <a:latin typeface="Overpass" pitchFamily="2" charset="77"/>
              <a:ea typeface="Proxima Nova"/>
              <a:cs typeface="Proxima Nova"/>
              <a:sym typeface="Proxima Nova"/>
            </a:endParaRPr>
          </a:p>
        </p:txBody>
      </p:sp>
      <p:cxnSp>
        <p:nvCxnSpPr>
          <p:cNvPr id="4898" name="Shape 4898"/>
          <p:cNvCxnSpPr/>
          <p:nvPr/>
        </p:nvCxnSpPr>
        <p:spPr>
          <a:xfrm>
            <a:off x="4364865" y="3707204"/>
            <a:ext cx="626100" cy="0"/>
          </a:xfrm>
          <a:prstGeom prst="straightConnector1">
            <a:avLst/>
          </a:prstGeom>
          <a:noFill/>
          <a:ln w="9525" cap="flat" cmpd="sng">
            <a:solidFill>
              <a:schemeClr val="dk2"/>
            </a:solidFill>
            <a:prstDash val="solid"/>
            <a:round/>
            <a:headEnd type="none" w="lg" len="lg"/>
            <a:tailEnd type="triangle" w="lg" len="lg"/>
          </a:ln>
        </p:spPr>
      </p:cxnSp>
      <p:sp>
        <p:nvSpPr>
          <p:cNvPr id="4899" name="Shape 4899"/>
          <p:cNvSpPr txBox="1"/>
          <p:nvPr/>
        </p:nvSpPr>
        <p:spPr>
          <a:xfrm>
            <a:off x="4269610" y="3379427"/>
            <a:ext cx="713400" cy="31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build</a:t>
            </a:r>
            <a:endParaRPr sz="1200">
              <a:latin typeface="Overpass" pitchFamily="2" charset="77"/>
              <a:ea typeface="Proxima Nova"/>
              <a:cs typeface="Proxima Nova"/>
              <a:sym typeface="Proxima Nova"/>
            </a:endParaRPr>
          </a:p>
        </p:txBody>
      </p:sp>
      <p:sp>
        <p:nvSpPr>
          <p:cNvPr id="4900" name="Shape 4900"/>
          <p:cNvSpPr txBox="1"/>
          <p:nvPr/>
        </p:nvSpPr>
        <p:spPr>
          <a:xfrm>
            <a:off x="4269610" y="3645164"/>
            <a:ext cx="713400" cy="31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deploy</a:t>
            </a:r>
            <a:endParaRPr sz="1200">
              <a:latin typeface="Overpass" pitchFamily="2" charset="77"/>
              <a:ea typeface="Proxima Nova"/>
              <a:cs typeface="Proxima Nova"/>
              <a:sym typeface="Proxima Nova"/>
            </a:endParaRPr>
          </a:p>
        </p:txBody>
      </p:sp>
      <p:sp>
        <p:nvSpPr>
          <p:cNvPr id="4901" name="Shape 4901"/>
          <p:cNvSpPr/>
          <p:nvPr/>
        </p:nvSpPr>
        <p:spPr>
          <a:xfrm>
            <a:off x="5239458" y="3242173"/>
            <a:ext cx="626100" cy="5775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S2I</a:t>
            </a: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Build</a:t>
            </a:r>
            <a:endParaRPr sz="800">
              <a:solidFill>
                <a:srgbClr val="FFFFFF"/>
              </a:solidFill>
              <a:latin typeface="Overpass" pitchFamily="2" charset="77"/>
              <a:ea typeface="Proxima Nova"/>
              <a:cs typeface="Proxima Nova"/>
              <a:sym typeface="Proxima Nova"/>
            </a:endParaRPr>
          </a:p>
        </p:txBody>
      </p:sp>
      <p:pic>
        <p:nvPicPr>
          <p:cNvPr id="4902" name="Shape 4902" descr="Icon_RH_People_Adult-VNeck_RGB_Flat.png"/>
          <p:cNvPicPr preferRelativeResize="0"/>
          <p:nvPr/>
        </p:nvPicPr>
        <p:blipFill>
          <a:blip r:embed="rId3">
            <a:alphaModFix/>
          </a:blip>
          <a:stretch>
            <a:fillRect/>
          </a:stretch>
        </p:blipFill>
        <p:spPr>
          <a:xfrm>
            <a:off x="1578252" y="3361129"/>
            <a:ext cx="373661" cy="577505"/>
          </a:xfrm>
          <a:prstGeom prst="rect">
            <a:avLst/>
          </a:prstGeom>
          <a:noFill/>
          <a:ln>
            <a:noFill/>
          </a:ln>
        </p:spPr>
      </p:pic>
      <p:cxnSp>
        <p:nvCxnSpPr>
          <p:cNvPr id="4903" name="Shape 4903"/>
          <p:cNvCxnSpPr/>
          <p:nvPr/>
        </p:nvCxnSpPr>
        <p:spPr>
          <a:xfrm>
            <a:off x="2128818" y="3707204"/>
            <a:ext cx="838200" cy="0"/>
          </a:xfrm>
          <a:prstGeom prst="straightConnector1">
            <a:avLst/>
          </a:prstGeom>
          <a:noFill/>
          <a:ln w="9525" cap="flat" cmpd="sng">
            <a:solidFill>
              <a:schemeClr val="dk2"/>
            </a:solidFill>
            <a:prstDash val="solid"/>
            <a:round/>
            <a:headEnd type="none" w="lg" len="lg"/>
            <a:tailEnd type="triangle" w="lg" len="lg"/>
          </a:ln>
        </p:spPr>
      </p:cxnSp>
      <p:sp>
        <p:nvSpPr>
          <p:cNvPr id="4904" name="Shape 4904"/>
          <p:cNvSpPr txBox="1"/>
          <p:nvPr/>
        </p:nvSpPr>
        <p:spPr>
          <a:xfrm>
            <a:off x="2160009" y="3372076"/>
            <a:ext cx="750900" cy="313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200">
                <a:latin typeface="Overpass" pitchFamily="2" charset="77"/>
                <a:ea typeface="Proxima Nova"/>
                <a:cs typeface="Proxima Nova"/>
                <a:sym typeface="Proxima Nova"/>
              </a:rPr>
              <a:t>run job</a:t>
            </a:r>
            <a:endParaRPr sz="1200">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06EA71FA-5607-684F-B609-6A6E4B32B354}"/>
              </a:ext>
            </a:extLst>
          </p:cNvPr>
          <p:cNvSpPr>
            <a:spLocks noGrp="1"/>
          </p:cNvSpPr>
          <p:nvPr>
            <p:ph type="sldNum" idx="12"/>
          </p:nvPr>
        </p:nvSpPr>
        <p:spPr/>
        <p:txBody>
          <a:bodyPr/>
          <a:lstStyle/>
          <a:p>
            <a:fld id="{00000000-1234-1234-1234-123412341234}" type="slidenum">
              <a:rPr lang="en" smtClean="0"/>
              <a:pPr/>
              <a:t>130</a:t>
            </a:fld>
            <a:endParaRPr lang="en"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908"/>
        <p:cNvGrpSpPr/>
        <p:nvPr/>
      </p:nvGrpSpPr>
      <p:grpSpPr>
        <a:xfrm>
          <a:off x="0" y="0"/>
          <a:ext cx="0" cy="0"/>
          <a:chOff x="0" y="0"/>
          <a:chExt cx="0" cy="0"/>
        </a:xfrm>
      </p:grpSpPr>
      <p:sp>
        <p:nvSpPr>
          <p:cNvPr id="4910" name="Shape 4910"/>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OPENSHIFT PIPELINES</a:t>
            </a:r>
            <a:endParaRPr>
              <a:latin typeface="Overpass" pitchFamily="2" charset="77"/>
            </a:endParaRPr>
          </a:p>
        </p:txBody>
      </p:sp>
      <p:sp>
        <p:nvSpPr>
          <p:cNvPr id="4911" name="Shape 4911"/>
          <p:cNvSpPr txBox="1">
            <a:spLocks noGrp="1"/>
          </p:cNvSpPr>
          <p:nvPr>
            <p:ph type="body" idx="1"/>
          </p:nvPr>
        </p:nvSpPr>
        <p:spPr>
          <a:xfrm>
            <a:off x="826700" y="1233775"/>
            <a:ext cx="3918000" cy="3241200"/>
          </a:xfrm>
          <a:prstGeom prst="rect">
            <a:avLst/>
          </a:prstGeom>
        </p:spPr>
        <p:txBody>
          <a:bodyPr wrap="square" lIns="91425" tIns="91425" rIns="91425" bIns="91425" anchor="t" anchorCtr="0">
            <a:noAutofit/>
          </a:bodyPr>
          <a:lstStyle/>
          <a:p>
            <a:pPr marL="457200" lvl="0" indent="-292100" rtl="0">
              <a:spcBef>
                <a:spcPts val="1000"/>
              </a:spcBef>
              <a:spcAft>
                <a:spcPts val="0"/>
              </a:spcAft>
              <a:buSzPts val="1000"/>
              <a:buChar char="●"/>
            </a:pPr>
            <a:r>
              <a:rPr lang="en">
                <a:latin typeface="Overpass" pitchFamily="2" charset="77"/>
              </a:rPr>
              <a:t>OpenShift Pipelines allow defining a CI/CD workflow via a Jenkins pipeline which can be started, monitored, and managed similar to other builds</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Dynamic provisioning of Jenkins slaves</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Auto-provisioning of Jenkins server</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OpenShift Pipeline strategies</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Embedded Jenkinsfile</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Jenkinsfile from a Git repository</a:t>
            </a:r>
            <a:endParaRPr>
              <a:latin typeface="Overpass" pitchFamily="2" charset="77"/>
            </a:endParaRPr>
          </a:p>
          <a:p>
            <a:pPr marL="0" lvl="0" indent="0" rtl="0">
              <a:spcBef>
                <a:spcPts val="600"/>
              </a:spcBef>
              <a:spcAft>
                <a:spcPts val="0"/>
              </a:spcAft>
              <a:buNone/>
            </a:pPr>
            <a:endParaRPr>
              <a:latin typeface="Overpass" pitchFamily="2" charset="77"/>
            </a:endParaRPr>
          </a:p>
        </p:txBody>
      </p:sp>
      <p:sp>
        <p:nvSpPr>
          <p:cNvPr id="4912" name="Shape 4912"/>
          <p:cNvSpPr txBox="1"/>
          <p:nvPr/>
        </p:nvSpPr>
        <p:spPr>
          <a:xfrm>
            <a:off x="4744750" y="1497625"/>
            <a:ext cx="4036500" cy="2968500"/>
          </a:xfrm>
          <a:prstGeom prst="rect">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r>
              <a:rPr lang="en" sz="900">
                <a:solidFill>
                  <a:srgbClr val="0084D1"/>
                </a:solidFill>
                <a:latin typeface="Overpass" pitchFamily="2" charset="77"/>
                <a:ea typeface="Consolas"/>
                <a:cs typeface="Consolas"/>
                <a:sym typeface="Consolas"/>
              </a:rPr>
              <a:t>apiVersion</a:t>
            </a:r>
            <a:r>
              <a:rPr lang="en" sz="900">
                <a:solidFill>
                  <a:srgbClr val="0F8DCE"/>
                </a:solidFill>
                <a:latin typeface="Overpass" pitchFamily="2" charset="77"/>
                <a:ea typeface="Consolas"/>
                <a:cs typeface="Consolas"/>
                <a:sym typeface="Consolas"/>
              </a:rPr>
              <a:t>: </a:t>
            </a:r>
            <a:r>
              <a:rPr lang="en" sz="900">
                <a:solidFill>
                  <a:srgbClr val="6FA8DC"/>
                </a:solidFill>
                <a:latin typeface="Overpass" pitchFamily="2" charset="77"/>
                <a:ea typeface="Consolas"/>
                <a:cs typeface="Consolas"/>
                <a:sym typeface="Consolas"/>
              </a:rPr>
              <a:t>v1</a:t>
            </a:r>
            <a:br>
              <a:rPr lang="en" sz="900">
                <a:solidFill>
                  <a:srgbClr val="0F8DCE"/>
                </a:solidFill>
                <a:highlight>
                  <a:srgbClr val="F0F0F0"/>
                </a:highlight>
                <a:latin typeface="Overpass" pitchFamily="2" charset="77"/>
                <a:ea typeface="Consolas"/>
                <a:cs typeface="Consolas"/>
                <a:sym typeface="Consolas"/>
              </a:rPr>
            </a:br>
            <a:r>
              <a:rPr lang="en" sz="900">
                <a:solidFill>
                  <a:srgbClr val="0084D1"/>
                </a:solidFill>
                <a:latin typeface="Overpass" pitchFamily="2" charset="77"/>
                <a:ea typeface="Consolas"/>
                <a:cs typeface="Consolas"/>
                <a:sym typeface="Consolas"/>
              </a:rPr>
              <a:t>kind</a:t>
            </a:r>
            <a:r>
              <a:rPr lang="en" sz="900">
                <a:solidFill>
                  <a:srgbClr val="0F8DCE"/>
                </a:solidFill>
                <a:latin typeface="Overpass" pitchFamily="2" charset="77"/>
                <a:ea typeface="Consolas"/>
                <a:cs typeface="Consolas"/>
                <a:sym typeface="Consolas"/>
              </a:rPr>
              <a:t>: </a:t>
            </a:r>
            <a:r>
              <a:rPr lang="en" sz="900">
                <a:solidFill>
                  <a:srgbClr val="6FA8DC"/>
                </a:solidFill>
                <a:latin typeface="Overpass" pitchFamily="2" charset="77"/>
                <a:ea typeface="Consolas"/>
                <a:cs typeface="Consolas"/>
                <a:sym typeface="Consolas"/>
              </a:rPr>
              <a:t>BuildConfig</a:t>
            </a:r>
            <a:br>
              <a:rPr lang="en" sz="900">
                <a:solidFill>
                  <a:srgbClr val="0F8DCE"/>
                </a:solidFill>
                <a:highlight>
                  <a:srgbClr val="F0F0F0"/>
                </a:highlight>
                <a:latin typeface="Overpass" pitchFamily="2" charset="77"/>
                <a:ea typeface="Consolas"/>
                <a:cs typeface="Consolas"/>
                <a:sym typeface="Consolas"/>
              </a:rPr>
            </a:br>
            <a:r>
              <a:rPr lang="en" sz="900">
                <a:solidFill>
                  <a:srgbClr val="0084D1"/>
                </a:solidFill>
                <a:latin typeface="Overpass" pitchFamily="2" charset="77"/>
                <a:ea typeface="Consolas"/>
                <a:cs typeface="Consolas"/>
                <a:sym typeface="Consolas"/>
              </a:rPr>
              <a:t>metadata:</a:t>
            </a:r>
            <a:br>
              <a:rPr lang="en" sz="900">
                <a:solidFill>
                  <a:srgbClr val="0F8DCE"/>
                </a:solidFill>
                <a:highlight>
                  <a:srgbClr val="F0F0F0"/>
                </a:highlight>
                <a:latin typeface="Overpass" pitchFamily="2" charset="77"/>
                <a:ea typeface="Consolas"/>
                <a:cs typeface="Consolas"/>
                <a:sym typeface="Consolas"/>
              </a:rPr>
            </a:br>
            <a:r>
              <a:rPr lang="en" sz="900">
                <a:solidFill>
                  <a:srgbClr val="0084D1"/>
                </a:solidFill>
                <a:latin typeface="Overpass" pitchFamily="2" charset="77"/>
                <a:ea typeface="Consolas"/>
                <a:cs typeface="Consolas"/>
                <a:sym typeface="Consolas"/>
              </a:rPr>
              <a:t>  name:</a:t>
            </a:r>
            <a:r>
              <a:rPr lang="en" sz="900">
                <a:solidFill>
                  <a:srgbClr val="0F8DCE"/>
                </a:solidFill>
                <a:latin typeface="Overpass" pitchFamily="2" charset="77"/>
                <a:ea typeface="Consolas"/>
                <a:cs typeface="Consolas"/>
                <a:sym typeface="Consolas"/>
              </a:rPr>
              <a:t> </a:t>
            </a:r>
            <a:r>
              <a:rPr lang="en" sz="900">
                <a:solidFill>
                  <a:srgbClr val="6FA8DC"/>
                </a:solidFill>
                <a:latin typeface="Overpass" pitchFamily="2" charset="77"/>
                <a:ea typeface="Consolas"/>
                <a:cs typeface="Consolas"/>
                <a:sym typeface="Consolas"/>
              </a:rPr>
              <a:t>app-pipeline</a:t>
            </a:r>
            <a:br>
              <a:rPr lang="en" sz="900">
                <a:solidFill>
                  <a:srgbClr val="6FA8DC"/>
                </a:solidFill>
                <a:highlight>
                  <a:srgbClr val="F0F0F0"/>
                </a:highlight>
                <a:latin typeface="Overpass" pitchFamily="2" charset="77"/>
                <a:ea typeface="Consolas"/>
                <a:cs typeface="Consolas"/>
                <a:sym typeface="Consolas"/>
              </a:rPr>
            </a:br>
            <a:r>
              <a:rPr lang="en" sz="900">
                <a:solidFill>
                  <a:srgbClr val="0084D1"/>
                </a:solidFill>
                <a:latin typeface="Overpass" pitchFamily="2" charset="77"/>
                <a:ea typeface="Consolas"/>
                <a:cs typeface="Consolas"/>
                <a:sym typeface="Consolas"/>
              </a:rPr>
              <a:t>spec:</a:t>
            </a:r>
            <a:br>
              <a:rPr lang="en" sz="900">
                <a:solidFill>
                  <a:srgbClr val="0084D1"/>
                </a:solidFill>
                <a:highlight>
                  <a:srgbClr val="F0F0F0"/>
                </a:highlight>
                <a:latin typeface="Overpass" pitchFamily="2" charset="77"/>
                <a:ea typeface="Consolas"/>
                <a:cs typeface="Consolas"/>
                <a:sym typeface="Consolas"/>
              </a:rPr>
            </a:br>
            <a:r>
              <a:rPr lang="en" sz="900">
                <a:solidFill>
                  <a:srgbClr val="0084D1"/>
                </a:solidFill>
                <a:latin typeface="Overpass" pitchFamily="2" charset="77"/>
                <a:ea typeface="Consolas"/>
                <a:cs typeface="Consolas"/>
                <a:sym typeface="Consolas"/>
              </a:rPr>
              <a:t>  strategy:</a:t>
            </a:r>
            <a:br>
              <a:rPr lang="en" sz="900">
                <a:solidFill>
                  <a:srgbClr val="0F8DCE"/>
                </a:solidFill>
                <a:highlight>
                  <a:srgbClr val="F0F0F0"/>
                </a:highlight>
                <a:latin typeface="Overpass" pitchFamily="2" charset="77"/>
                <a:ea typeface="Consolas"/>
                <a:cs typeface="Consolas"/>
                <a:sym typeface="Consolas"/>
              </a:rPr>
            </a:br>
            <a:r>
              <a:rPr lang="en" sz="900">
                <a:solidFill>
                  <a:srgbClr val="0084D1"/>
                </a:solidFill>
                <a:latin typeface="Overpass" pitchFamily="2" charset="77"/>
                <a:ea typeface="Consolas"/>
                <a:cs typeface="Consolas"/>
                <a:sym typeface="Consolas"/>
              </a:rPr>
              <a:t>    type:</a:t>
            </a:r>
            <a:r>
              <a:rPr lang="en" sz="900">
                <a:solidFill>
                  <a:srgbClr val="0F8DCE"/>
                </a:solidFill>
                <a:latin typeface="Overpass" pitchFamily="2" charset="77"/>
                <a:ea typeface="Consolas"/>
                <a:cs typeface="Consolas"/>
                <a:sym typeface="Consolas"/>
              </a:rPr>
              <a:t> </a:t>
            </a:r>
            <a:r>
              <a:rPr lang="en" sz="900">
                <a:solidFill>
                  <a:srgbClr val="6FA8DC"/>
                </a:solidFill>
                <a:latin typeface="Overpass" pitchFamily="2" charset="77"/>
                <a:ea typeface="Consolas"/>
                <a:cs typeface="Consolas"/>
                <a:sym typeface="Consolas"/>
              </a:rPr>
              <a:t>JenkinsPipeline</a:t>
            </a:r>
            <a:br>
              <a:rPr lang="en" sz="900">
                <a:solidFill>
                  <a:srgbClr val="0F8DCE"/>
                </a:solidFill>
                <a:highlight>
                  <a:srgbClr val="F0F0F0"/>
                </a:highlight>
                <a:latin typeface="Overpass" pitchFamily="2" charset="77"/>
                <a:ea typeface="Consolas"/>
                <a:cs typeface="Consolas"/>
                <a:sym typeface="Consolas"/>
              </a:rPr>
            </a:br>
            <a:r>
              <a:rPr lang="en" sz="900">
                <a:solidFill>
                  <a:srgbClr val="0084D1"/>
                </a:solidFill>
                <a:latin typeface="Overpass" pitchFamily="2" charset="77"/>
                <a:ea typeface="Consolas"/>
                <a:cs typeface="Consolas"/>
                <a:sym typeface="Consolas"/>
              </a:rPr>
              <a:t>    jenkinsPipelineStrategy:</a:t>
            </a:r>
            <a:br>
              <a:rPr lang="en" sz="900">
                <a:solidFill>
                  <a:srgbClr val="0F8DCE"/>
                </a:solidFill>
                <a:highlight>
                  <a:srgbClr val="F0F0F0"/>
                </a:highlight>
                <a:latin typeface="Overpass" pitchFamily="2" charset="77"/>
                <a:ea typeface="Consolas"/>
                <a:cs typeface="Consolas"/>
                <a:sym typeface="Consolas"/>
              </a:rPr>
            </a:br>
            <a:r>
              <a:rPr lang="en" sz="900">
                <a:solidFill>
                  <a:srgbClr val="0F8DCE"/>
                </a:solidFill>
                <a:latin typeface="Overpass" pitchFamily="2" charset="77"/>
                <a:ea typeface="Consolas"/>
                <a:cs typeface="Consolas"/>
                <a:sym typeface="Consolas"/>
              </a:rPr>
              <a:t>      </a:t>
            </a:r>
            <a:r>
              <a:rPr lang="en" sz="900">
                <a:solidFill>
                  <a:srgbClr val="0084D1"/>
                </a:solidFill>
                <a:latin typeface="Overpass" pitchFamily="2" charset="77"/>
                <a:ea typeface="Consolas"/>
                <a:cs typeface="Consolas"/>
                <a:sym typeface="Consolas"/>
              </a:rPr>
              <a:t>jenkinsfile:</a:t>
            </a:r>
            <a:r>
              <a:rPr lang="en" sz="900">
                <a:solidFill>
                  <a:srgbClr val="0F8DCE"/>
                </a:solidFill>
                <a:latin typeface="Overpass" pitchFamily="2" charset="77"/>
                <a:ea typeface="Consolas"/>
                <a:cs typeface="Consolas"/>
                <a:sym typeface="Consolas"/>
              </a:rPr>
              <a:t> </a:t>
            </a:r>
            <a:r>
              <a:rPr lang="en" sz="900">
                <a:solidFill>
                  <a:srgbClr val="6FA8DC"/>
                </a:solidFill>
                <a:latin typeface="Overpass" pitchFamily="2" charset="77"/>
                <a:ea typeface="Consolas"/>
                <a:cs typeface="Consolas"/>
                <a:sym typeface="Consolas"/>
              </a:rPr>
              <a:t>|-</a:t>
            </a:r>
            <a:br>
              <a:rPr lang="en" sz="900">
                <a:solidFill>
                  <a:srgbClr val="6FA8DC"/>
                </a:solidFill>
                <a:highlight>
                  <a:srgbClr val="F0F0F0"/>
                </a:highlight>
                <a:latin typeface="Overpass" pitchFamily="2" charset="77"/>
                <a:ea typeface="Consolas"/>
                <a:cs typeface="Consolas"/>
                <a:sym typeface="Consolas"/>
              </a:rPr>
            </a:br>
            <a:r>
              <a:rPr lang="en" sz="900">
                <a:solidFill>
                  <a:srgbClr val="434343"/>
                </a:solidFill>
                <a:latin typeface="Overpass" pitchFamily="2" charset="77"/>
                <a:ea typeface="Consolas"/>
                <a:cs typeface="Consolas"/>
                <a:sym typeface="Consolas"/>
              </a:rPr>
              <a:t>        node('maven') {</a:t>
            </a:r>
            <a:br>
              <a:rPr lang="en" sz="900">
                <a:solidFill>
                  <a:srgbClr val="434343"/>
                </a:solidFill>
                <a:highlight>
                  <a:srgbClr val="F0F0F0"/>
                </a:highlight>
                <a:latin typeface="Overpass" pitchFamily="2" charset="77"/>
                <a:ea typeface="Consolas"/>
                <a:cs typeface="Consolas"/>
                <a:sym typeface="Consolas"/>
              </a:rPr>
            </a:br>
            <a:r>
              <a:rPr lang="en" sz="900">
                <a:solidFill>
                  <a:srgbClr val="434343"/>
                </a:solidFill>
                <a:latin typeface="Overpass" pitchFamily="2" charset="77"/>
                <a:ea typeface="Consolas"/>
                <a:cs typeface="Consolas"/>
                <a:sym typeface="Consolas"/>
              </a:rPr>
              <a:t>          stage('build app') {</a:t>
            </a:r>
            <a:br>
              <a:rPr lang="en" sz="900">
                <a:solidFill>
                  <a:srgbClr val="434343"/>
                </a:solidFill>
                <a:highlight>
                  <a:srgbClr val="F0F0F0"/>
                </a:highlight>
                <a:latin typeface="Overpass" pitchFamily="2" charset="77"/>
                <a:ea typeface="Consolas"/>
                <a:cs typeface="Consolas"/>
                <a:sym typeface="Consolas"/>
              </a:rPr>
            </a:br>
            <a:r>
              <a:rPr lang="en" sz="900">
                <a:solidFill>
                  <a:srgbClr val="434343"/>
                </a:solidFill>
                <a:latin typeface="Overpass" pitchFamily="2" charset="77"/>
                <a:ea typeface="Consolas"/>
                <a:cs typeface="Consolas"/>
                <a:sym typeface="Consolas"/>
              </a:rPr>
              <a:t>            git url: 'https://git/app.git'</a:t>
            </a:r>
            <a:br>
              <a:rPr lang="en" sz="900">
                <a:solidFill>
                  <a:srgbClr val="434343"/>
                </a:solidFill>
                <a:latin typeface="Overpass" pitchFamily="2" charset="77"/>
                <a:ea typeface="Consolas"/>
                <a:cs typeface="Consolas"/>
                <a:sym typeface="Consolas"/>
              </a:rPr>
            </a:br>
            <a:r>
              <a:rPr lang="en" sz="900">
                <a:solidFill>
                  <a:srgbClr val="434343"/>
                </a:solidFill>
                <a:latin typeface="Overpass" pitchFamily="2" charset="77"/>
                <a:ea typeface="Consolas"/>
                <a:cs typeface="Consolas"/>
                <a:sym typeface="Consolas"/>
              </a:rPr>
              <a:t>            sh "mvn package"</a:t>
            </a:r>
            <a:br>
              <a:rPr lang="en" sz="900">
                <a:solidFill>
                  <a:srgbClr val="434343"/>
                </a:solidFill>
                <a:highlight>
                  <a:srgbClr val="F0F0F0"/>
                </a:highlight>
                <a:latin typeface="Overpass" pitchFamily="2" charset="77"/>
                <a:ea typeface="Consolas"/>
                <a:cs typeface="Consolas"/>
                <a:sym typeface="Consolas"/>
              </a:rPr>
            </a:br>
            <a:r>
              <a:rPr lang="en" sz="900">
                <a:solidFill>
                  <a:srgbClr val="434343"/>
                </a:solidFill>
                <a:latin typeface="Overpass" pitchFamily="2" charset="77"/>
                <a:ea typeface="Consolas"/>
                <a:cs typeface="Consolas"/>
                <a:sym typeface="Consolas"/>
              </a:rPr>
              <a:t>          }</a:t>
            </a:r>
            <a:br>
              <a:rPr lang="en" sz="900">
                <a:solidFill>
                  <a:srgbClr val="434343"/>
                </a:solidFill>
                <a:latin typeface="Overpass" pitchFamily="2" charset="77"/>
                <a:ea typeface="Consolas"/>
                <a:cs typeface="Consolas"/>
                <a:sym typeface="Consolas"/>
              </a:rPr>
            </a:br>
            <a:r>
              <a:rPr lang="en" sz="900">
                <a:solidFill>
                  <a:srgbClr val="434343"/>
                </a:solidFill>
                <a:latin typeface="Overpass" pitchFamily="2" charset="77"/>
                <a:ea typeface="Consolas"/>
                <a:cs typeface="Consolas"/>
                <a:sym typeface="Consolas"/>
              </a:rPr>
              <a:t>          stage('build image') {</a:t>
            </a:r>
            <a:endParaRPr sz="900">
              <a:solidFill>
                <a:srgbClr val="434343"/>
              </a:solidFill>
              <a:latin typeface="Overpass" pitchFamily="2" charset="77"/>
              <a:ea typeface="Consolas"/>
              <a:cs typeface="Consolas"/>
              <a:sym typeface="Consolas"/>
            </a:endParaRPr>
          </a:p>
          <a:p>
            <a:pPr marL="0" lvl="0" indent="0">
              <a:spcBef>
                <a:spcPts val="0"/>
              </a:spcBef>
              <a:spcAft>
                <a:spcPts val="0"/>
              </a:spcAft>
              <a:buClr>
                <a:schemeClr val="dk1"/>
              </a:buClr>
              <a:buSzPts val="1100"/>
              <a:buFont typeface="Arial"/>
              <a:buNone/>
            </a:pPr>
            <a:r>
              <a:rPr lang="en" sz="900">
                <a:solidFill>
                  <a:srgbClr val="434343"/>
                </a:solidFill>
                <a:latin typeface="Overpass" pitchFamily="2" charset="77"/>
                <a:ea typeface="Consolas"/>
                <a:cs typeface="Consolas"/>
                <a:sym typeface="Consolas"/>
              </a:rPr>
              <a:t>            sh "oc start-build app --from-file=target/app.jar</a:t>
            </a:r>
            <a:endParaRPr sz="900">
              <a:solidFill>
                <a:srgbClr val="434343"/>
              </a:solidFill>
              <a:latin typeface="Overpass" pitchFamily="2" charset="77"/>
              <a:ea typeface="Consolas"/>
              <a:cs typeface="Consolas"/>
              <a:sym typeface="Consolas"/>
            </a:endParaRPr>
          </a:p>
          <a:p>
            <a:pPr marL="0" lvl="0" indent="0">
              <a:spcBef>
                <a:spcPts val="0"/>
              </a:spcBef>
              <a:spcAft>
                <a:spcPts val="0"/>
              </a:spcAft>
              <a:buClr>
                <a:schemeClr val="dk1"/>
              </a:buClr>
              <a:buSzPts val="1100"/>
              <a:buFont typeface="Arial"/>
              <a:buNone/>
            </a:pPr>
            <a:r>
              <a:rPr lang="en" sz="900">
                <a:solidFill>
                  <a:srgbClr val="434343"/>
                </a:solidFill>
                <a:latin typeface="Overpass" pitchFamily="2" charset="77"/>
                <a:ea typeface="Consolas"/>
                <a:cs typeface="Consolas"/>
                <a:sym typeface="Consolas"/>
              </a:rPr>
              <a:t>          }</a:t>
            </a:r>
            <a:endParaRPr sz="900">
              <a:solidFill>
                <a:srgbClr val="434343"/>
              </a:solidFill>
              <a:latin typeface="Overpass" pitchFamily="2" charset="77"/>
              <a:ea typeface="Consolas"/>
              <a:cs typeface="Consolas"/>
              <a:sym typeface="Consolas"/>
            </a:endParaRPr>
          </a:p>
          <a:p>
            <a:pPr marL="0" lvl="0" indent="0">
              <a:spcBef>
                <a:spcPts val="0"/>
              </a:spcBef>
              <a:spcAft>
                <a:spcPts val="0"/>
              </a:spcAft>
              <a:buClr>
                <a:schemeClr val="dk1"/>
              </a:buClr>
              <a:buSzPts val="1100"/>
              <a:buFont typeface="Arial"/>
              <a:buNone/>
            </a:pPr>
            <a:r>
              <a:rPr lang="en" sz="900">
                <a:solidFill>
                  <a:srgbClr val="434343"/>
                </a:solidFill>
                <a:latin typeface="Overpass" pitchFamily="2" charset="77"/>
                <a:ea typeface="Consolas"/>
                <a:cs typeface="Consolas"/>
                <a:sym typeface="Consolas"/>
              </a:rPr>
              <a:t>          stage('deploy') {</a:t>
            </a:r>
            <a:endParaRPr sz="900">
              <a:solidFill>
                <a:srgbClr val="434343"/>
              </a:solidFill>
              <a:latin typeface="Overpass" pitchFamily="2" charset="77"/>
              <a:ea typeface="Consolas"/>
              <a:cs typeface="Consolas"/>
              <a:sym typeface="Consolas"/>
            </a:endParaRPr>
          </a:p>
          <a:p>
            <a:pPr marL="0" lvl="0" indent="0">
              <a:spcBef>
                <a:spcPts val="0"/>
              </a:spcBef>
              <a:spcAft>
                <a:spcPts val="0"/>
              </a:spcAft>
              <a:buClr>
                <a:schemeClr val="dk1"/>
              </a:buClr>
              <a:buSzPts val="1100"/>
              <a:buFont typeface="Arial"/>
              <a:buNone/>
            </a:pPr>
            <a:r>
              <a:rPr lang="en" sz="900">
                <a:solidFill>
                  <a:srgbClr val="434343"/>
                </a:solidFill>
                <a:latin typeface="Overpass" pitchFamily="2" charset="77"/>
                <a:ea typeface="Consolas"/>
                <a:cs typeface="Consolas"/>
                <a:sym typeface="Consolas"/>
              </a:rPr>
              <a:t>            openshiftDeploy deploymentConfig: 'app'</a:t>
            </a:r>
            <a:endParaRPr sz="900">
              <a:solidFill>
                <a:srgbClr val="434343"/>
              </a:solidFill>
              <a:latin typeface="Overpass" pitchFamily="2" charset="77"/>
              <a:ea typeface="Consolas"/>
              <a:cs typeface="Consolas"/>
              <a:sym typeface="Consolas"/>
            </a:endParaRPr>
          </a:p>
          <a:p>
            <a:pPr marL="0" lvl="0" indent="0">
              <a:spcBef>
                <a:spcPts val="0"/>
              </a:spcBef>
              <a:spcAft>
                <a:spcPts val="0"/>
              </a:spcAft>
              <a:buClr>
                <a:schemeClr val="dk1"/>
              </a:buClr>
              <a:buSzPts val="1100"/>
              <a:buFont typeface="Arial"/>
              <a:buNone/>
            </a:pPr>
            <a:r>
              <a:rPr lang="en" sz="900">
                <a:solidFill>
                  <a:srgbClr val="434343"/>
                </a:solidFill>
                <a:latin typeface="Overpass" pitchFamily="2" charset="77"/>
                <a:ea typeface="Consolas"/>
                <a:cs typeface="Consolas"/>
                <a:sym typeface="Consolas"/>
              </a:rPr>
              <a:t>          }</a:t>
            </a:r>
            <a:endParaRPr sz="900">
              <a:solidFill>
                <a:srgbClr val="43434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434343"/>
                </a:solidFill>
                <a:latin typeface="Overpass" pitchFamily="2" charset="77"/>
                <a:ea typeface="Consolas"/>
                <a:cs typeface="Consolas"/>
                <a:sym typeface="Consolas"/>
              </a:rPr>
              <a:t>        }</a:t>
            </a:r>
            <a:endParaRPr sz="900">
              <a:solidFill>
                <a:srgbClr val="434343"/>
              </a:solidFill>
              <a:latin typeface="Overpass" pitchFamily="2" charset="77"/>
              <a:ea typeface="Consolas"/>
              <a:cs typeface="Consolas"/>
              <a:sym typeface="Consolas"/>
            </a:endParaRPr>
          </a:p>
        </p:txBody>
      </p:sp>
      <p:cxnSp>
        <p:nvCxnSpPr>
          <p:cNvPr id="4913" name="Shape 4913"/>
          <p:cNvCxnSpPr/>
          <p:nvPr/>
        </p:nvCxnSpPr>
        <p:spPr>
          <a:xfrm flipH="1">
            <a:off x="6304985" y="2442055"/>
            <a:ext cx="1243800" cy="414600"/>
          </a:xfrm>
          <a:prstGeom prst="bentConnector3">
            <a:avLst>
              <a:gd name="adj1" fmla="val -78"/>
            </a:avLst>
          </a:prstGeom>
          <a:noFill/>
          <a:ln w="9525" cap="flat" cmpd="sng">
            <a:solidFill>
              <a:srgbClr val="FF0000"/>
            </a:solidFill>
            <a:prstDash val="dot"/>
            <a:round/>
            <a:headEnd type="none" w="lg" len="lg"/>
            <a:tailEnd type="triangle" w="lg" len="lg"/>
          </a:ln>
        </p:spPr>
      </p:cxnSp>
      <p:sp>
        <p:nvSpPr>
          <p:cNvPr id="4914" name="Shape 4914"/>
          <p:cNvSpPr txBox="1"/>
          <p:nvPr/>
        </p:nvSpPr>
        <p:spPr>
          <a:xfrm>
            <a:off x="6975354" y="1783043"/>
            <a:ext cx="1377900" cy="5757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1100" b="1">
                <a:solidFill>
                  <a:srgbClr val="FF0000"/>
                </a:solidFill>
                <a:latin typeface="Overpass" pitchFamily="2" charset="77"/>
                <a:ea typeface="Proxima Nova"/>
                <a:cs typeface="Proxima Nova"/>
                <a:sym typeface="Proxima Nova"/>
              </a:rPr>
              <a:t>Provision a Jenkins slave for running Maven</a:t>
            </a:r>
            <a:endParaRPr sz="1100" b="1">
              <a:solidFill>
                <a:srgbClr val="FF0000"/>
              </a:solidFill>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AD2C4D91-CC3B-E44D-BD93-BF564819C823}"/>
              </a:ext>
            </a:extLst>
          </p:cNvPr>
          <p:cNvSpPr>
            <a:spLocks noGrp="1"/>
          </p:cNvSpPr>
          <p:nvPr>
            <p:ph type="sldNum" idx="12"/>
          </p:nvPr>
        </p:nvSpPr>
        <p:spPr/>
        <p:txBody>
          <a:bodyPr/>
          <a:lstStyle/>
          <a:p>
            <a:fld id="{00000000-1234-1234-1234-123412341234}" type="slidenum">
              <a:rPr lang="en" smtClean="0"/>
              <a:pPr/>
              <a:t>131</a:t>
            </a:fld>
            <a:endParaRPr lang="en"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sp>
        <p:nvSpPr>
          <p:cNvPr id="4920" name="Shape 4920"/>
          <p:cNvSpPr txBox="1"/>
          <p:nvPr/>
        </p:nvSpPr>
        <p:spPr>
          <a:xfrm>
            <a:off x="451900" y="1774200"/>
            <a:ext cx="2271300" cy="12990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a:latin typeface="Overpass" pitchFamily="2" charset="77"/>
                <a:ea typeface="Proxima Nova"/>
                <a:cs typeface="Proxima Nova"/>
                <a:sym typeface="Proxima Nova"/>
              </a:rPr>
              <a:t>OpenShift </a:t>
            </a:r>
            <a:br>
              <a:rPr lang="en" sz="2400">
                <a:latin typeface="Overpass" pitchFamily="2" charset="77"/>
                <a:ea typeface="Proxima Nova"/>
                <a:cs typeface="Proxima Nova"/>
                <a:sym typeface="Proxima Nova"/>
              </a:rPr>
            </a:br>
            <a:r>
              <a:rPr lang="en" sz="2400">
                <a:latin typeface="Overpass" pitchFamily="2" charset="77"/>
                <a:ea typeface="Proxima Nova"/>
                <a:cs typeface="Proxima Nova"/>
                <a:sym typeface="Proxima Nova"/>
              </a:rPr>
              <a:t>Pipelines in</a:t>
            </a:r>
            <a:endParaRPr sz="2400">
              <a:latin typeface="Overpass" pitchFamily="2" charset="77"/>
              <a:ea typeface="Proxima Nova"/>
              <a:cs typeface="Proxima Nova"/>
              <a:sym typeface="Proxima Nova"/>
            </a:endParaRPr>
          </a:p>
          <a:p>
            <a:pPr marL="0" lvl="0" indent="0">
              <a:spcBef>
                <a:spcPts val="0"/>
              </a:spcBef>
              <a:spcAft>
                <a:spcPts val="0"/>
              </a:spcAft>
              <a:buNone/>
            </a:pPr>
            <a:r>
              <a:rPr lang="en" sz="2400">
                <a:latin typeface="Overpass" pitchFamily="2" charset="77"/>
                <a:ea typeface="Proxima Nova"/>
                <a:cs typeface="Proxima Nova"/>
                <a:sym typeface="Proxima Nova"/>
              </a:rPr>
              <a:t>Web Console</a:t>
            </a:r>
            <a:endParaRPr sz="2400">
              <a:latin typeface="Overpass" pitchFamily="2" charset="77"/>
              <a:ea typeface="Proxima Nova"/>
              <a:cs typeface="Proxima Nova"/>
              <a:sym typeface="Proxima Nova"/>
            </a:endParaRPr>
          </a:p>
        </p:txBody>
      </p:sp>
      <p:pic>
        <p:nvPicPr>
          <p:cNvPr id="4921" name="Shape 4921"/>
          <p:cNvPicPr preferRelativeResize="0"/>
          <p:nvPr/>
        </p:nvPicPr>
        <p:blipFill rotWithShape="1">
          <a:blip r:embed="rId3">
            <a:alphaModFix/>
          </a:blip>
          <a:srcRect l="13777" t="11413" r="862" b="589"/>
          <a:stretch/>
        </p:blipFill>
        <p:spPr>
          <a:xfrm>
            <a:off x="2647625" y="238775"/>
            <a:ext cx="5996175" cy="4298677"/>
          </a:xfrm>
          <a:prstGeom prst="rect">
            <a:avLst/>
          </a:prstGeom>
          <a:noFill/>
          <a:ln>
            <a:noFill/>
          </a:ln>
        </p:spPr>
      </p:pic>
      <p:sp>
        <p:nvSpPr>
          <p:cNvPr id="2" name="Slide Number Placeholder 1">
            <a:extLst>
              <a:ext uri="{FF2B5EF4-FFF2-40B4-BE49-F238E27FC236}">
                <a16:creationId xmlns:a16="http://schemas.microsoft.com/office/drawing/2014/main" id="{07738204-2264-A546-86BD-FBCEBE6698A8}"/>
              </a:ext>
            </a:extLst>
          </p:cNvPr>
          <p:cNvSpPr>
            <a:spLocks noGrp="1"/>
          </p:cNvSpPr>
          <p:nvPr>
            <p:ph type="sldNum" idx="12"/>
          </p:nvPr>
        </p:nvSpPr>
        <p:spPr/>
        <p:txBody>
          <a:bodyPr/>
          <a:lstStyle/>
          <a:p>
            <a:fld id="{00000000-1234-1234-1234-123412341234}" type="slidenum">
              <a:rPr lang="en" smtClean="0"/>
              <a:pPr/>
              <a:t>132</a:t>
            </a:fld>
            <a:endParaRPr lang="en"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925"/>
        <p:cNvGrpSpPr/>
        <p:nvPr/>
      </p:nvGrpSpPr>
      <p:grpSpPr>
        <a:xfrm>
          <a:off x="0" y="0"/>
          <a:ext cx="0" cy="0"/>
          <a:chOff x="0" y="0"/>
          <a:chExt cx="0" cy="0"/>
        </a:xfrm>
      </p:grpSpPr>
      <p:sp>
        <p:nvSpPr>
          <p:cNvPr id="4926" name="Shape 4926"/>
          <p:cNvSpPr txBox="1"/>
          <p:nvPr/>
        </p:nvSpPr>
        <p:spPr>
          <a:xfrm>
            <a:off x="2983900" y="3937925"/>
            <a:ext cx="960300" cy="4995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APPLICATION</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IMAGE</a:t>
            </a:r>
            <a:endParaRPr sz="900">
              <a:latin typeface="Overpass" pitchFamily="2" charset="77"/>
              <a:ea typeface="Proxima Nova"/>
              <a:cs typeface="Proxima Nova"/>
              <a:sym typeface="Proxima Nova"/>
            </a:endParaRPr>
          </a:p>
        </p:txBody>
      </p:sp>
      <p:sp>
        <p:nvSpPr>
          <p:cNvPr id="4928" name="Shape 4928"/>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CONTINUOUS DELIVERY PIPELINE</a:t>
            </a:r>
            <a:endParaRPr>
              <a:latin typeface="Overpass" pitchFamily="2" charset="77"/>
            </a:endParaRPr>
          </a:p>
        </p:txBody>
      </p:sp>
      <p:grpSp>
        <p:nvGrpSpPr>
          <p:cNvPr id="4929" name="Shape 4929"/>
          <p:cNvGrpSpPr/>
          <p:nvPr/>
        </p:nvGrpSpPr>
        <p:grpSpPr>
          <a:xfrm>
            <a:off x="1766364" y="1655490"/>
            <a:ext cx="805357" cy="805357"/>
            <a:chOff x="1705007" y="1486084"/>
            <a:chExt cx="873300" cy="873300"/>
          </a:xfrm>
        </p:grpSpPr>
        <p:sp>
          <p:nvSpPr>
            <p:cNvPr id="4930" name="Shape 4930"/>
            <p:cNvSpPr/>
            <p:nvPr/>
          </p:nvSpPr>
          <p:spPr>
            <a:xfrm>
              <a:off x="1705007" y="1486084"/>
              <a:ext cx="873300" cy="873300"/>
            </a:xfrm>
            <a:prstGeom prst="ellipse">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931" name="Shape 4931" descr="Icon_RH_People_Adult-VNeck_RGB_Flat.png"/>
            <p:cNvPicPr preferRelativeResize="0"/>
            <p:nvPr/>
          </p:nvPicPr>
          <p:blipFill>
            <a:blip r:embed="rId3">
              <a:alphaModFix/>
            </a:blip>
            <a:stretch>
              <a:fillRect/>
            </a:stretch>
          </p:blipFill>
          <p:spPr>
            <a:xfrm>
              <a:off x="1971003" y="1640539"/>
              <a:ext cx="346932" cy="536240"/>
            </a:xfrm>
            <a:prstGeom prst="rect">
              <a:avLst/>
            </a:prstGeom>
            <a:noFill/>
            <a:ln>
              <a:noFill/>
            </a:ln>
          </p:spPr>
        </p:pic>
      </p:grpSp>
      <p:grpSp>
        <p:nvGrpSpPr>
          <p:cNvPr id="4932" name="Shape 4932"/>
          <p:cNvGrpSpPr/>
          <p:nvPr/>
        </p:nvGrpSpPr>
        <p:grpSpPr>
          <a:xfrm>
            <a:off x="2936846" y="1655490"/>
            <a:ext cx="805357" cy="805357"/>
            <a:chOff x="2940934" y="1486084"/>
            <a:chExt cx="873300" cy="873300"/>
          </a:xfrm>
        </p:grpSpPr>
        <p:sp>
          <p:nvSpPr>
            <p:cNvPr id="4933" name="Shape 4933"/>
            <p:cNvSpPr/>
            <p:nvPr/>
          </p:nvSpPr>
          <p:spPr>
            <a:xfrm>
              <a:off x="2940934" y="1486084"/>
              <a:ext cx="873300" cy="873300"/>
            </a:xfrm>
            <a:prstGeom prst="ellipse">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934" name="Shape 4934" descr="Icon_RH_Hardware_Storage-A-Single_RGB_Flat.png"/>
            <p:cNvPicPr preferRelativeResize="0"/>
            <p:nvPr/>
          </p:nvPicPr>
          <p:blipFill>
            <a:blip r:embed="rId4">
              <a:alphaModFix/>
            </a:blip>
            <a:stretch>
              <a:fillRect/>
            </a:stretch>
          </p:blipFill>
          <p:spPr>
            <a:xfrm>
              <a:off x="3114425" y="1792998"/>
              <a:ext cx="542775" cy="287464"/>
            </a:xfrm>
            <a:prstGeom prst="rect">
              <a:avLst/>
            </a:prstGeom>
            <a:noFill/>
            <a:ln>
              <a:noFill/>
            </a:ln>
          </p:spPr>
        </p:pic>
      </p:grpSp>
      <p:sp>
        <p:nvSpPr>
          <p:cNvPr id="4935" name="Shape 4935"/>
          <p:cNvSpPr txBox="1"/>
          <p:nvPr/>
        </p:nvSpPr>
        <p:spPr>
          <a:xfrm>
            <a:off x="1344574" y="1229181"/>
            <a:ext cx="1547400" cy="4995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DEV TEAM</a:t>
            </a:r>
            <a:endParaRPr sz="900">
              <a:latin typeface="Overpass" pitchFamily="2" charset="77"/>
              <a:ea typeface="Proxima Nova"/>
              <a:cs typeface="Proxima Nova"/>
              <a:sym typeface="Proxima Nova"/>
            </a:endParaRPr>
          </a:p>
        </p:txBody>
      </p:sp>
      <p:sp>
        <p:nvSpPr>
          <p:cNvPr id="4936" name="Shape 4936"/>
          <p:cNvSpPr txBox="1"/>
          <p:nvPr/>
        </p:nvSpPr>
        <p:spPr>
          <a:xfrm>
            <a:off x="2571695" y="1229181"/>
            <a:ext cx="1547400" cy="4995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GIT SERVER</a:t>
            </a:r>
            <a:endParaRPr sz="900">
              <a:latin typeface="Overpass" pitchFamily="2" charset="77"/>
              <a:ea typeface="Proxima Nova"/>
              <a:cs typeface="Proxima Nova"/>
              <a:sym typeface="Proxima Nova"/>
            </a:endParaRPr>
          </a:p>
        </p:txBody>
      </p:sp>
      <p:sp>
        <p:nvSpPr>
          <p:cNvPr id="4937" name="Shape 4937"/>
          <p:cNvSpPr txBox="1"/>
          <p:nvPr/>
        </p:nvSpPr>
        <p:spPr>
          <a:xfrm>
            <a:off x="4201772" y="1229167"/>
            <a:ext cx="2243700" cy="4995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ARTIFACT </a:t>
            </a:r>
            <a:br>
              <a:rPr lang="en" sz="900">
                <a:latin typeface="Overpass" pitchFamily="2" charset="77"/>
                <a:ea typeface="Proxima Nova"/>
                <a:cs typeface="Proxima Nova"/>
                <a:sym typeface="Proxima Nova"/>
              </a:rPr>
            </a:br>
            <a:r>
              <a:rPr lang="en" sz="900">
                <a:latin typeface="Overpass" pitchFamily="2" charset="77"/>
                <a:ea typeface="Proxima Nova"/>
                <a:cs typeface="Proxima Nova"/>
                <a:sym typeface="Proxima Nova"/>
              </a:rPr>
              <a:t>REPOSITORY</a:t>
            </a:r>
            <a:endParaRPr sz="900">
              <a:latin typeface="Overpass" pitchFamily="2" charset="77"/>
              <a:ea typeface="Proxima Nova"/>
              <a:cs typeface="Proxima Nova"/>
              <a:sym typeface="Proxima Nova"/>
            </a:endParaRPr>
          </a:p>
        </p:txBody>
      </p:sp>
      <p:grpSp>
        <p:nvGrpSpPr>
          <p:cNvPr id="4938" name="Shape 4938"/>
          <p:cNvGrpSpPr/>
          <p:nvPr/>
        </p:nvGrpSpPr>
        <p:grpSpPr>
          <a:xfrm>
            <a:off x="3927646" y="2624725"/>
            <a:ext cx="805357" cy="805357"/>
            <a:chOff x="3982644" y="2537086"/>
            <a:chExt cx="873300" cy="873300"/>
          </a:xfrm>
        </p:grpSpPr>
        <p:sp>
          <p:nvSpPr>
            <p:cNvPr id="4939" name="Shape 4939"/>
            <p:cNvSpPr/>
            <p:nvPr/>
          </p:nvSpPr>
          <p:spPr>
            <a:xfrm>
              <a:off x="3982644" y="2537086"/>
              <a:ext cx="873300" cy="873300"/>
            </a:xfrm>
            <a:prstGeom prst="ellipse">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940" name="Shape 4940" descr="Icon_RH_Object_Gear-Group_RGB_Flat.png"/>
            <p:cNvPicPr preferRelativeResize="0"/>
            <p:nvPr/>
          </p:nvPicPr>
          <p:blipFill>
            <a:blip r:embed="rId5">
              <a:alphaModFix/>
            </a:blip>
            <a:stretch>
              <a:fillRect/>
            </a:stretch>
          </p:blipFill>
          <p:spPr>
            <a:xfrm>
              <a:off x="4149121" y="2713900"/>
              <a:ext cx="542775" cy="585681"/>
            </a:xfrm>
            <a:prstGeom prst="rect">
              <a:avLst/>
            </a:prstGeom>
            <a:noFill/>
            <a:ln>
              <a:noFill/>
            </a:ln>
          </p:spPr>
        </p:pic>
      </p:grpSp>
      <p:sp>
        <p:nvSpPr>
          <p:cNvPr id="4941" name="Shape 4941"/>
          <p:cNvSpPr txBox="1"/>
          <p:nvPr/>
        </p:nvSpPr>
        <p:spPr>
          <a:xfrm>
            <a:off x="2958917" y="2784157"/>
            <a:ext cx="1013100" cy="499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JENKINS</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IMAGE BUILD </a:t>
            </a:r>
            <a:endParaRPr sz="900">
              <a:latin typeface="Overpass" pitchFamily="2" charset="77"/>
              <a:ea typeface="Proxima Nova"/>
              <a:cs typeface="Proxima Nova"/>
              <a:sym typeface="Proxima Nova"/>
            </a:endParaRPr>
          </a:p>
        </p:txBody>
      </p:sp>
      <p:sp>
        <p:nvSpPr>
          <p:cNvPr id="4942" name="Shape 4942"/>
          <p:cNvSpPr/>
          <p:nvPr/>
        </p:nvSpPr>
        <p:spPr>
          <a:xfrm>
            <a:off x="3927646" y="3785850"/>
            <a:ext cx="805357" cy="805357"/>
          </a:xfrm>
          <a:prstGeom prst="ellipse">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cxnSp>
        <p:nvCxnSpPr>
          <p:cNvPr id="4943" name="Shape 4943"/>
          <p:cNvCxnSpPr/>
          <p:nvPr/>
        </p:nvCxnSpPr>
        <p:spPr>
          <a:xfrm>
            <a:off x="2613094" y="2055851"/>
            <a:ext cx="294600" cy="0"/>
          </a:xfrm>
          <a:prstGeom prst="straightConnector1">
            <a:avLst/>
          </a:prstGeom>
          <a:noFill/>
          <a:ln w="9525" cap="flat" cmpd="sng">
            <a:solidFill>
              <a:srgbClr val="666666"/>
            </a:solidFill>
            <a:prstDash val="solid"/>
            <a:round/>
            <a:headEnd type="none" w="lg" len="lg"/>
            <a:tailEnd type="triangle" w="lg" len="lg"/>
          </a:ln>
        </p:spPr>
      </p:cxnSp>
      <p:cxnSp>
        <p:nvCxnSpPr>
          <p:cNvPr id="4944" name="Shape 4944"/>
          <p:cNvCxnSpPr/>
          <p:nvPr/>
        </p:nvCxnSpPr>
        <p:spPr>
          <a:xfrm>
            <a:off x="4335450" y="3466078"/>
            <a:ext cx="0" cy="273600"/>
          </a:xfrm>
          <a:prstGeom prst="straightConnector1">
            <a:avLst/>
          </a:prstGeom>
          <a:noFill/>
          <a:ln w="9525" cap="flat" cmpd="sng">
            <a:solidFill>
              <a:srgbClr val="666666"/>
            </a:solidFill>
            <a:prstDash val="solid"/>
            <a:round/>
            <a:headEnd type="none" w="lg" len="lg"/>
            <a:tailEnd type="triangle" w="lg" len="lg"/>
          </a:ln>
        </p:spPr>
      </p:cxnSp>
      <p:cxnSp>
        <p:nvCxnSpPr>
          <p:cNvPr id="4945" name="Shape 4945"/>
          <p:cNvCxnSpPr/>
          <p:nvPr/>
        </p:nvCxnSpPr>
        <p:spPr>
          <a:xfrm rot="5400000" flipH="1">
            <a:off x="3731098" y="2116825"/>
            <a:ext cx="533700" cy="450000"/>
          </a:xfrm>
          <a:prstGeom prst="bentConnector2">
            <a:avLst/>
          </a:prstGeom>
          <a:noFill/>
          <a:ln w="9525" cap="flat" cmpd="sng">
            <a:solidFill>
              <a:schemeClr val="dk2"/>
            </a:solidFill>
            <a:prstDash val="solid"/>
            <a:round/>
            <a:headEnd type="triangle" w="lg" len="lg"/>
            <a:tailEnd type="none" w="lg" len="lg"/>
          </a:ln>
        </p:spPr>
      </p:cxnSp>
      <p:cxnSp>
        <p:nvCxnSpPr>
          <p:cNvPr id="4946" name="Shape 4946"/>
          <p:cNvCxnSpPr/>
          <p:nvPr/>
        </p:nvCxnSpPr>
        <p:spPr>
          <a:xfrm rot="-5400000">
            <a:off x="4373052" y="2116825"/>
            <a:ext cx="533700" cy="450000"/>
          </a:xfrm>
          <a:prstGeom prst="bentConnector2">
            <a:avLst/>
          </a:prstGeom>
          <a:noFill/>
          <a:ln w="9525" cap="flat" cmpd="sng">
            <a:solidFill>
              <a:schemeClr val="dk2"/>
            </a:solidFill>
            <a:prstDash val="solid"/>
            <a:round/>
            <a:headEnd type="triangle" w="lg" len="lg"/>
            <a:tailEnd type="triangle" w="lg" len="lg"/>
          </a:ln>
        </p:spPr>
      </p:cxnSp>
      <p:grpSp>
        <p:nvGrpSpPr>
          <p:cNvPr id="4947" name="Shape 4947"/>
          <p:cNvGrpSpPr/>
          <p:nvPr/>
        </p:nvGrpSpPr>
        <p:grpSpPr>
          <a:xfrm>
            <a:off x="4902914" y="1655490"/>
            <a:ext cx="805357" cy="805357"/>
            <a:chOff x="4982537" y="1486084"/>
            <a:chExt cx="873300" cy="873300"/>
          </a:xfrm>
        </p:grpSpPr>
        <p:sp>
          <p:nvSpPr>
            <p:cNvPr id="4948" name="Shape 4948"/>
            <p:cNvSpPr/>
            <p:nvPr/>
          </p:nvSpPr>
          <p:spPr>
            <a:xfrm>
              <a:off x="4982537" y="1486084"/>
              <a:ext cx="873300" cy="873300"/>
            </a:xfrm>
            <a:prstGeom prst="ellipse">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949" name="Shape 4949" descr="Icon_RH_Hardware_Storage-A-Single_RGB_Flat.png"/>
            <p:cNvPicPr preferRelativeResize="0"/>
            <p:nvPr/>
          </p:nvPicPr>
          <p:blipFill>
            <a:blip r:embed="rId4">
              <a:alphaModFix/>
            </a:blip>
            <a:stretch>
              <a:fillRect/>
            </a:stretch>
          </p:blipFill>
          <p:spPr>
            <a:xfrm>
              <a:off x="5156027" y="1792998"/>
              <a:ext cx="542775" cy="287464"/>
            </a:xfrm>
            <a:prstGeom prst="rect">
              <a:avLst/>
            </a:prstGeom>
            <a:noFill/>
            <a:ln>
              <a:noFill/>
            </a:ln>
          </p:spPr>
        </p:pic>
      </p:grpSp>
      <p:pic>
        <p:nvPicPr>
          <p:cNvPr id="4950" name="Shape 4950"/>
          <p:cNvPicPr preferRelativeResize="0"/>
          <p:nvPr/>
        </p:nvPicPr>
        <p:blipFill rotWithShape="1">
          <a:blip r:embed="rId6">
            <a:alphaModFix/>
          </a:blip>
          <a:srcRect l="25975" t="22225" b="22030"/>
          <a:stretch/>
        </p:blipFill>
        <p:spPr>
          <a:xfrm>
            <a:off x="5775232" y="1933895"/>
            <a:ext cx="1077785" cy="242218"/>
          </a:xfrm>
          <a:prstGeom prst="rect">
            <a:avLst/>
          </a:prstGeom>
          <a:noFill/>
          <a:ln>
            <a:noFill/>
          </a:ln>
        </p:spPr>
      </p:pic>
      <p:pic>
        <p:nvPicPr>
          <p:cNvPr id="4951" name="Shape 4951" descr="imageedit_5_6711974084.png"/>
          <p:cNvPicPr preferRelativeResize="0"/>
          <p:nvPr/>
        </p:nvPicPr>
        <p:blipFill rotWithShape="1">
          <a:blip r:embed="rId7">
            <a:alphaModFix/>
          </a:blip>
          <a:srcRect t="34569" b="32279"/>
          <a:stretch/>
        </p:blipFill>
        <p:spPr>
          <a:xfrm>
            <a:off x="5769379" y="1711496"/>
            <a:ext cx="773118" cy="192230"/>
          </a:xfrm>
          <a:prstGeom prst="rect">
            <a:avLst/>
          </a:prstGeom>
          <a:noFill/>
          <a:ln>
            <a:noFill/>
          </a:ln>
        </p:spPr>
      </p:pic>
      <p:pic>
        <p:nvPicPr>
          <p:cNvPr id="4952" name="Shape 4952"/>
          <p:cNvPicPr preferRelativeResize="0"/>
          <p:nvPr/>
        </p:nvPicPr>
        <p:blipFill>
          <a:blip r:embed="rId8">
            <a:alphaModFix/>
          </a:blip>
          <a:stretch>
            <a:fillRect/>
          </a:stretch>
        </p:blipFill>
        <p:spPr>
          <a:xfrm>
            <a:off x="5828834" y="2135326"/>
            <a:ext cx="557174" cy="192220"/>
          </a:xfrm>
          <a:prstGeom prst="rect">
            <a:avLst/>
          </a:prstGeom>
          <a:noFill/>
          <a:ln>
            <a:noFill/>
          </a:ln>
        </p:spPr>
      </p:pic>
      <p:sp>
        <p:nvSpPr>
          <p:cNvPr id="4953" name="Shape 4953"/>
          <p:cNvSpPr txBox="1"/>
          <p:nvPr/>
        </p:nvSpPr>
        <p:spPr>
          <a:xfrm>
            <a:off x="4650076" y="2609755"/>
            <a:ext cx="3288000" cy="788400"/>
          </a:xfrm>
          <a:prstGeom prst="rect">
            <a:avLst/>
          </a:prstGeom>
          <a:noFill/>
          <a:ln>
            <a:noFill/>
          </a:ln>
        </p:spPr>
        <p:txBody>
          <a:bodyPr wrap="square" lIns="91425" tIns="91425" rIns="91425" bIns="91425" anchor="t" anchorCtr="0">
            <a:noAutofit/>
          </a:bodyPr>
          <a:lstStyle/>
          <a:p>
            <a:pPr marL="457200" lvl="0" indent="-317500">
              <a:spcBef>
                <a:spcPts val="0"/>
              </a:spcBef>
              <a:spcAft>
                <a:spcPts val="0"/>
              </a:spcAft>
              <a:buSzPts val="1400"/>
              <a:buFont typeface="Proxima Nova"/>
              <a:buChar char="●"/>
            </a:pPr>
            <a:r>
              <a:rPr lang="en">
                <a:latin typeface="Overpass" pitchFamily="2" charset="77"/>
                <a:ea typeface="Proxima Nova"/>
                <a:cs typeface="Proxima Nova"/>
                <a:sym typeface="Proxima Nova"/>
              </a:rPr>
              <a:t>S2I build from source code</a:t>
            </a:r>
            <a:endParaRPr>
              <a:latin typeface="Overpass" pitchFamily="2" charset="77"/>
              <a:ea typeface="Proxima Nova"/>
              <a:cs typeface="Proxima Nova"/>
              <a:sym typeface="Proxima Nova"/>
            </a:endParaRPr>
          </a:p>
          <a:p>
            <a:pPr marL="457200" lvl="0" indent="-317500">
              <a:spcBef>
                <a:spcPts val="0"/>
              </a:spcBef>
              <a:spcAft>
                <a:spcPts val="0"/>
              </a:spcAft>
              <a:buSzPts val="1400"/>
              <a:buFont typeface="Proxima Nova"/>
              <a:buChar char="●"/>
            </a:pPr>
            <a:r>
              <a:rPr lang="en">
                <a:latin typeface="Overpass" pitchFamily="2" charset="77"/>
                <a:ea typeface="Proxima Nova"/>
                <a:cs typeface="Proxima Nova"/>
                <a:sym typeface="Proxima Nova"/>
              </a:rPr>
              <a:t>S2I build from app binary</a:t>
            </a:r>
            <a:endParaRPr>
              <a:latin typeface="Overpass" pitchFamily="2" charset="77"/>
              <a:ea typeface="Proxima Nova"/>
              <a:cs typeface="Proxima Nova"/>
              <a:sym typeface="Proxima Nova"/>
            </a:endParaRPr>
          </a:p>
          <a:p>
            <a:pPr marL="457200" lvl="0" indent="-317500">
              <a:spcBef>
                <a:spcPts val="0"/>
              </a:spcBef>
              <a:spcAft>
                <a:spcPts val="0"/>
              </a:spcAft>
              <a:buSzPts val="1400"/>
              <a:buFont typeface="Proxima Nova"/>
              <a:buChar char="●"/>
            </a:pPr>
            <a:r>
              <a:rPr lang="en">
                <a:latin typeface="Overpass" pitchFamily="2" charset="77"/>
                <a:ea typeface="Proxima Nova"/>
                <a:cs typeface="Proxima Nova"/>
                <a:sym typeface="Proxima Nova"/>
              </a:rPr>
              <a:t>Existing docker container image build process </a:t>
            </a:r>
            <a:endParaRPr>
              <a:latin typeface="Overpass" pitchFamily="2" charset="77"/>
              <a:ea typeface="Proxima Nova"/>
              <a:cs typeface="Proxima Nova"/>
              <a:sym typeface="Proxima Nova"/>
            </a:endParaRPr>
          </a:p>
        </p:txBody>
      </p:sp>
      <p:pic>
        <p:nvPicPr>
          <p:cNvPr id="4954" name="Shape 4954" descr="Icon_RH_Software_Container-App_RGB_Flat.png"/>
          <p:cNvPicPr preferRelativeResize="0"/>
          <p:nvPr/>
        </p:nvPicPr>
        <p:blipFill rotWithShape="1">
          <a:blip r:embed="rId9">
            <a:alphaModFix/>
          </a:blip>
          <a:srcRect l="8944" t="11191" r="10837" b="8584"/>
          <a:stretch/>
        </p:blipFill>
        <p:spPr>
          <a:xfrm>
            <a:off x="4081866" y="3961366"/>
            <a:ext cx="482375" cy="478625"/>
          </a:xfrm>
          <a:prstGeom prst="rect">
            <a:avLst/>
          </a:prstGeom>
          <a:noFill/>
          <a:ln>
            <a:noFill/>
          </a:ln>
        </p:spPr>
      </p:pic>
      <p:sp>
        <p:nvSpPr>
          <p:cNvPr id="2" name="Slide Number Placeholder 1">
            <a:extLst>
              <a:ext uri="{FF2B5EF4-FFF2-40B4-BE49-F238E27FC236}">
                <a16:creationId xmlns:a16="http://schemas.microsoft.com/office/drawing/2014/main" id="{6EAB4767-32B9-8647-A71C-FBBFB8E30294}"/>
              </a:ext>
            </a:extLst>
          </p:cNvPr>
          <p:cNvSpPr>
            <a:spLocks noGrp="1"/>
          </p:cNvSpPr>
          <p:nvPr>
            <p:ph type="sldNum" idx="12"/>
          </p:nvPr>
        </p:nvSpPr>
        <p:spPr/>
        <p:txBody>
          <a:bodyPr/>
          <a:lstStyle/>
          <a:p>
            <a:fld id="{00000000-1234-1234-1234-123412341234}" type="slidenum">
              <a:rPr lang="en" smtClean="0"/>
              <a:pPr/>
              <a:t>133</a:t>
            </a:fld>
            <a:endParaRPr lang="en"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958"/>
        <p:cNvGrpSpPr/>
        <p:nvPr/>
      </p:nvGrpSpPr>
      <p:grpSpPr>
        <a:xfrm>
          <a:off x="0" y="0"/>
          <a:ext cx="0" cy="0"/>
          <a:chOff x="0" y="0"/>
          <a:chExt cx="0" cy="0"/>
        </a:xfrm>
      </p:grpSpPr>
      <p:sp>
        <p:nvSpPr>
          <p:cNvPr id="4959" name="Shape 4959"/>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CONTINUOUS DELIVERY PIPELINE</a:t>
            </a:r>
            <a:endParaRPr>
              <a:latin typeface="Overpass" pitchFamily="2" charset="77"/>
            </a:endParaRPr>
          </a:p>
        </p:txBody>
      </p:sp>
      <p:sp>
        <p:nvSpPr>
          <p:cNvPr id="4960" name="Shape 4960"/>
          <p:cNvSpPr/>
          <p:nvPr/>
        </p:nvSpPr>
        <p:spPr>
          <a:xfrm>
            <a:off x="6272600" y="3060200"/>
            <a:ext cx="18780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4961" name="Shape 4961"/>
          <p:cNvSpPr/>
          <p:nvPr/>
        </p:nvSpPr>
        <p:spPr>
          <a:xfrm>
            <a:off x="6272600" y="3712100"/>
            <a:ext cx="18780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algn="r"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pic>
        <p:nvPicPr>
          <p:cNvPr id="4963" name="Shape 4963" descr="Icon_RH_People_Adult-VNeck_RGB_Flat.png"/>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id="4964" name="Shape 4964" descr="Icon_RH_Hardware_Storage-A-Single_RGB_Flat.png"/>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id="4965" name="Shape 4965" descr="Icon_RH_Hardware_Storage-A-Single_RGB_Flat.png"/>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4966" name="Shape 4966"/>
          <p:cNvSpPr txBox="1"/>
          <p:nvPr/>
        </p:nvSpPr>
        <p:spPr>
          <a:xfrm>
            <a:off x="1118273"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DEVELOPER</a:t>
            </a:r>
            <a:endParaRPr sz="900">
              <a:latin typeface="Overpass" pitchFamily="2" charset="77"/>
              <a:ea typeface="Proxima Nova"/>
              <a:cs typeface="Proxima Nova"/>
              <a:sym typeface="Proxima Nova"/>
            </a:endParaRPr>
          </a:p>
        </p:txBody>
      </p:sp>
      <p:sp>
        <p:nvSpPr>
          <p:cNvPr id="4967" name="Shape 4967"/>
          <p:cNvSpPr txBox="1"/>
          <p:nvPr/>
        </p:nvSpPr>
        <p:spPr>
          <a:xfrm>
            <a:off x="1932287"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GIT SERVER</a:t>
            </a:r>
            <a:endParaRPr sz="900">
              <a:latin typeface="Overpass" pitchFamily="2" charset="77"/>
              <a:ea typeface="Proxima Nova"/>
              <a:cs typeface="Proxima Nova"/>
              <a:sym typeface="Proxima Nova"/>
            </a:endParaRPr>
          </a:p>
        </p:txBody>
      </p:sp>
      <p:sp>
        <p:nvSpPr>
          <p:cNvPr id="4968" name="Shape 4968"/>
          <p:cNvSpPr txBox="1"/>
          <p:nvPr/>
        </p:nvSpPr>
        <p:spPr>
          <a:xfrm>
            <a:off x="2999725" y="1131538"/>
            <a:ext cx="14850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ARTIFACT REPOSITORY</a:t>
            </a:r>
            <a:endParaRPr sz="900">
              <a:latin typeface="Overpass" pitchFamily="2" charset="77"/>
              <a:ea typeface="Proxima Nova"/>
              <a:cs typeface="Proxima Nova"/>
              <a:sym typeface="Proxima Nova"/>
            </a:endParaRPr>
          </a:p>
        </p:txBody>
      </p:sp>
      <p:sp>
        <p:nvSpPr>
          <p:cNvPr id="4969" name="Shape 4969"/>
          <p:cNvSpPr/>
          <p:nvPr/>
        </p:nvSpPr>
        <p:spPr>
          <a:xfrm>
            <a:off x="1249700" y="1855025"/>
            <a:ext cx="6900900" cy="1145400"/>
          </a:xfrm>
          <a:prstGeom prst="rect">
            <a:avLst/>
          </a:prstGeom>
          <a:solidFill>
            <a:srgbClr val="D9EAD3"/>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CI/CD PIPELINE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(JENKINS)</a:t>
            </a:r>
            <a:endParaRPr sz="900" b="1">
              <a:latin typeface="Overpass" pitchFamily="2" charset="77"/>
              <a:ea typeface="Proxima Nova"/>
              <a:cs typeface="Proxima Nova"/>
              <a:sym typeface="Proxima Nova"/>
            </a:endParaRPr>
          </a:p>
        </p:txBody>
      </p:sp>
      <p:pic>
        <p:nvPicPr>
          <p:cNvPr id="4970" name="Shape 4970" descr="Icon_RH_Object_Gear-Group_RGB_Flat.png"/>
          <p:cNvPicPr preferRelativeResize="0"/>
          <p:nvPr/>
        </p:nvPicPr>
        <p:blipFill>
          <a:blip r:embed="rId5">
            <a:alphaModFix/>
          </a:blip>
          <a:stretch>
            <a:fillRect/>
          </a:stretch>
        </p:blipFill>
        <p:spPr>
          <a:xfrm>
            <a:off x="2905355" y="2079451"/>
            <a:ext cx="418430" cy="451522"/>
          </a:xfrm>
          <a:prstGeom prst="rect">
            <a:avLst/>
          </a:prstGeom>
          <a:noFill/>
          <a:ln>
            <a:noFill/>
          </a:ln>
        </p:spPr>
      </p:pic>
      <p:sp>
        <p:nvSpPr>
          <p:cNvPr id="4971" name="Shape 4971"/>
          <p:cNvSpPr txBox="1"/>
          <p:nvPr/>
        </p:nvSpPr>
        <p:spPr>
          <a:xfrm>
            <a:off x="2491920" y="2485160"/>
            <a:ext cx="12453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IMAGE BUILD </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&amp; DEPLOY</a:t>
            </a:r>
            <a:endParaRPr sz="900">
              <a:latin typeface="Overpass" pitchFamily="2" charset="77"/>
              <a:ea typeface="Proxima Nova"/>
              <a:cs typeface="Proxima Nova"/>
              <a:sym typeface="Proxima Nova"/>
            </a:endParaRPr>
          </a:p>
        </p:txBody>
      </p:sp>
      <p:sp>
        <p:nvSpPr>
          <p:cNvPr id="4972" name="Shape 4972"/>
          <p:cNvSpPr/>
          <p:nvPr/>
        </p:nvSpPr>
        <p:spPr>
          <a:xfrm>
            <a:off x="1249600" y="3060200"/>
            <a:ext cx="49113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4973" name="Shape 4973"/>
          <p:cNvSpPr/>
          <p:nvPr/>
        </p:nvSpPr>
        <p:spPr>
          <a:xfrm>
            <a:off x="1249711" y="3712100"/>
            <a:ext cx="49113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pic>
        <p:nvPicPr>
          <p:cNvPr id="4974" name="Shape 4974" descr="Icon_RH_Software_Container-App_RGB_Flat.png"/>
          <p:cNvPicPr preferRelativeResize="0"/>
          <p:nvPr/>
        </p:nvPicPr>
        <p:blipFill>
          <a:blip r:embed="rId6">
            <a:alphaModFix/>
          </a:blip>
          <a:stretch>
            <a:fillRect/>
          </a:stretch>
        </p:blipFill>
        <p:spPr>
          <a:xfrm>
            <a:off x="2958545" y="3897354"/>
            <a:ext cx="312125" cy="309675"/>
          </a:xfrm>
          <a:prstGeom prst="rect">
            <a:avLst/>
          </a:prstGeom>
          <a:noFill/>
          <a:ln>
            <a:noFill/>
          </a:ln>
        </p:spPr>
      </p:pic>
      <p:cxnSp>
        <p:nvCxnSpPr>
          <p:cNvPr id="4975" name="Shape 4975"/>
          <p:cNvCxnSpPr/>
          <p:nvPr/>
        </p:nvCxnSpPr>
        <p:spPr>
          <a:xfrm>
            <a:off x="1834475" y="1623843"/>
            <a:ext cx="328800" cy="0"/>
          </a:xfrm>
          <a:prstGeom prst="straightConnector1">
            <a:avLst/>
          </a:prstGeom>
          <a:noFill/>
          <a:ln w="9525" cap="flat" cmpd="sng">
            <a:solidFill>
              <a:srgbClr val="666666"/>
            </a:solidFill>
            <a:prstDash val="solid"/>
            <a:round/>
            <a:headEnd type="none" w="lg" len="lg"/>
            <a:tailEnd type="triangle" w="lg" len="lg"/>
          </a:ln>
        </p:spPr>
      </p:cxnSp>
      <p:cxnSp>
        <p:nvCxnSpPr>
          <p:cNvPr id="4976" name="Shape 4976"/>
          <p:cNvCxnSpPr/>
          <p:nvPr/>
        </p:nvCxnSpPr>
        <p:spPr>
          <a:xfrm>
            <a:off x="3114625"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4977" name="Shape 4977"/>
          <p:cNvCxnSpPr/>
          <p:nvPr/>
        </p:nvCxnSpPr>
        <p:spPr>
          <a:xfrm>
            <a:off x="3114625"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4978" name="Shape 4978"/>
          <p:cNvCxnSpPr/>
          <p:nvPr/>
        </p:nvCxnSpPr>
        <p:spPr>
          <a:xfrm>
            <a:off x="6214210" y="3070800"/>
            <a:ext cx="0" cy="1250400"/>
          </a:xfrm>
          <a:prstGeom prst="straightConnector1">
            <a:avLst/>
          </a:prstGeom>
          <a:noFill/>
          <a:ln w="9525" cap="flat" cmpd="sng">
            <a:solidFill>
              <a:schemeClr val="dk2"/>
            </a:solidFill>
            <a:prstDash val="dash"/>
            <a:round/>
            <a:headEnd type="none" w="lg" len="lg"/>
            <a:tailEnd type="none" w="lg" len="lg"/>
          </a:ln>
        </p:spPr>
      </p:cxnSp>
      <p:cxnSp>
        <p:nvCxnSpPr>
          <p:cNvPr id="4979" name="Shape 4979"/>
          <p:cNvCxnSpPr/>
          <p:nvPr/>
        </p:nvCxnSpPr>
        <p:spPr>
          <a:xfrm rot="5400000" flipH="1">
            <a:off x="2676124" y="1684148"/>
            <a:ext cx="393600" cy="297900"/>
          </a:xfrm>
          <a:prstGeom prst="bentConnector2">
            <a:avLst/>
          </a:prstGeom>
          <a:noFill/>
          <a:ln w="9525" cap="flat" cmpd="sng">
            <a:solidFill>
              <a:schemeClr val="dk2"/>
            </a:solidFill>
            <a:prstDash val="solid"/>
            <a:round/>
            <a:headEnd type="triangle" w="lg" len="lg"/>
            <a:tailEnd type="none" w="lg" len="lg"/>
          </a:ln>
        </p:spPr>
      </p:cxnSp>
      <p:cxnSp>
        <p:nvCxnSpPr>
          <p:cNvPr id="4980" name="Shape 4980"/>
          <p:cNvCxnSpPr/>
          <p:nvPr/>
        </p:nvCxnSpPr>
        <p:spPr>
          <a:xfrm rot="-5400000">
            <a:off x="3101076" y="1684148"/>
            <a:ext cx="393600" cy="297900"/>
          </a:xfrm>
          <a:prstGeom prst="bentConnector2">
            <a:avLst/>
          </a:prstGeom>
          <a:noFill/>
          <a:ln w="9525" cap="flat" cmpd="sng">
            <a:solidFill>
              <a:schemeClr val="dk2"/>
            </a:solidFill>
            <a:prstDash val="solid"/>
            <a:round/>
            <a:headEnd type="triangle" w="lg" len="lg"/>
            <a:tailEnd type="triangle" w="lg" len="lg"/>
          </a:ln>
        </p:spPr>
      </p:cxnSp>
      <p:sp>
        <p:nvSpPr>
          <p:cNvPr id="4981" name="Shape 4981"/>
          <p:cNvSpPr txBox="1"/>
          <p:nvPr/>
        </p:nvSpPr>
        <p:spPr>
          <a:xfrm>
            <a:off x="1249048" y="4273588"/>
            <a:ext cx="806100" cy="276900"/>
          </a:xfrm>
          <a:prstGeom prst="rect">
            <a:avLst/>
          </a:prstGeom>
          <a:noFill/>
          <a:ln>
            <a:noFill/>
          </a:ln>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900" b="1">
                <a:solidFill>
                  <a:schemeClr val="dk1"/>
                </a:solidFill>
                <a:latin typeface="Overpass" pitchFamily="2" charset="77"/>
                <a:ea typeface="Proxima Nova"/>
                <a:cs typeface="Proxima Nova"/>
                <a:sym typeface="Proxima Nova"/>
              </a:rPr>
              <a:t>NON-PROD</a:t>
            </a:r>
            <a:endParaRPr>
              <a:latin typeface="Overpass" pitchFamily="2" charset="77"/>
            </a:endParaRPr>
          </a:p>
        </p:txBody>
      </p:sp>
      <p:sp>
        <p:nvSpPr>
          <p:cNvPr id="4982" name="Shape 4982"/>
          <p:cNvSpPr txBox="1"/>
          <p:nvPr/>
        </p:nvSpPr>
        <p:spPr>
          <a:xfrm>
            <a:off x="7364814" y="4273588"/>
            <a:ext cx="806100" cy="2769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PROD</a:t>
            </a:r>
            <a:endParaRPr>
              <a:latin typeface="Overpass" pitchFamily="2" charset="77"/>
            </a:endParaRPr>
          </a:p>
        </p:txBody>
      </p:sp>
      <p:sp>
        <p:nvSpPr>
          <p:cNvPr id="4983" name="Shape 4983"/>
          <p:cNvSpPr/>
          <p:nvPr/>
        </p:nvSpPr>
        <p:spPr>
          <a:xfrm>
            <a:off x="2525925" y="4307375"/>
            <a:ext cx="1179900" cy="234600"/>
          </a:xfrm>
          <a:prstGeom prst="rect">
            <a:avLst/>
          </a:prstGeom>
          <a:solidFill>
            <a:srgbClr val="CFE2F3"/>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4984" name="Shape 4984"/>
          <p:cNvSpPr txBox="1"/>
          <p:nvPr/>
        </p:nvSpPr>
        <p:spPr>
          <a:xfrm>
            <a:off x="2728025" y="4267073"/>
            <a:ext cx="7326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DEV</a:t>
            </a:r>
            <a:endParaRPr sz="800">
              <a:latin typeface="Overpass" pitchFamily="2" charset="77"/>
              <a:ea typeface="Proxima Nova"/>
              <a:cs typeface="Proxima Nova"/>
              <a:sym typeface="Proxima Nova"/>
            </a:endParaRPr>
          </a:p>
        </p:txBody>
      </p:sp>
      <p:cxnSp>
        <p:nvCxnSpPr>
          <p:cNvPr id="4985" name="Shape 4985"/>
          <p:cNvCxnSpPr/>
          <p:nvPr/>
        </p:nvCxnSpPr>
        <p:spPr>
          <a:xfrm>
            <a:off x="2529310" y="3780622"/>
            <a:ext cx="0" cy="464400"/>
          </a:xfrm>
          <a:prstGeom prst="straightConnector1">
            <a:avLst/>
          </a:prstGeom>
          <a:noFill/>
          <a:ln w="9525" cap="flat" cmpd="sng">
            <a:solidFill>
              <a:schemeClr val="dk2"/>
            </a:solidFill>
            <a:prstDash val="dash"/>
            <a:round/>
            <a:headEnd type="none" w="lg" len="lg"/>
            <a:tailEnd type="none" w="lg" len="lg"/>
          </a:ln>
        </p:spPr>
      </p:cxnSp>
      <p:cxnSp>
        <p:nvCxnSpPr>
          <p:cNvPr id="4986" name="Shape 4986"/>
          <p:cNvCxnSpPr/>
          <p:nvPr/>
        </p:nvCxnSpPr>
        <p:spPr>
          <a:xfrm>
            <a:off x="3703020" y="3780622"/>
            <a:ext cx="0" cy="464400"/>
          </a:xfrm>
          <a:prstGeom prst="straightConnector1">
            <a:avLst/>
          </a:prstGeom>
          <a:noFill/>
          <a:ln w="9525" cap="flat" cmpd="sng">
            <a:solidFill>
              <a:schemeClr val="dk2"/>
            </a:solidFill>
            <a:prstDash val="dash"/>
            <a:round/>
            <a:headEnd type="none" w="lg" len="lg"/>
            <a:tailEnd type="none" w="lg" len="lg"/>
          </a:ln>
        </p:spPr>
      </p:cxnSp>
      <p:pic>
        <p:nvPicPr>
          <p:cNvPr id="4987" name="Shape 4987" descr="Icon_RH_Software_Container-App_RGB_Flat.png"/>
          <p:cNvPicPr preferRelativeResize="0"/>
          <p:nvPr/>
        </p:nvPicPr>
        <p:blipFill rotWithShape="1">
          <a:blip r:embed="rId6">
            <a:alphaModFix/>
          </a:blip>
          <a:srcRect l="8944" t="11191" r="10837" b="8584"/>
          <a:stretch/>
        </p:blipFill>
        <p:spPr>
          <a:xfrm>
            <a:off x="2934260" y="3198327"/>
            <a:ext cx="360600" cy="357797"/>
          </a:xfrm>
          <a:prstGeom prst="rect">
            <a:avLst/>
          </a:prstGeom>
          <a:noFill/>
          <a:ln>
            <a:noFill/>
          </a:ln>
        </p:spPr>
      </p:pic>
      <p:sp>
        <p:nvSpPr>
          <p:cNvPr id="2" name="Slide Number Placeholder 1">
            <a:extLst>
              <a:ext uri="{FF2B5EF4-FFF2-40B4-BE49-F238E27FC236}">
                <a16:creationId xmlns:a16="http://schemas.microsoft.com/office/drawing/2014/main" id="{A45757E5-AB2A-E84E-B849-BE4B5FE2F5D7}"/>
              </a:ext>
            </a:extLst>
          </p:cNvPr>
          <p:cNvSpPr>
            <a:spLocks noGrp="1"/>
          </p:cNvSpPr>
          <p:nvPr>
            <p:ph type="sldNum" idx="12"/>
          </p:nvPr>
        </p:nvSpPr>
        <p:spPr/>
        <p:txBody>
          <a:bodyPr/>
          <a:lstStyle/>
          <a:p>
            <a:fld id="{00000000-1234-1234-1234-123412341234}" type="slidenum">
              <a:rPr lang="en" smtClean="0"/>
              <a:pPr/>
              <a:t>134</a:t>
            </a:fld>
            <a:endParaRPr lang="en"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991"/>
        <p:cNvGrpSpPr/>
        <p:nvPr/>
      </p:nvGrpSpPr>
      <p:grpSpPr>
        <a:xfrm>
          <a:off x="0" y="0"/>
          <a:ext cx="0" cy="0"/>
          <a:chOff x="0" y="0"/>
          <a:chExt cx="0" cy="0"/>
        </a:xfrm>
      </p:grpSpPr>
      <p:sp>
        <p:nvSpPr>
          <p:cNvPr id="4992" name="Shape 4992"/>
          <p:cNvSpPr/>
          <p:nvPr/>
        </p:nvSpPr>
        <p:spPr>
          <a:xfrm>
            <a:off x="6272600" y="3060200"/>
            <a:ext cx="18780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4993" name="Shape 4993"/>
          <p:cNvSpPr/>
          <p:nvPr/>
        </p:nvSpPr>
        <p:spPr>
          <a:xfrm>
            <a:off x="6272600" y="3712100"/>
            <a:ext cx="18780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algn="r"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sp>
        <p:nvSpPr>
          <p:cNvPr id="4995" name="Shape 4995"/>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CONTINUOUS DELIVERY PIPELINE</a:t>
            </a:r>
            <a:endParaRPr>
              <a:latin typeface="Overpass" pitchFamily="2" charset="77"/>
            </a:endParaRPr>
          </a:p>
        </p:txBody>
      </p:sp>
      <p:pic>
        <p:nvPicPr>
          <p:cNvPr id="4996" name="Shape 4996" descr="Icon_RH_People_Adult-VNeck_RGB_Flat.png"/>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id="4997" name="Shape 4997" descr="Icon_RH_Hardware_Storage-A-Single_RGB_Flat.png"/>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id="4998" name="Shape 4998" descr="Icon_RH_Hardware_Storage-A-Single_RGB_Flat.png"/>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4999" name="Shape 4999"/>
          <p:cNvSpPr txBox="1"/>
          <p:nvPr/>
        </p:nvSpPr>
        <p:spPr>
          <a:xfrm>
            <a:off x="1118273"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DEVELOPER</a:t>
            </a:r>
            <a:endParaRPr sz="900">
              <a:latin typeface="Overpass" pitchFamily="2" charset="77"/>
              <a:ea typeface="Proxima Nova"/>
              <a:cs typeface="Proxima Nova"/>
              <a:sym typeface="Proxima Nova"/>
            </a:endParaRPr>
          </a:p>
        </p:txBody>
      </p:sp>
      <p:sp>
        <p:nvSpPr>
          <p:cNvPr id="5000" name="Shape 5000"/>
          <p:cNvSpPr txBox="1"/>
          <p:nvPr/>
        </p:nvSpPr>
        <p:spPr>
          <a:xfrm>
            <a:off x="1932287"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GIT SERVER</a:t>
            </a:r>
            <a:endParaRPr sz="900">
              <a:latin typeface="Overpass" pitchFamily="2" charset="77"/>
              <a:ea typeface="Proxima Nova"/>
              <a:cs typeface="Proxima Nova"/>
              <a:sym typeface="Proxima Nova"/>
            </a:endParaRPr>
          </a:p>
        </p:txBody>
      </p:sp>
      <p:sp>
        <p:nvSpPr>
          <p:cNvPr id="5001" name="Shape 5001"/>
          <p:cNvSpPr txBox="1"/>
          <p:nvPr/>
        </p:nvSpPr>
        <p:spPr>
          <a:xfrm>
            <a:off x="2999725" y="1131538"/>
            <a:ext cx="14850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ARTIFACT REPOSITORY</a:t>
            </a:r>
            <a:endParaRPr sz="900">
              <a:latin typeface="Overpass" pitchFamily="2" charset="77"/>
              <a:ea typeface="Proxima Nova"/>
              <a:cs typeface="Proxima Nova"/>
              <a:sym typeface="Proxima Nova"/>
            </a:endParaRPr>
          </a:p>
        </p:txBody>
      </p:sp>
      <p:sp>
        <p:nvSpPr>
          <p:cNvPr id="5002" name="Shape 5002"/>
          <p:cNvSpPr/>
          <p:nvPr/>
        </p:nvSpPr>
        <p:spPr>
          <a:xfrm>
            <a:off x="1249700" y="1855025"/>
            <a:ext cx="6900900" cy="1145400"/>
          </a:xfrm>
          <a:prstGeom prst="rect">
            <a:avLst/>
          </a:prstGeom>
          <a:solidFill>
            <a:srgbClr val="D9EAD3"/>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CI/CD PIPELINE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(JENKINS)</a:t>
            </a:r>
            <a:endParaRPr sz="900" b="1">
              <a:latin typeface="Overpass" pitchFamily="2" charset="77"/>
              <a:ea typeface="Proxima Nova"/>
              <a:cs typeface="Proxima Nova"/>
              <a:sym typeface="Proxima Nova"/>
            </a:endParaRPr>
          </a:p>
        </p:txBody>
      </p:sp>
      <p:pic>
        <p:nvPicPr>
          <p:cNvPr id="5003" name="Shape 5003" descr="Icon_RH_Object_Gear-Group_RGB_Flat.png"/>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id="5004" name="Shape 5004" descr="Icon_RH_Object_Gear-Group_RGB_Flat.png"/>
          <p:cNvPicPr preferRelativeResize="0"/>
          <p:nvPr/>
        </p:nvPicPr>
        <p:blipFill>
          <a:blip r:embed="rId5">
            <a:alphaModFix/>
          </a:blip>
          <a:stretch>
            <a:fillRect/>
          </a:stretch>
        </p:blipFill>
        <p:spPr>
          <a:xfrm>
            <a:off x="4144441" y="2079451"/>
            <a:ext cx="418430" cy="451522"/>
          </a:xfrm>
          <a:prstGeom prst="rect">
            <a:avLst/>
          </a:prstGeom>
          <a:noFill/>
          <a:ln>
            <a:noFill/>
          </a:ln>
        </p:spPr>
      </p:pic>
      <p:sp>
        <p:nvSpPr>
          <p:cNvPr id="5005" name="Shape 5005"/>
          <p:cNvSpPr txBox="1"/>
          <p:nvPr/>
        </p:nvSpPr>
        <p:spPr>
          <a:xfrm>
            <a:off x="2491920" y="2485160"/>
            <a:ext cx="12453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IMAGE BUILD </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&amp; DEPLOY</a:t>
            </a:r>
            <a:endParaRPr sz="900">
              <a:latin typeface="Overpass" pitchFamily="2" charset="77"/>
              <a:ea typeface="Proxima Nova"/>
              <a:cs typeface="Proxima Nova"/>
              <a:sym typeface="Proxima Nova"/>
            </a:endParaRPr>
          </a:p>
        </p:txBody>
      </p:sp>
      <p:sp>
        <p:nvSpPr>
          <p:cNvPr id="5006" name="Shape 5006"/>
          <p:cNvSpPr/>
          <p:nvPr/>
        </p:nvSpPr>
        <p:spPr>
          <a:xfrm>
            <a:off x="1249600" y="3060200"/>
            <a:ext cx="49113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5007" name="Shape 5007"/>
          <p:cNvSpPr/>
          <p:nvPr/>
        </p:nvSpPr>
        <p:spPr>
          <a:xfrm>
            <a:off x="1249711" y="3712100"/>
            <a:ext cx="49113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pic>
        <p:nvPicPr>
          <p:cNvPr id="5008" name="Shape 5008" descr="Icon_RH_Software_Container-App_RGB_Flat.png"/>
          <p:cNvPicPr preferRelativeResize="0"/>
          <p:nvPr/>
        </p:nvPicPr>
        <p:blipFill>
          <a:blip r:embed="rId6">
            <a:alphaModFix/>
          </a:blip>
          <a:stretch>
            <a:fillRect/>
          </a:stretch>
        </p:blipFill>
        <p:spPr>
          <a:xfrm>
            <a:off x="2958545" y="3897354"/>
            <a:ext cx="312125" cy="309675"/>
          </a:xfrm>
          <a:prstGeom prst="rect">
            <a:avLst/>
          </a:prstGeom>
          <a:noFill/>
          <a:ln>
            <a:noFill/>
          </a:ln>
        </p:spPr>
      </p:pic>
      <p:pic>
        <p:nvPicPr>
          <p:cNvPr id="5009" name="Shape 5009" descr="Icon_RH_Software_Container-App_RGB_Flat.png"/>
          <p:cNvPicPr preferRelativeResize="0"/>
          <p:nvPr/>
        </p:nvPicPr>
        <p:blipFill>
          <a:blip r:embed="rId6">
            <a:alphaModFix/>
          </a:blip>
          <a:stretch>
            <a:fillRect/>
          </a:stretch>
        </p:blipFill>
        <p:spPr>
          <a:xfrm>
            <a:off x="4197631" y="3897354"/>
            <a:ext cx="312125" cy="309675"/>
          </a:xfrm>
          <a:prstGeom prst="rect">
            <a:avLst/>
          </a:prstGeom>
          <a:noFill/>
          <a:ln>
            <a:noFill/>
          </a:ln>
        </p:spPr>
      </p:pic>
      <p:cxnSp>
        <p:nvCxnSpPr>
          <p:cNvPr id="5010" name="Shape 5010"/>
          <p:cNvCxnSpPr/>
          <p:nvPr/>
        </p:nvCxnSpPr>
        <p:spPr>
          <a:xfrm>
            <a:off x="1834475" y="1623843"/>
            <a:ext cx="328800" cy="0"/>
          </a:xfrm>
          <a:prstGeom prst="straightConnector1">
            <a:avLst/>
          </a:prstGeom>
          <a:noFill/>
          <a:ln w="9525" cap="flat" cmpd="sng">
            <a:solidFill>
              <a:srgbClr val="666666"/>
            </a:solidFill>
            <a:prstDash val="solid"/>
            <a:round/>
            <a:headEnd type="none" w="lg" len="lg"/>
            <a:tailEnd type="triangle" w="lg" len="lg"/>
          </a:ln>
        </p:spPr>
      </p:cxnSp>
      <p:cxnSp>
        <p:nvCxnSpPr>
          <p:cNvPr id="5011" name="Shape 5011"/>
          <p:cNvCxnSpPr/>
          <p:nvPr/>
        </p:nvCxnSpPr>
        <p:spPr>
          <a:xfrm>
            <a:off x="3114625"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5012" name="Shape 5012"/>
          <p:cNvCxnSpPr/>
          <p:nvPr/>
        </p:nvCxnSpPr>
        <p:spPr>
          <a:xfrm>
            <a:off x="3114625"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013" name="Shape 5013"/>
          <p:cNvCxnSpPr/>
          <p:nvPr/>
        </p:nvCxnSpPr>
        <p:spPr>
          <a:xfrm>
            <a:off x="4353705"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5014" name="Shape 5014"/>
          <p:cNvCxnSpPr/>
          <p:nvPr/>
        </p:nvCxnSpPr>
        <p:spPr>
          <a:xfrm>
            <a:off x="4353701" y="3602900"/>
            <a:ext cx="0" cy="234600"/>
          </a:xfrm>
          <a:prstGeom prst="straightConnector1">
            <a:avLst/>
          </a:prstGeom>
          <a:noFill/>
          <a:ln w="9525" cap="flat" cmpd="sng">
            <a:solidFill>
              <a:srgbClr val="666666"/>
            </a:solidFill>
            <a:prstDash val="solid"/>
            <a:round/>
            <a:headEnd type="none" w="lg" len="lg"/>
            <a:tailEnd type="triangle" w="lg" len="lg"/>
          </a:ln>
        </p:spPr>
      </p:cxnSp>
      <p:sp>
        <p:nvSpPr>
          <p:cNvPr id="5015" name="Shape 5015"/>
          <p:cNvSpPr txBox="1"/>
          <p:nvPr/>
        </p:nvSpPr>
        <p:spPr>
          <a:xfrm>
            <a:off x="3841706" y="2485168"/>
            <a:ext cx="10239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PROMOTE</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TO TEST</a:t>
            </a:r>
            <a:endParaRPr sz="900">
              <a:latin typeface="Overpass" pitchFamily="2" charset="77"/>
              <a:ea typeface="Proxima Nova"/>
              <a:cs typeface="Proxima Nova"/>
              <a:sym typeface="Proxima Nova"/>
            </a:endParaRPr>
          </a:p>
        </p:txBody>
      </p:sp>
      <p:cxnSp>
        <p:nvCxnSpPr>
          <p:cNvPr id="5016" name="Shape 5016"/>
          <p:cNvCxnSpPr/>
          <p:nvPr/>
        </p:nvCxnSpPr>
        <p:spPr>
          <a:xfrm>
            <a:off x="3418021" y="2305212"/>
            <a:ext cx="596700" cy="0"/>
          </a:xfrm>
          <a:prstGeom prst="straightConnector1">
            <a:avLst/>
          </a:prstGeom>
          <a:noFill/>
          <a:ln w="9525" cap="flat" cmpd="sng">
            <a:solidFill>
              <a:srgbClr val="666666"/>
            </a:solidFill>
            <a:prstDash val="solid"/>
            <a:round/>
            <a:headEnd type="none" w="lg" len="lg"/>
            <a:tailEnd type="triangle" w="lg" len="lg"/>
          </a:ln>
        </p:spPr>
      </p:cxnSp>
      <p:cxnSp>
        <p:nvCxnSpPr>
          <p:cNvPr id="5017" name="Shape 5017"/>
          <p:cNvCxnSpPr/>
          <p:nvPr/>
        </p:nvCxnSpPr>
        <p:spPr>
          <a:xfrm>
            <a:off x="6214210" y="3070800"/>
            <a:ext cx="0" cy="1250400"/>
          </a:xfrm>
          <a:prstGeom prst="straightConnector1">
            <a:avLst/>
          </a:prstGeom>
          <a:noFill/>
          <a:ln w="9525" cap="flat" cmpd="sng">
            <a:solidFill>
              <a:schemeClr val="dk2"/>
            </a:solidFill>
            <a:prstDash val="dash"/>
            <a:round/>
            <a:headEnd type="none" w="lg" len="lg"/>
            <a:tailEnd type="none" w="lg" len="lg"/>
          </a:ln>
        </p:spPr>
      </p:cxnSp>
      <p:cxnSp>
        <p:nvCxnSpPr>
          <p:cNvPr id="5018" name="Shape 5018"/>
          <p:cNvCxnSpPr/>
          <p:nvPr/>
        </p:nvCxnSpPr>
        <p:spPr>
          <a:xfrm rot="5400000" flipH="1">
            <a:off x="2676124" y="1684148"/>
            <a:ext cx="393600" cy="297900"/>
          </a:xfrm>
          <a:prstGeom prst="bentConnector2">
            <a:avLst/>
          </a:prstGeom>
          <a:noFill/>
          <a:ln w="9525" cap="flat" cmpd="sng">
            <a:solidFill>
              <a:schemeClr val="dk2"/>
            </a:solidFill>
            <a:prstDash val="solid"/>
            <a:round/>
            <a:headEnd type="triangle" w="lg" len="lg"/>
            <a:tailEnd type="none" w="lg" len="lg"/>
          </a:ln>
        </p:spPr>
      </p:cxnSp>
      <p:cxnSp>
        <p:nvCxnSpPr>
          <p:cNvPr id="5019" name="Shape 5019"/>
          <p:cNvCxnSpPr/>
          <p:nvPr/>
        </p:nvCxnSpPr>
        <p:spPr>
          <a:xfrm rot="-5400000">
            <a:off x="3101076" y="1684148"/>
            <a:ext cx="393600" cy="297900"/>
          </a:xfrm>
          <a:prstGeom prst="bentConnector2">
            <a:avLst/>
          </a:prstGeom>
          <a:noFill/>
          <a:ln w="9525" cap="flat" cmpd="sng">
            <a:solidFill>
              <a:schemeClr val="dk2"/>
            </a:solidFill>
            <a:prstDash val="solid"/>
            <a:round/>
            <a:headEnd type="triangle" w="lg" len="lg"/>
            <a:tailEnd type="triangle" w="lg" len="lg"/>
          </a:ln>
        </p:spPr>
      </p:cxnSp>
      <p:sp>
        <p:nvSpPr>
          <p:cNvPr id="5020" name="Shape 5020"/>
          <p:cNvSpPr txBox="1"/>
          <p:nvPr/>
        </p:nvSpPr>
        <p:spPr>
          <a:xfrm>
            <a:off x="1249048" y="4273588"/>
            <a:ext cx="806100" cy="276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NON-PROD</a:t>
            </a:r>
            <a:endParaRPr>
              <a:latin typeface="Overpass" pitchFamily="2" charset="77"/>
            </a:endParaRPr>
          </a:p>
        </p:txBody>
      </p:sp>
      <p:sp>
        <p:nvSpPr>
          <p:cNvPr id="5021" name="Shape 5021"/>
          <p:cNvSpPr txBox="1"/>
          <p:nvPr/>
        </p:nvSpPr>
        <p:spPr>
          <a:xfrm>
            <a:off x="7364814" y="4273588"/>
            <a:ext cx="806100" cy="2769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PROD</a:t>
            </a:r>
            <a:endParaRPr>
              <a:latin typeface="Overpass" pitchFamily="2" charset="77"/>
            </a:endParaRPr>
          </a:p>
        </p:txBody>
      </p:sp>
      <p:cxnSp>
        <p:nvCxnSpPr>
          <p:cNvPr id="5022" name="Shape 5022"/>
          <p:cNvCxnSpPr/>
          <p:nvPr/>
        </p:nvCxnSpPr>
        <p:spPr>
          <a:xfrm>
            <a:off x="3383905" y="3386014"/>
            <a:ext cx="719700" cy="0"/>
          </a:xfrm>
          <a:prstGeom prst="straightConnector1">
            <a:avLst/>
          </a:prstGeom>
          <a:noFill/>
          <a:ln w="9525" cap="flat" cmpd="sng">
            <a:solidFill>
              <a:schemeClr val="dk2"/>
            </a:solidFill>
            <a:prstDash val="dot"/>
            <a:round/>
            <a:headEnd type="none" w="lg" len="lg"/>
            <a:tailEnd type="triangle" w="lg" len="lg"/>
          </a:ln>
        </p:spPr>
      </p:cxnSp>
      <p:sp>
        <p:nvSpPr>
          <p:cNvPr id="5023" name="Shape 5023"/>
          <p:cNvSpPr/>
          <p:nvPr/>
        </p:nvSpPr>
        <p:spPr>
          <a:xfrm>
            <a:off x="3705875" y="4307375"/>
            <a:ext cx="1231800" cy="234600"/>
          </a:xfrm>
          <a:prstGeom prst="rect">
            <a:avLst/>
          </a:prstGeom>
          <a:solidFill>
            <a:srgbClr val="9FC5E8"/>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024" name="Shape 5024"/>
          <p:cNvSpPr/>
          <p:nvPr/>
        </p:nvSpPr>
        <p:spPr>
          <a:xfrm>
            <a:off x="2525925" y="4307375"/>
            <a:ext cx="1179900" cy="234600"/>
          </a:xfrm>
          <a:prstGeom prst="rect">
            <a:avLst/>
          </a:prstGeom>
          <a:solidFill>
            <a:srgbClr val="CFE2F3"/>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025" name="Shape 5025"/>
          <p:cNvSpPr txBox="1"/>
          <p:nvPr/>
        </p:nvSpPr>
        <p:spPr>
          <a:xfrm>
            <a:off x="2728025" y="4267073"/>
            <a:ext cx="7326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DEV</a:t>
            </a:r>
            <a:endParaRPr sz="800">
              <a:latin typeface="Overpass" pitchFamily="2" charset="77"/>
              <a:ea typeface="Proxima Nova"/>
              <a:cs typeface="Proxima Nova"/>
              <a:sym typeface="Proxima Nova"/>
            </a:endParaRPr>
          </a:p>
        </p:txBody>
      </p:sp>
      <p:sp>
        <p:nvSpPr>
          <p:cNvPr id="5026" name="Shape 5026"/>
          <p:cNvSpPr txBox="1"/>
          <p:nvPr/>
        </p:nvSpPr>
        <p:spPr>
          <a:xfrm>
            <a:off x="3979473" y="4267073"/>
            <a:ext cx="7326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TEST</a:t>
            </a:r>
            <a:endParaRPr sz="800">
              <a:latin typeface="Overpass" pitchFamily="2" charset="77"/>
              <a:ea typeface="Proxima Nova"/>
              <a:cs typeface="Proxima Nova"/>
              <a:sym typeface="Proxima Nova"/>
            </a:endParaRPr>
          </a:p>
        </p:txBody>
      </p:sp>
      <p:cxnSp>
        <p:nvCxnSpPr>
          <p:cNvPr id="5027" name="Shape 5027"/>
          <p:cNvCxnSpPr/>
          <p:nvPr/>
        </p:nvCxnSpPr>
        <p:spPr>
          <a:xfrm>
            <a:off x="2529310" y="3780622"/>
            <a:ext cx="0" cy="464400"/>
          </a:xfrm>
          <a:prstGeom prst="straightConnector1">
            <a:avLst/>
          </a:prstGeom>
          <a:noFill/>
          <a:ln w="9525" cap="flat" cmpd="sng">
            <a:solidFill>
              <a:schemeClr val="dk2"/>
            </a:solidFill>
            <a:prstDash val="dash"/>
            <a:round/>
            <a:headEnd type="none" w="lg" len="lg"/>
            <a:tailEnd type="none" w="lg" len="lg"/>
          </a:ln>
        </p:spPr>
      </p:cxnSp>
      <p:cxnSp>
        <p:nvCxnSpPr>
          <p:cNvPr id="5028" name="Shape 5028"/>
          <p:cNvCxnSpPr/>
          <p:nvPr/>
        </p:nvCxnSpPr>
        <p:spPr>
          <a:xfrm>
            <a:off x="3703020" y="3780622"/>
            <a:ext cx="0" cy="464400"/>
          </a:xfrm>
          <a:prstGeom prst="straightConnector1">
            <a:avLst/>
          </a:prstGeom>
          <a:noFill/>
          <a:ln w="9525" cap="flat" cmpd="sng">
            <a:solidFill>
              <a:schemeClr val="dk2"/>
            </a:solidFill>
            <a:prstDash val="dash"/>
            <a:round/>
            <a:headEnd type="none" w="lg" len="lg"/>
            <a:tailEnd type="none" w="lg" len="lg"/>
          </a:ln>
        </p:spPr>
      </p:cxnSp>
      <p:cxnSp>
        <p:nvCxnSpPr>
          <p:cNvPr id="5029" name="Shape 5029"/>
          <p:cNvCxnSpPr/>
          <p:nvPr/>
        </p:nvCxnSpPr>
        <p:spPr>
          <a:xfrm>
            <a:off x="4937576" y="3780622"/>
            <a:ext cx="0" cy="464400"/>
          </a:xfrm>
          <a:prstGeom prst="straightConnector1">
            <a:avLst/>
          </a:prstGeom>
          <a:noFill/>
          <a:ln w="9525" cap="flat" cmpd="sng">
            <a:solidFill>
              <a:schemeClr val="dk2"/>
            </a:solidFill>
            <a:prstDash val="dash"/>
            <a:round/>
            <a:headEnd type="none" w="lg" len="lg"/>
            <a:tailEnd type="none" w="lg" len="lg"/>
          </a:ln>
        </p:spPr>
      </p:cxnSp>
      <p:pic>
        <p:nvPicPr>
          <p:cNvPr id="5030" name="Shape 5030" descr="Icon_RH_Software_Container-App_RGB_Flat.png"/>
          <p:cNvPicPr preferRelativeResize="0"/>
          <p:nvPr/>
        </p:nvPicPr>
        <p:blipFill rotWithShape="1">
          <a:blip r:embed="rId6">
            <a:alphaModFix/>
          </a:blip>
          <a:srcRect l="8944" t="11191" r="10837" b="8584"/>
          <a:stretch/>
        </p:blipFill>
        <p:spPr>
          <a:xfrm>
            <a:off x="2934260" y="3198327"/>
            <a:ext cx="360600" cy="357797"/>
          </a:xfrm>
          <a:prstGeom prst="rect">
            <a:avLst/>
          </a:prstGeom>
          <a:noFill/>
          <a:ln>
            <a:noFill/>
          </a:ln>
        </p:spPr>
      </p:pic>
      <p:pic>
        <p:nvPicPr>
          <p:cNvPr id="5031" name="Shape 5031" descr="Icon_RH_Software_Container-App_RGB_Flat.png"/>
          <p:cNvPicPr preferRelativeResize="0"/>
          <p:nvPr/>
        </p:nvPicPr>
        <p:blipFill rotWithShape="1">
          <a:blip r:embed="rId6">
            <a:alphaModFix/>
          </a:blip>
          <a:srcRect l="8944" t="11191" r="10837" b="8584"/>
          <a:stretch/>
        </p:blipFill>
        <p:spPr>
          <a:xfrm>
            <a:off x="4169094" y="3198327"/>
            <a:ext cx="360600" cy="357797"/>
          </a:xfrm>
          <a:prstGeom prst="rect">
            <a:avLst/>
          </a:prstGeom>
          <a:noFill/>
          <a:ln>
            <a:noFill/>
          </a:ln>
        </p:spPr>
      </p:pic>
      <p:sp>
        <p:nvSpPr>
          <p:cNvPr id="2" name="Slide Number Placeholder 1">
            <a:extLst>
              <a:ext uri="{FF2B5EF4-FFF2-40B4-BE49-F238E27FC236}">
                <a16:creationId xmlns:a16="http://schemas.microsoft.com/office/drawing/2014/main" id="{7F79CA84-D4A3-4346-9208-190AC9D9E606}"/>
              </a:ext>
            </a:extLst>
          </p:cNvPr>
          <p:cNvSpPr>
            <a:spLocks noGrp="1"/>
          </p:cNvSpPr>
          <p:nvPr>
            <p:ph type="sldNum" idx="12"/>
          </p:nvPr>
        </p:nvSpPr>
        <p:spPr/>
        <p:txBody>
          <a:bodyPr/>
          <a:lstStyle/>
          <a:p>
            <a:fld id="{00000000-1234-1234-1234-123412341234}" type="slidenum">
              <a:rPr lang="en" smtClean="0"/>
              <a:pPr/>
              <a:t>135</a:t>
            </a:fld>
            <a:endParaRPr lang="en"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035"/>
        <p:cNvGrpSpPr/>
        <p:nvPr/>
      </p:nvGrpSpPr>
      <p:grpSpPr>
        <a:xfrm>
          <a:off x="0" y="0"/>
          <a:ext cx="0" cy="0"/>
          <a:chOff x="0" y="0"/>
          <a:chExt cx="0" cy="0"/>
        </a:xfrm>
      </p:grpSpPr>
      <p:sp>
        <p:nvSpPr>
          <p:cNvPr id="5036" name="Shape 5036"/>
          <p:cNvSpPr/>
          <p:nvPr/>
        </p:nvSpPr>
        <p:spPr>
          <a:xfrm>
            <a:off x="6272600" y="3060200"/>
            <a:ext cx="18780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5037" name="Shape 5037"/>
          <p:cNvSpPr/>
          <p:nvPr/>
        </p:nvSpPr>
        <p:spPr>
          <a:xfrm>
            <a:off x="6272600" y="3712100"/>
            <a:ext cx="18780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algn="r"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sp>
        <p:nvSpPr>
          <p:cNvPr id="5039" name="Shape 5039"/>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CONTINUOUS DELIVERY PIPELINE</a:t>
            </a:r>
            <a:endParaRPr>
              <a:latin typeface="Overpass" pitchFamily="2" charset="77"/>
            </a:endParaRPr>
          </a:p>
        </p:txBody>
      </p:sp>
      <p:pic>
        <p:nvPicPr>
          <p:cNvPr id="5040" name="Shape 5040" descr="Icon_RH_People_Adult-VNeck_RGB_Flat.png"/>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id="5041" name="Shape 5041" descr="Icon_RH_Hardware_Storage-A-Single_RGB_Flat.png"/>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id="5042" name="Shape 5042" descr="Icon_RH_Hardware_Storage-A-Single_RGB_Flat.png"/>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5043" name="Shape 5043"/>
          <p:cNvSpPr txBox="1"/>
          <p:nvPr/>
        </p:nvSpPr>
        <p:spPr>
          <a:xfrm>
            <a:off x="1118273"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DEVELOPER</a:t>
            </a:r>
            <a:endParaRPr sz="900">
              <a:latin typeface="Overpass" pitchFamily="2" charset="77"/>
              <a:ea typeface="Proxima Nova"/>
              <a:cs typeface="Proxima Nova"/>
              <a:sym typeface="Proxima Nova"/>
            </a:endParaRPr>
          </a:p>
        </p:txBody>
      </p:sp>
      <p:sp>
        <p:nvSpPr>
          <p:cNvPr id="5044" name="Shape 5044"/>
          <p:cNvSpPr txBox="1"/>
          <p:nvPr/>
        </p:nvSpPr>
        <p:spPr>
          <a:xfrm>
            <a:off x="1932287"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GIT SERVER</a:t>
            </a:r>
            <a:endParaRPr sz="900">
              <a:latin typeface="Overpass" pitchFamily="2" charset="77"/>
              <a:ea typeface="Proxima Nova"/>
              <a:cs typeface="Proxima Nova"/>
              <a:sym typeface="Proxima Nova"/>
            </a:endParaRPr>
          </a:p>
        </p:txBody>
      </p:sp>
      <p:sp>
        <p:nvSpPr>
          <p:cNvPr id="5045" name="Shape 5045"/>
          <p:cNvSpPr txBox="1"/>
          <p:nvPr/>
        </p:nvSpPr>
        <p:spPr>
          <a:xfrm>
            <a:off x="2999725" y="1131538"/>
            <a:ext cx="14850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ARTIFACT REPOSITORY</a:t>
            </a:r>
            <a:endParaRPr sz="900">
              <a:latin typeface="Overpass" pitchFamily="2" charset="77"/>
              <a:ea typeface="Proxima Nova"/>
              <a:cs typeface="Proxima Nova"/>
              <a:sym typeface="Proxima Nova"/>
            </a:endParaRPr>
          </a:p>
        </p:txBody>
      </p:sp>
      <p:sp>
        <p:nvSpPr>
          <p:cNvPr id="5046" name="Shape 5046"/>
          <p:cNvSpPr/>
          <p:nvPr/>
        </p:nvSpPr>
        <p:spPr>
          <a:xfrm>
            <a:off x="1249700" y="1855025"/>
            <a:ext cx="6900900" cy="1145400"/>
          </a:xfrm>
          <a:prstGeom prst="rect">
            <a:avLst/>
          </a:prstGeom>
          <a:solidFill>
            <a:srgbClr val="D9EAD3"/>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CI/CD PIPELINE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(JENKINS)</a:t>
            </a:r>
            <a:endParaRPr sz="900" b="1">
              <a:latin typeface="Overpass" pitchFamily="2" charset="77"/>
              <a:ea typeface="Proxima Nova"/>
              <a:cs typeface="Proxima Nova"/>
              <a:sym typeface="Proxima Nova"/>
            </a:endParaRPr>
          </a:p>
        </p:txBody>
      </p:sp>
      <p:pic>
        <p:nvPicPr>
          <p:cNvPr id="5047" name="Shape 5047" descr="Icon_RH_Object_Gear-Group_RGB_Flat.png"/>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id="5048" name="Shape 5048" descr="Icon_RH_Object_Gear-Group_RGB_Flat.png"/>
          <p:cNvPicPr preferRelativeResize="0"/>
          <p:nvPr/>
        </p:nvPicPr>
        <p:blipFill>
          <a:blip r:embed="rId5">
            <a:alphaModFix/>
          </a:blip>
          <a:stretch>
            <a:fillRect/>
          </a:stretch>
        </p:blipFill>
        <p:spPr>
          <a:xfrm>
            <a:off x="4144441" y="2079451"/>
            <a:ext cx="418430" cy="451522"/>
          </a:xfrm>
          <a:prstGeom prst="rect">
            <a:avLst/>
          </a:prstGeom>
          <a:noFill/>
          <a:ln>
            <a:noFill/>
          </a:ln>
        </p:spPr>
      </p:pic>
      <p:pic>
        <p:nvPicPr>
          <p:cNvPr id="5049" name="Shape 5049" descr="Icon_RH_Object_Gear-Group_RGB_Flat.png"/>
          <p:cNvPicPr preferRelativeResize="0"/>
          <p:nvPr/>
        </p:nvPicPr>
        <p:blipFill>
          <a:blip r:embed="rId5">
            <a:alphaModFix/>
          </a:blip>
          <a:stretch>
            <a:fillRect/>
          </a:stretch>
        </p:blipFill>
        <p:spPr>
          <a:xfrm>
            <a:off x="5363641" y="2079451"/>
            <a:ext cx="418430" cy="451522"/>
          </a:xfrm>
          <a:prstGeom prst="rect">
            <a:avLst/>
          </a:prstGeom>
          <a:noFill/>
          <a:ln>
            <a:noFill/>
          </a:ln>
        </p:spPr>
      </p:pic>
      <p:sp>
        <p:nvSpPr>
          <p:cNvPr id="5050" name="Shape 5050"/>
          <p:cNvSpPr txBox="1"/>
          <p:nvPr/>
        </p:nvSpPr>
        <p:spPr>
          <a:xfrm>
            <a:off x="2491920" y="2485160"/>
            <a:ext cx="12453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IMAGE BUILD </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&amp; DEPLOY</a:t>
            </a:r>
            <a:endParaRPr sz="900">
              <a:latin typeface="Overpass" pitchFamily="2" charset="77"/>
              <a:ea typeface="Proxima Nova"/>
              <a:cs typeface="Proxima Nova"/>
              <a:sym typeface="Proxima Nova"/>
            </a:endParaRPr>
          </a:p>
        </p:txBody>
      </p:sp>
      <p:sp>
        <p:nvSpPr>
          <p:cNvPr id="5051" name="Shape 5051"/>
          <p:cNvSpPr/>
          <p:nvPr/>
        </p:nvSpPr>
        <p:spPr>
          <a:xfrm>
            <a:off x="1249600" y="3060200"/>
            <a:ext cx="49113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5052" name="Shape 5052"/>
          <p:cNvSpPr/>
          <p:nvPr/>
        </p:nvSpPr>
        <p:spPr>
          <a:xfrm>
            <a:off x="1249711" y="3712100"/>
            <a:ext cx="49113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pic>
        <p:nvPicPr>
          <p:cNvPr id="5053" name="Shape 5053" descr="Icon_RH_Software_Container-App_RGB_Flat.png"/>
          <p:cNvPicPr preferRelativeResize="0"/>
          <p:nvPr/>
        </p:nvPicPr>
        <p:blipFill>
          <a:blip r:embed="rId6">
            <a:alphaModFix/>
          </a:blip>
          <a:stretch>
            <a:fillRect/>
          </a:stretch>
        </p:blipFill>
        <p:spPr>
          <a:xfrm>
            <a:off x="2958545" y="3897354"/>
            <a:ext cx="312125" cy="309675"/>
          </a:xfrm>
          <a:prstGeom prst="rect">
            <a:avLst/>
          </a:prstGeom>
          <a:noFill/>
          <a:ln>
            <a:noFill/>
          </a:ln>
        </p:spPr>
      </p:pic>
      <p:pic>
        <p:nvPicPr>
          <p:cNvPr id="5054" name="Shape 5054" descr="Icon_RH_Software_Container-App_RGB_Flat.png"/>
          <p:cNvPicPr preferRelativeResize="0"/>
          <p:nvPr/>
        </p:nvPicPr>
        <p:blipFill>
          <a:blip r:embed="rId6">
            <a:alphaModFix/>
          </a:blip>
          <a:stretch>
            <a:fillRect/>
          </a:stretch>
        </p:blipFill>
        <p:spPr>
          <a:xfrm>
            <a:off x="4197631" y="3897354"/>
            <a:ext cx="312125" cy="309675"/>
          </a:xfrm>
          <a:prstGeom prst="rect">
            <a:avLst/>
          </a:prstGeom>
          <a:noFill/>
          <a:ln>
            <a:noFill/>
          </a:ln>
        </p:spPr>
      </p:pic>
      <p:pic>
        <p:nvPicPr>
          <p:cNvPr id="5055" name="Shape 5055" descr="Icon_RH_Software_Container-App_RGB_Flat.png"/>
          <p:cNvPicPr preferRelativeResize="0"/>
          <p:nvPr/>
        </p:nvPicPr>
        <p:blipFill>
          <a:blip r:embed="rId6">
            <a:alphaModFix/>
          </a:blip>
          <a:stretch>
            <a:fillRect/>
          </a:stretch>
        </p:blipFill>
        <p:spPr>
          <a:xfrm>
            <a:off x="5416831" y="3897354"/>
            <a:ext cx="312125" cy="309675"/>
          </a:xfrm>
          <a:prstGeom prst="rect">
            <a:avLst/>
          </a:prstGeom>
          <a:noFill/>
          <a:ln>
            <a:noFill/>
          </a:ln>
        </p:spPr>
      </p:pic>
      <p:cxnSp>
        <p:nvCxnSpPr>
          <p:cNvPr id="5056" name="Shape 5056"/>
          <p:cNvCxnSpPr/>
          <p:nvPr/>
        </p:nvCxnSpPr>
        <p:spPr>
          <a:xfrm>
            <a:off x="1834475" y="1623843"/>
            <a:ext cx="328800" cy="0"/>
          </a:xfrm>
          <a:prstGeom prst="straightConnector1">
            <a:avLst/>
          </a:prstGeom>
          <a:noFill/>
          <a:ln w="9525" cap="flat" cmpd="sng">
            <a:solidFill>
              <a:srgbClr val="666666"/>
            </a:solidFill>
            <a:prstDash val="solid"/>
            <a:round/>
            <a:headEnd type="none" w="lg" len="lg"/>
            <a:tailEnd type="triangle" w="lg" len="lg"/>
          </a:ln>
        </p:spPr>
      </p:cxnSp>
      <p:cxnSp>
        <p:nvCxnSpPr>
          <p:cNvPr id="5057" name="Shape 5057"/>
          <p:cNvCxnSpPr/>
          <p:nvPr/>
        </p:nvCxnSpPr>
        <p:spPr>
          <a:xfrm>
            <a:off x="3114625"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5058" name="Shape 5058"/>
          <p:cNvCxnSpPr/>
          <p:nvPr/>
        </p:nvCxnSpPr>
        <p:spPr>
          <a:xfrm>
            <a:off x="3114625"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059" name="Shape 5059"/>
          <p:cNvCxnSpPr/>
          <p:nvPr/>
        </p:nvCxnSpPr>
        <p:spPr>
          <a:xfrm>
            <a:off x="4353705"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5060" name="Shape 5060"/>
          <p:cNvCxnSpPr/>
          <p:nvPr/>
        </p:nvCxnSpPr>
        <p:spPr>
          <a:xfrm>
            <a:off x="4353701"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061" name="Shape 5061"/>
          <p:cNvCxnSpPr/>
          <p:nvPr/>
        </p:nvCxnSpPr>
        <p:spPr>
          <a:xfrm>
            <a:off x="5572891"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062" name="Shape 5062"/>
          <p:cNvCxnSpPr/>
          <p:nvPr/>
        </p:nvCxnSpPr>
        <p:spPr>
          <a:xfrm>
            <a:off x="5572900" y="2905925"/>
            <a:ext cx="0" cy="276900"/>
          </a:xfrm>
          <a:prstGeom prst="straightConnector1">
            <a:avLst/>
          </a:prstGeom>
          <a:noFill/>
          <a:ln w="9525" cap="flat" cmpd="sng">
            <a:solidFill>
              <a:srgbClr val="666666"/>
            </a:solidFill>
            <a:prstDash val="solid"/>
            <a:round/>
            <a:headEnd type="none" w="lg" len="lg"/>
            <a:tailEnd type="triangle" w="lg" len="lg"/>
          </a:ln>
        </p:spPr>
      </p:cxnSp>
      <p:sp>
        <p:nvSpPr>
          <p:cNvPr id="5063" name="Shape 5063"/>
          <p:cNvSpPr txBox="1"/>
          <p:nvPr/>
        </p:nvSpPr>
        <p:spPr>
          <a:xfrm>
            <a:off x="3841706" y="2485168"/>
            <a:ext cx="10239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PROMOTE</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TO TEST</a:t>
            </a:r>
            <a:endParaRPr sz="900">
              <a:latin typeface="Overpass" pitchFamily="2" charset="77"/>
              <a:ea typeface="Proxima Nova"/>
              <a:cs typeface="Proxima Nova"/>
              <a:sym typeface="Proxima Nova"/>
            </a:endParaRPr>
          </a:p>
        </p:txBody>
      </p:sp>
      <p:sp>
        <p:nvSpPr>
          <p:cNvPr id="5064" name="Shape 5064"/>
          <p:cNvSpPr txBox="1"/>
          <p:nvPr/>
        </p:nvSpPr>
        <p:spPr>
          <a:xfrm>
            <a:off x="5060906" y="2485168"/>
            <a:ext cx="10239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PROMOTE</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TO UAT</a:t>
            </a:r>
            <a:endParaRPr sz="900">
              <a:latin typeface="Overpass" pitchFamily="2" charset="77"/>
              <a:ea typeface="Proxima Nova"/>
              <a:cs typeface="Proxima Nova"/>
              <a:sym typeface="Proxima Nova"/>
            </a:endParaRPr>
          </a:p>
        </p:txBody>
      </p:sp>
      <p:cxnSp>
        <p:nvCxnSpPr>
          <p:cNvPr id="5065" name="Shape 5065"/>
          <p:cNvCxnSpPr/>
          <p:nvPr/>
        </p:nvCxnSpPr>
        <p:spPr>
          <a:xfrm>
            <a:off x="3418021" y="2305212"/>
            <a:ext cx="596700" cy="0"/>
          </a:xfrm>
          <a:prstGeom prst="straightConnector1">
            <a:avLst/>
          </a:prstGeom>
          <a:noFill/>
          <a:ln w="9525" cap="flat" cmpd="sng">
            <a:solidFill>
              <a:srgbClr val="666666"/>
            </a:solidFill>
            <a:prstDash val="solid"/>
            <a:round/>
            <a:headEnd type="none" w="lg" len="lg"/>
            <a:tailEnd type="triangle" w="lg" len="lg"/>
          </a:ln>
        </p:spPr>
      </p:cxnSp>
      <p:cxnSp>
        <p:nvCxnSpPr>
          <p:cNvPr id="5066" name="Shape 5066"/>
          <p:cNvCxnSpPr/>
          <p:nvPr/>
        </p:nvCxnSpPr>
        <p:spPr>
          <a:xfrm>
            <a:off x="4661407" y="2305212"/>
            <a:ext cx="594900" cy="0"/>
          </a:xfrm>
          <a:prstGeom prst="straightConnector1">
            <a:avLst/>
          </a:prstGeom>
          <a:noFill/>
          <a:ln w="9525" cap="flat" cmpd="sng">
            <a:solidFill>
              <a:srgbClr val="666666"/>
            </a:solidFill>
            <a:prstDash val="solid"/>
            <a:round/>
            <a:headEnd type="none" w="lg" len="lg"/>
            <a:tailEnd type="triangle" w="lg" len="lg"/>
          </a:ln>
        </p:spPr>
      </p:cxnSp>
      <p:cxnSp>
        <p:nvCxnSpPr>
          <p:cNvPr id="5067" name="Shape 5067"/>
          <p:cNvCxnSpPr/>
          <p:nvPr/>
        </p:nvCxnSpPr>
        <p:spPr>
          <a:xfrm>
            <a:off x="6214210" y="3070800"/>
            <a:ext cx="0" cy="1250400"/>
          </a:xfrm>
          <a:prstGeom prst="straightConnector1">
            <a:avLst/>
          </a:prstGeom>
          <a:noFill/>
          <a:ln w="9525" cap="flat" cmpd="sng">
            <a:solidFill>
              <a:schemeClr val="dk2"/>
            </a:solidFill>
            <a:prstDash val="dash"/>
            <a:round/>
            <a:headEnd type="none" w="lg" len="lg"/>
            <a:tailEnd type="none" w="lg" len="lg"/>
          </a:ln>
        </p:spPr>
      </p:cxnSp>
      <p:cxnSp>
        <p:nvCxnSpPr>
          <p:cNvPr id="5068" name="Shape 5068"/>
          <p:cNvCxnSpPr/>
          <p:nvPr/>
        </p:nvCxnSpPr>
        <p:spPr>
          <a:xfrm rot="5400000" flipH="1">
            <a:off x="2676124" y="1684148"/>
            <a:ext cx="393600" cy="297900"/>
          </a:xfrm>
          <a:prstGeom prst="bentConnector2">
            <a:avLst/>
          </a:prstGeom>
          <a:noFill/>
          <a:ln w="9525" cap="flat" cmpd="sng">
            <a:solidFill>
              <a:schemeClr val="dk2"/>
            </a:solidFill>
            <a:prstDash val="solid"/>
            <a:round/>
            <a:headEnd type="triangle" w="lg" len="lg"/>
            <a:tailEnd type="none" w="lg" len="lg"/>
          </a:ln>
        </p:spPr>
      </p:cxnSp>
      <p:cxnSp>
        <p:nvCxnSpPr>
          <p:cNvPr id="5069" name="Shape 5069"/>
          <p:cNvCxnSpPr/>
          <p:nvPr/>
        </p:nvCxnSpPr>
        <p:spPr>
          <a:xfrm rot="-5400000">
            <a:off x="3101076" y="1684148"/>
            <a:ext cx="393600" cy="297900"/>
          </a:xfrm>
          <a:prstGeom prst="bentConnector2">
            <a:avLst/>
          </a:prstGeom>
          <a:noFill/>
          <a:ln w="9525" cap="flat" cmpd="sng">
            <a:solidFill>
              <a:schemeClr val="dk2"/>
            </a:solidFill>
            <a:prstDash val="solid"/>
            <a:round/>
            <a:headEnd type="triangle" w="lg" len="lg"/>
            <a:tailEnd type="triangle" w="lg" len="lg"/>
          </a:ln>
        </p:spPr>
      </p:cxnSp>
      <p:sp>
        <p:nvSpPr>
          <p:cNvPr id="5070" name="Shape 5070"/>
          <p:cNvSpPr txBox="1"/>
          <p:nvPr/>
        </p:nvSpPr>
        <p:spPr>
          <a:xfrm>
            <a:off x="1249048" y="4273588"/>
            <a:ext cx="806100" cy="276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NON-PROD</a:t>
            </a:r>
            <a:endParaRPr>
              <a:latin typeface="Overpass" pitchFamily="2" charset="77"/>
            </a:endParaRPr>
          </a:p>
        </p:txBody>
      </p:sp>
      <p:sp>
        <p:nvSpPr>
          <p:cNvPr id="5071" name="Shape 5071"/>
          <p:cNvSpPr txBox="1"/>
          <p:nvPr/>
        </p:nvSpPr>
        <p:spPr>
          <a:xfrm>
            <a:off x="7364814" y="4273588"/>
            <a:ext cx="806100" cy="2769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PROD</a:t>
            </a:r>
            <a:endParaRPr>
              <a:latin typeface="Overpass" pitchFamily="2" charset="77"/>
            </a:endParaRPr>
          </a:p>
        </p:txBody>
      </p:sp>
      <p:cxnSp>
        <p:nvCxnSpPr>
          <p:cNvPr id="5072" name="Shape 5072"/>
          <p:cNvCxnSpPr/>
          <p:nvPr/>
        </p:nvCxnSpPr>
        <p:spPr>
          <a:xfrm>
            <a:off x="3383905" y="3386014"/>
            <a:ext cx="719700" cy="0"/>
          </a:xfrm>
          <a:prstGeom prst="straightConnector1">
            <a:avLst/>
          </a:prstGeom>
          <a:noFill/>
          <a:ln w="9525" cap="flat" cmpd="sng">
            <a:solidFill>
              <a:schemeClr val="dk2"/>
            </a:solidFill>
            <a:prstDash val="dot"/>
            <a:round/>
            <a:headEnd type="none" w="lg" len="lg"/>
            <a:tailEnd type="triangle" w="lg" len="lg"/>
          </a:ln>
        </p:spPr>
      </p:cxnSp>
      <p:cxnSp>
        <p:nvCxnSpPr>
          <p:cNvPr id="5073" name="Shape 5073"/>
          <p:cNvCxnSpPr/>
          <p:nvPr/>
        </p:nvCxnSpPr>
        <p:spPr>
          <a:xfrm>
            <a:off x="4627290" y="3386014"/>
            <a:ext cx="701700" cy="0"/>
          </a:xfrm>
          <a:prstGeom prst="straightConnector1">
            <a:avLst/>
          </a:prstGeom>
          <a:noFill/>
          <a:ln w="9525" cap="flat" cmpd="sng">
            <a:solidFill>
              <a:schemeClr val="dk2"/>
            </a:solidFill>
            <a:prstDash val="dot"/>
            <a:round/>
            <a:headEnd type="none" w="lg" len="lg"/>
            <a:tailEnd type="triangle" w="lg" len="lg"/>
          </a:ln>
        </p:spPr>
      </p:cxnSp>
      <p:sp>
        <p:nvSpPr>
          <p:cNvPr id="5074" name="Shape 5074"/>
          <p:cNvSpPr/>
          <p:nvPr/>
        </p:nvSpPr>
        <p:spPr>
          <a:xfrm>
            <a:off x="4937575" y="4307375"/>
            <a:ext cx="1223400" cy="234600"/>
          </a:xfrm>
          <a:prstGeom prst="rect">
            <a:avLst/>
          </a:prstGeom>
          <a:solidFill>
            <a:srgbClr val="6FA8DC"/>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075" name="Shape 5075"/>
          <p:cNvSpPr/>
          <p:nvPr/>
        </p:nvSpPr>
        <p:spPr>
          <a:xfrm>
            <a:off x="3705875" y="4307375"/>
            <a:ext cx="1231800" cy="234600"/>
          </a:xfrm>
          <a:prstGeom prst="rect">
            <a:avLst/>
          </a:prstGeom>
          <a:solidFill>
            <a:srgbClr val="9FC5E8"/>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076" name="Shape 5076"/>
          <p:cNvSpPr/>
          <p:nvPr/>
        </p:nvSpPr>
        <p:spPr>
          <a:xfrm>
            <a:off x="2525925" y="4307375"/>
            <a:ext cx="1179900" cy="234600"/>
          </a:xfrm>
          <a:prstGeom prst="rect">
            <a:avLst/>
          </a:prstGeom>
          <a:solidFill>
            <a:srgbClr val="CFE2F3"/>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077" name="Shape 5077"/>
          <p:cNvSpPr txBox="1"/>
          <p:nvPr/>
        </p:nvSpPr>
        <p:spPr>
          <a:xfrm>
            <a:off x="2728025" y="4267073"/>
            <a:ext cx="7326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DEV</a:t>
            </a:r>
            <a:endParaRPr sz="800">
              <a:latin typeface="Overpass" pitchFamily="2" charset="77"/>
              <a:ea typeface="Proxima Nova"/>
              <a:cs typeface="Proxima Nova"/>
              <a:sym typeface="Proxima Nova"/>
            </a:endParaRPr>
          </a:p>
        </p:txBody>
      </p:sp>
      <p:sp>
        <p:nvSpPr>
          <p:cNvPr id="5078" name="Shape 5078"/>
          <p:cNvSpPr txBox="1"/>
          <p:nvPr/>
        </p:nvSpPr>
        <p:spPr>
          <a:xfrm>
            <a:off x="3979473" y="4267073"/>
            <a:ext cx="7326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TEST</a:t>
            </a:r>
            <a:endParaRPr sz="800">
              <a:latin typeface="Overpass" pitchFamily="2" charset="77"/>
              <a:ea typeface="Proxima Nova"/>
              <a:cs typeface="Proxima Nova"/>
              <a:sym typeface="Proxima Nova"/>
            </a:endParaRPr>
          </a:p>
        </p:txBody>
      </p:sp>
      <p:sp>
        <p:nvSpPr>
          <p:cNvPr id="5079" name="Shape 5079"/>
          <p:cNvSpPr txBox="1"/>
          <p:nvPr/>
        </p:nvSpPr>
        <p:spPr>
          <a:xfrm>
            <a:off x="5158442" y="4267073"/>
            <a:ext cx="7971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UAT</a:t>
            </a:r>
            <a:endParaRPr sz="800">
              <a:latin typeface="Overpass" pitchFamily="2" charset="77"/>
              <a:ea typeface="Proxima Nova"/>
              <a:cs typeface="Proxima Nova"/>
              <a:sym typeface="Proxima Nova"/>
            </a:endParaRPr>
          </a:p>
        </p:txBody>
      </p:sp>
      <p:cxnSp>
        <p:nvCxnSpPr>
          <p:cNvPr id="5080" name="Shape 5080"/>
          <p:cNvCxnSpPr/>
          <p:nvPr/>
        </p:nvCxnSpPr>
        <p:spPr>
          <a:xfrm>
            <a:off x="2529310" y="3780622"/>
            <a:ext cx="0" cy="464400"/>
          </a:xfrm>
          <a:prstGeom prst="straightConnector1">
            <a:avLst/>
          </a:prstGeom>
          <a:noFill/>
          <a:ln w="9525" cap="flat" cmpd="sng">
            <a:solidFill>
              <a:schemeClr val="dk2"/>
            </a:solidFill>
            <a:prstDash val="dash"/>
            <a:round/>
            <a:headEnd type="none" w="lg" len="lg"/>
            <a:tailEnd type="none" w="lg" len="lg"/>
          </a:ln>
        </p:spPr>
      </p:cxnSp>
      <p:cxnSp>
        <p:nvCxnSpPr>
          <p:cNvPr id="5081" name="Shape 5081"/>
          <p:cNvCxnSpPr/>
          <p:nvPr/>
        </p:nvCxnSpPr>
        <p:spPr>
          <a:xfrm>
            <a:off x="3703020" y="3780622"/>
            <a:ext cx="0" cy="464400"/>
          </a:xfrm>
          <a:prstGeom prst="straightConnector1">
            <a:avLst/>
          </a:prstGeom>
          <a:noFill/>
          <a:ln w="9525" cap="flat" cmpd="sng">
            <a:solidFill>
              <a:schemeClr val="dk2"/>
            </a:solidFill>
            <a:prstDash val="dash"/>
            <a:round/>
            <a:headEnd type="none" w="lg" len="lg"/>
            <a:tailEnd type="none" w="lg" len="lg"/>
          </a:ln>
        </p:spPr>
      </p:cxnSp>
      <p:cxnSp>
        <p:nvCxnSpPr>
          <p:cNvPr id="5082" name="Shape 5082"/>
          <p:cNvCxnSpPr/>
          <p:nvPr/>
        </p:nvCxnSpPr>
        <p:spPr>
          <a:xfrm>
            <a:off x="4937576" y="3780622"/>
            <a:ext cx="0" cy="464400"/>
          </a:xfrm>
          <a:prstGeom prst="straightConnector1">
            <a:avLst/>
          </a:prstGeom>
          <a:noFill/>
          <a:ln w="9525" cap="flat" cmpd="sng">
            <a:solidFill>
              <a:schemeClr val="dk2"/>
            </a:solidFill>
            <a:prstDash val="dash"/>
            <a:round/>
            <a:headEnd type="none" w="lg" len="lg"/>
            <a:tailEnd type="none" w="lg" len="lg"/>
          </a:ln>
        </p:spPr>
      </p:cxnSp>
      <p:pic>
        <p:nvPicPr>
          <p:cNvPr id="5083" name="Shape 5083" descr="Icon_RH_Software_Container-App_RGB_Flat.png"/>
          <p:cNvPicPr preferRelativeResize="0"/>
          <p:nvPr/>
        </p:nvPicPr>
        <p:blipFill rotWithShape="1">
          <a:blip r:embed="rId6">
            <a:alphaModFix/>
          </a:blip>
          <a:srcRect l="8944" t="11191" r="10837" b="8584"/>
          <a:stretch/>
        </p:blipFill>
        <p:spPr>
          <a:xfrm>
            <a:off x="2934260" y="3198327"/>
            <a:ext cx="360600" cy="357797"/>
          </a:xfrm>
          <a:prstGeom prst="rect">
            <a:avLst/>
          </a:prstGeom>
          <a:noFill/>
          <a:ln>
            <a:noFill/>
          </a:ln>
        </p:spPr>
      </p:pic>
      <p:pic>
        <p:nvPicPr>
          <p:cNvPr id="5084" name="Shape 5084" descr="Icon_RH_Software_Container-App_RGB_Flat.png"/>
          <p:cNvPicPr preferRelativeResize="0"/>
          <p:nvPr/>
        </p:nvPicPr>
        <p:blipFill rotWithShape="1">
          <a:blip r:embed="rId6">
            <a:alphaModFix/>
          </a:blip>
          <a:srcRect l="8944" t="11191" r="10837" b="8584"/>
          <a:stretch/>
        </p:blipFill>
        <p:spPr>
          <a:xfrm>
            <a:off x="4169094" y="3198327"/>
            <a:ext cx="360600" cy="357797"/>
          </a:xfrm>
          <a:prstGeom prst="rect">
            <a:avLst/>
          </a:prstGeom>
          <a:noFill/>
          <a:ln>
            <a:noFill/>
          </a:ln>
        </p:spPr>
      </p:pic>
      <p:pic>
        <p:nvPicPr>
          <p:cNvPr id="5085" name="Shape 5085" descr="Icon_RH_Software_Container-App_RGB_Flat.png"/>
          <p:cNvPicPr preferRelativeResize="0"/>
          <p:nvPr/>
        </p:nvPicPr>
        <p:blipFill rotWithShape="1">
          <a:blip r:embed="rId6">
            <a:alphaModFix/>
          </a:blip>
          <a:srcRect l="8944" t="11191" r="10837" b="8584"/>
          <a:stretch/>
        </p:blipFill>
        <p:spPr>
          <a:xfrm>
            <a:off x="5388294" y="3198327"/>
            <a:ext cx="360600" cy="357797"/>
          </a:xfrm>
          <a:prstGeom prst="rect">
            <a:avLst/>
          </a:prstGeom>
          <a:noFill/>
          <a:ln>
            <a:noFill/>
          </a:ln>
        </p:spPr>
      </p:pic>
      <p:sp>
        <p:nvSpPr>
          <p:cNvPr id="2" name="Slide Number Placeholder 1">
            <a:extLst>
              <a:ext uri="{FF2B5EF4-FFF2-40B4-BE49-F238E27FC236}">
                <a16:creationId xmlns:a16="http://schemas.microsoft.com/office/drawing/2014/main" id="{6041C270-6F47-1949-93AE-40FE57E01345}"/>
              </a:ext>
            </a:extLst>
          </p:cNvPr>
          <p:cNvSpPr>
            <a:spLocks noGrp="1"/>
          </p:cNvSpPr>
          <p:nvPr>
            <p:ph type="sldNum" idx="12"/>
          </p:nvPr>
        </p:nvSpPr>
        <p:spPr/>
        <p:txBody>
          <a:bodyPr/>
          <a:lstStyle/>
          <a:p>
            <a:fld id="{00000000-1234-1234-1234-123412341234}" type="slidenum">
              <a:rPr lang="en" smtClean="0"/>
              <a:pPr/>
              <a:t>136</a:t>
            </a:fld>
            <a:endParaRPr lang="en"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89"/>
        <p:cNvGrpSpPr/>
        <p:nvPr/>
      </p:nvGrpSpPr>
      <p:grpSpPr>
        <a:xfrm>
          <a:off x="0" y="0"/>
          <a:ext cx="0" cy="0"/>
          <a:chOff x="0" y="0"/>
          <a:chExt cx="0" cy="0"/>
        </a:xfrm>
      </p:grpSpPr>
      <p:sp>
        <p:nvSpPr>
          <p:cNvPr id="5090" name="Shape 5090"/>
          <p:cNvSpPr/>
          <p:nvPr/>
        </p:nvSpPr>
        <p:spPr>
          <a:xfrm>
            <a:off x="6809231" y="1105113"/>
            <a:ext cx="1338300" cy="708000"/>
          </a:xfrm>
          <a:prstGeom prst="wedgeRectCallout">
            <a:avLst>
              <a:gd name="adj1" fmla="val -57015"/>
              <a:gd name="adj2" fmla="val 31308"/>
            </a:avLst>
          </a:prstGeom>
          <a:solidFill>
            <a:srgbClr val="D9D2E9"/>
          </a:solidFill>
          <a:ln w="9525" cap="flat" cmpd="sng">
            <a:solidFill>
              <a:srgbClr val="3B0083"/>
            </a:solidFill>
            <a:prstDash val="dot"/>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000">
                <a:solidFill>
                  <a:srgbClr val="3B0083"/>
                </a:solidFill>
                <a:latin typeface="Overpass" pitchFamily="2" charset="77"/>
                <a:ea typeface="Overpass"/>
                <a:cs typeface="Overpass"/>
                <a:sym typeface="Overpass"/>
              </a:rPr>
              <a:t>ServiceNow</a:t>
            </a:r>
            <a:endParaRPr sz="1000">
              <a:solidFill>
                <a:srgbClr val="3B0083"/>
              </a:solidFill>
              <a:latin typeface="Overpass" pitchFamily="2" charset="77"/>
              <a:ea typeface="Overpass"/>
              <a:cs typeface="Overpass"/>
              <a:sym typeface="Overpass"/>
            </a:endParaRPr>
          </a:p>
          <a:p>
            <a:pPr marL="0" lvl="0" indent="0">
              <a:spcBef>
                <a:spcPts val="0"/>
              </a:spcBef>
              <a:spcAft>
                <a:spcPts val="0"/>
              </a:spcAft>
              <a:buClr>
                <a:schemeClr val="dk1"/>
              </a:buClr>
              <a:buSzPts val="1100"/>
              <a:buFont typeface="Arial"/>
              <a:buNone/>
            </a:pPr>
            <a:r>
              <a:rPr lang="en" sz="1000">
                <a:solidFill>
                  <a:srgbClr val="3B0083"/>
                </a:solidFill>
                <a:latin typeface="Overpass" pitchFamily="2" charset="77"/>
                <a:ea typeface="Overpass"/>
                <a:cs typeface="Overpass"/>
                <a:sym typeface="Overpass"/>
              </a:rPr>
              <a:t>JIRA Service Desk</a:t>
            </a:r>
            <a:br>
              <a:rPr lang="en" sz="1000">
                <a:solidFill>
                  <a:srgbClr val="3B0083"/>
                </a:solidFill>
                <a:latin typeface="Overpass" pitchFamily="2" charset="77"/>
                <a:ea typeface="Overpass"/>
                <a:cs typeface="Overpass"/>
                <a:sym typeface="Overpass"/>
              </a:rPr>
            </a:br>
            <a:r>
              <a:rPr lang="en" sz="1000">
                <a:solidFill>
                  <a:srgbClr val="3B0083"/>
                </a:solidFill>
                <a:latin typeface="Overpass" pitchFamily="2" charset="77"/>
                <a:ea typeface="Overpass"/>
                <a:cs typeface="Overpass"/>
                <a:sym typeface="Overpass"/>
              </a:rPr>
              <a:t>Zendeks</a:t>
            </a:r>
            <a:endParaRPr sz="1000">
              <a:solidFill>
                <a:srgbClr val="3B0083"/>
              </a:solidFill>
              <a:latin typeface="Overpass" pitchFamily="2" charset="77"/>
              <a:ea typeface="Overpass"/>
              <a:cs typeface="Overpass"/>
              <a:sym typeface="Overpass"/>
            </a:endParaRPr>
          </a:p>
          <a:p>
            <a:pPr marL="0" lvl="0" indent="0">
              <a:spcBef>
                <a:spcPts val="0"/>
              </a:spcBef>
              <a:spcAft>
                <a:spcPts val="0"/>
              </a:spcAft>
              <a:buNone/>
            </a:pPr>
            <a:r>
              <a:rPr lang="en" sz="1000">
                <a:solidFill>
                  <a:srgbClr val="3B0083"/>
                </a:solidFill>
                <a:latin typeface="Overpass" pitchFamily="2" charset="77"/>
                <a:ea typeface="Overpass"/>
                <a:cs typeface="Overpass"/>
                <a:sym typeface="Overpass"/>
              </a:rPr>
              <a:t>BMC Remedy</a:t>
            </a:r>
            <a:endParaRPr>
              <a:solidFill>
                <a:srgbClr val="3B0083"/>
              </a:solidFill>
              <a:latin typeface="Overpass" pitchFamily="2" charset="77"/>
            </a:endParaRPr>
          </a:p>
        </p:txBody>
      </p:sp>
      <p:sp>
        <p:nvSpPr>
          <p:cNvPr id="5091" name="Shape 5091"/>
          <p:cNvSpPr/>
          <p:nvPr/>
        </p:nvSpPr>
        <p:spPr>
          <a:xfrm>
            <a:off x="4937575" y="4307375"/>
            <a:ext cx="1223400" cy="234600"/>
          </a:xfrm>
          <a:prstGeom prst="rect">
            <a:avLst/>
          </a:prstGeom>
          <a:solidFill>
            <a:srgbClr val="6FA8DC"/>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092" name="Shape 5092"/>
          <p:cNvSpPr/>
          <p:nvPr/>
        </p:nvSpPr>
        <p:spPr>
          <a:xfrm>
            <a:off x="6272600" y="3060200"/>
            <a:ext cx="18780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5093" name="Shape 5093"/>
          <p:cNvSpPr/>
          <p:nvPr/>
        </p:nvSpPr>
        <p:spPr>
          <a:xfrm>
            <a:off x="6272600" y="3712100"/>
            <a:ext cx="18780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algn="r"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sp>
        <p:nvSpPr>
          <p:cNvPr id="5095" name="Shape 5095"/>
          <p:cNvSpPr txBox="1">
            <a:spLocks noGrp="1"/>
          </p:cNvSpPr>
          <p:nvPr>
            <p:ph type="title"/>
          </p:nvPr>
        </p:nvSpPr>
        <p:spPr>
          <a:xfrm>
            <a:off x="826650" y="25"/>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CONTINUOUS DELIVERY PIPELINE</a:t>
            </a:r>
            <a:endParaRPr>
              <a:latin typeface="Overpass" pitchFamily="2" charset="77"/>
            </a:endParaRPr>
          </a:p>
        </p:txBody>
      </p:sp>
      <p:pic>
        <p:nvPicPr>
          <p:cNvPr id="5096" name="Shape 5096" descr="Icon_RH_People_Adult-VNeck_RGB_Flat.png"/>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id="5097" name="Shape 5097" descr="Icon_RH_Hardware_Storage-A-Single_RGB_Flat.png"/>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id="5098" name="Shape 5098" descr="Icon_RH_Hardware_Storage-A-Single_RGB_Flat.png"/>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5099" name="Shape 5099"/>
          <p:cNvSpPr txBox="1"/>
          <p:nvPr/>
        </p:nvSpPr>
        <p:spPr>
          <a:xfrm>
            <a:off x="1118273"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DEVELOPER</a:t>
            </a:r>
            <a:endParaRPr sz="900">
              <a:latin typeface="Overpass" pitchFamily="2" charset="77"/>
              <a:ea typeface="Proxima Nova"/>
              <a:cs typeface="Proxima Nova"/>
              <a:sym typeface="Proxima Nova"/>
            </a:endParaRPr>
          </a:p>
        </p:txBody>
      </p:sp>
      <p:sp>
        <p:nvSpPr>
          <p:cNvPr id="5100" name="Shape 5100"/>
          <p:cNvSpPr txBox="1"/>
          <p:nvPr/>
        </p:nvSpPr>
        <p:spPr>
          <a:xfrm>
            <a:off x="1932287"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GIT SERVER</a:t>
            </a:r>
            <a:endParaRPr sz="900">
              <a:latin typeface="Overpass" pitchFamily="2" charset="77"/>
              <a:ea typeface="Proxima Nova"/>
              <a:cs typeface="Proxima Nova"/>
              <a:sym typeface="Proxima Nova"/>
            </a:endParaRPr>
          </a:p>
        </p:txBody>
      </p:sp>
      <p:sp>
        <p:nvSpPr>
          <p:cNvPr id="5101" name="Shape 5101"/>
          <p:cNvSpPr txBox="1"/>
          <p:nvPr/>
        </p:nvSpPr>
        <p:spPr>
          <a:xfrm>
            <a:off x="2999725" y="1131538"/>
            <a:ext cx="14850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ARTIFACT REPOSITORY</a:t>
            </a:r>
            <a:endParaRPr sz="900">
              <a:latin typeface="Overpass" pitchFamily="2" charset="77"/>
              <a:ea typeface="Proxima Nova"/>
              <a:cs typeface="Proxima Nova"/>
              <a:sym typeface="Proxima Nova"/>
            </a:endParaRPr>
          </a:p>
        </p:txBody>
      </p:sp>
      <p:sp>
        <p:nvSpPr>
          <p:cNvPr id="5102" name="Shape 5102"/>
          <p:cNvSpPr/>
          <p:nvPr/>
        </p:nvSpPr>
        <p:spPr>
          <a:xfrm>
            <a:off x="1249700" y="1855025"/>
            <a:ext cx="6900900" cy="1145400"/>
          </a:xfrm>
          <a:prstGeom prst="rect">
            <a:avLst/>
          </a:prstGeom>
          <a:solidFill>
            <a:srgbClr val="D9EAD3"/>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CI/CD PIPELINE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(JENKINS)</a:t>
            </a:r>
            <a:endParaRPr sz="900" b="1">
              <a:latin typeface="Overpass" pitchFamily="2" charset="77"/>
              <a:ea typeface="Proxima Nova"/>
              <a:cs typeface="Proxima Nova"/>
              <a:sym typeface="Proxima Nova"/>
            </a:endParaRPr>
          </a:p>
        </p:txBody>
      </p:sp>
      <p:pic>
        <p:nvPicPr>
          <p:cNvPr id="5103" name="Shape 5103" descr="Icon_RH_Object_Gear-Group_RGB_Flat.png"/>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id="5104" name="Shape 5104" descr="Icon_RH_Object_Gear-Group_RGB_Flat.png"/>
          <p:cNvPicPr preferRelativeResize="0"/>
          <p:nvPr/>
        </p:nvPicPr>
        <p:blipFill>
          <a:blip r:embed="rId5">
            <a:alphaModFix/>
          </a:blip>
          <a:stretch>
            <a:fillRect/>
          </a:stretch>
        </p:blipFill>
        <p:spPr>
          <a:xfrm>
            <a:off x="4144441" y="2079451"/>
            <a:ext cx="418430" cy="451522"/>
          </a:xfrm>
          <a:prstGeom prst="rect">
            <a:avLst/>
          </a:prstGeom>
          <a:noFill/>
          <a:ln>
            <a:noFill/>
          </a:ln>
        </p:spPr>
      </p:pic>
      <p:pic>
        <p:nvPicPr>
          <p:cNvPr id="5105" name="Shape 5105" descr="Icon_RH_Object_Gear-Group_RGB_Flat.png"/>
          <p:cNvPicPr preferRelativeResize="0"/>
          <p:nvPr/>
        </p:nvPicPr>
        <p:blipFill>
          <a:blip r:embed="rId5">
            <a:alphaModFix/>
          </a:blip>
          <a:stretch>
            <a:fillRect/>
          </a:stretch>
        </p:blipFill>
        <p:spPr>
          <a:xfrm>
            <a:off x="5363641" y="2079451"/>
            <a:ext cx="418430" cy="451522"/>
          </a:xfrm>
          <a:prstGeom prst="rect">
            <a:avLst/>
          </a:prstGeom>
          <a:noFill/>
          <a:ln>
            <a:noFill/>
          </a:ln>
        </p:spPr>
      </p:pic>
      <p:sp>
        <p:nvSpPr>
          <p:cNvPr id="5106" name="Shape 5106"/>
          <p:cNvSpPr txBox="1"/>
          <p:nvPr/>
        </p:nvSpPr>
        <p:spPr>
          <a:xfrm>
            <a:off x="2491920" y="2485160"/>
            <a:ext cx="12453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IMAGE BUILD </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&amp; DEPLOY</a:t>
            </a:r>
            <a:endParaRPr sz="900">
              <a:latin typeface="Overpass" pitchFamily="2" charset="77"/>
              <a:ea typeface="Proxima Nova"/>
              <a:cs typeface="Proxima Nova"/>
              <a:sym typeface="Proxima Nova"/>
            </a:endParaRPr>
          </a:p>
        </p:txBody>
      </p:sp>
      <p:sp>
        <p:nvSpPr>
          <p:cNvPr id="5107" name="Shape 5107"/>
          <p:cNvSpPr/>
          <p:nvPr/>
        </p:nvSpPr>
        <p:spPr>
          <a:xfrm>
            <a:off x="1249600" y="3060200"/>
            <a:ext cx="49113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5108" name="Shape 5108"/>
          <p:cNvSpPr/>
          <p:nvPr/>
        </p:nvSpPr>
        <p:spPr>
          <a:xfrm>
            <a:off x="1249711" y="3712100"/>
            <a:ext cx="49113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pic>
        <p:nvPicPr>
          <p:cNvPr id="5109" name="Shape 5109" descr="Icon_RH_Software_Container-App_RGB_Flat.png"/>
          <p:cNvPicPr preferRelativeResize="0"/>
          <p:nvPr/>
        </p:nvPicPr>
        <p:blipFill>
          <a:blip r:embed="rId6">
            <a:alphaModFix/>
          </a:blip>
          <a:stretch>
            <a:fillRect/>
          </a:stretch>
        </p:blipFill>
        <p:spPr>
          <a:xfrm>
            <a:off x="2958545" y="3897354"/>
            <a:ext cx="312125" cy="309675"/>
          </a:xfrm>
          <a:prstGeom prst="rect">
            <a:avLst/>
          </a:prstGeom>
          <a:noFill/>
          <a:ln>
            <a:noFill/>
          </a:ln>
        </p:spPr>
      </p:pic>
      <p:pic>
        <p:nvPicPr>
          <p:cNvPr id="5110" name="Shape 5110" descr="Icon_RH_Software_Container-App_RGB_Flat.png"/>
          <p:cNvPicPr preferRelativeResize="0"/>
          <p:nvPr/>
        </p:nvPicPr>
        <p:blipFill>
          <a:blip r:embed="rId6">
            <a:alphaModFix/>
          </a:blip>
          <a:stretch>
            <a:fillRect/>
          </a:stretch>
        </p:blipFill>
        <p:spPr>
          <a:xfrm>
            <a:off x="4197631" y="3897354"/>
            <a:ext cx="312125" cy="309675"/>
          </a:xfrm>
          <a:prstGeom prst="rect">
            <a:avLst/>
          </a:prstGeom>
          <a:noFill/>
          <a:ln>
            <a:noFill/>
          </a:ln>
        </p:spPr>
      </p:pic>
      <p:pic>
        <p:nvPicPr>
          <p:cNvPr id="5111" name="Shape 5111" descr="Icon_RH_Software_Container-App_RGB_Flat.png"/>
          <p:cNvPicPr preferRelativeResize="0"/>
          <p:nvPr/>
        </p:nvPicPr>
        <p:blipFill>
          <a:blip r:embed="rId6">
            <a:alphaModFix/>
          </a:blip>
          <a:stretch>
            <a:fillRect/>
          </a:stretch>
        </p:blipFill>
        <p:spPr>
          <a:xfrm>
            <a:off x="5416831" y="3897354"/>
            <a:ext cx="312125" cy="309675"/>
          </a:xfrm>
          <a:prstGeom prst="rect">
            <a:avLst/>
          </a:prstGeom>
          <a:noFill/>
          <a:ln>
            <a:noFill/>
          </a:ln>
        </p:spPr>
      </p:pic>
      <p:sp>
        <p:nvSpPr>
          <p:cNvPr id="5112" name="Shape 5112"/>
          <p:cNvSpPr txBox="1"/>
          <p:nvPr/>
        </p:nvSpPr>
        <p:spPr>
          <a:xfrm>
            <a:off x="6277026" y="1384213"/>
            <a:ext cx="532200" cy="276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GO</a:t>
            </a:r>
            <a:br>
              <a:rPr lang="en" sz="900" b="1">
                <a:latin typeface="Overpass" pitchFamily="2" charset="77"/>
                <a:ea typeface="Proxima Nova"/>
                <a:cs typeface="Proxima Nova"/>
                <a:sym typeface="Proxima Nova"/>
              </a:rPr>
            </a:br>
            <a:r>
              <a:rPr lang="en" sz="900" b="1">
                <a:latin typeface="Overpass" pitchFamily="2" charset="77"/>
                <a:ea typeface="Proxima Nova"/>
                <a:cs typeface="Proxima Nova"/>
                <a:sym typeface="Proxima Nova"/>
              </a:rPr>
              <a:t>LIVE?</a:t>
            </a:r>
            <a:endParaRPr sz="900" b="1">
              <a:latin typeface="Overpass" pitchFamily="2" charset="77"/>
              <a:ea typeface="Proxima Nova"/>
              <a:cs typeface="Proxima Nova"/>
              <a:sym typeface="Proxima Nova"/>
            </a:endParaRPr>
          </a:p>
        </p:txBody>
      </p:sp>
      <p:cxnSp>
        <p:nvCxnSpPr>
          <p:cNvPr id="5113" name="Shape 5113"/>
          <p:cNvCxnSpPr/>
          <p:nvPr/>
        </p:nvCxnSpPr>
        <p:spPr>
          <a:xfrm>
            <a:off x="1834475" y="1623843"/>
            <a:ext cx="328800" cy="0"/>
          </a:xfrm>
          <a:prstGeom prst="straightConnector1">
            <a:avLst/>
          </a:prstGeom>
          <a:noFill/>
          <a:ln w="9525" cap="flat" cmpd="sng">
            <a:solidFill>
              <a:srgbClr val="666666"/>
            </a:solidFill>
            <a:prstDash val="solid"/>
            <a:round/>
            <a:headEnd type="none" w="lg" len="lg"/>
            <a:tailEnd type="triangle" w="lg" len="lg"/>
          </a:ln>
        </p:spPr>
      </p:cxnSp>
      <p:cxnSp>
        <p:nvCxnSpPr>
          <p:cNvPr id="5114" name="Shape 5114"/>
          <p:cNvCxnSpPr/>
          <p:nvPr/>
        </p:nvCxnSpPr>
        <p:spPr>
          <a:xfrm>
            <a:off x="3114625"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5115" name="Shape 5115"/>
          <p:cNvCxnSpPr/>
          <p:nvPr/>
        </p:nvCxnSpPr>
        <p:spPr>
          <a:xfrm>
            <a:off x="3114625"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116" name="Shape 5116"/>
          <p:cNvCxnSpPr/>
          <p:nvPr/>
        </p:nvCxnSpPr>
        <p:spPr>
          <a:xfrm>
            <a:off x="4353705"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5117" name="Shape 5117"/>
          <p:cNvCxnSpPr/>
          <p:nvPr/>
        </p:nvCxnSpPr>
        <p:spPr>
          <a:xfrm>
            <a:off x="4353701"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118" name="Shape 5118"/>
          <p:cNvCxnSpPr/>
          <p:nvPr/>
        </p:nvCxnSpPr>
        <p:spPr>
          <a:xfrm>
            <a:off x="5572891"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119" name="Shape 5119"/>
          <p:cNvCxnSpPr/>
          <p:nvPr/>
        </p:nvCxnSpPr>
        <p:spPr>
          <a:xfrm>
            <a:off x="5572900" y="2905925"/>
            <a:ext cx="0" cy="276900"/>
          </a:xfrm>
          <a:prstGeom prst="straightConnector1">
            <a:avLst/>
          </a:prstGeom>
          <a:noFill/>
          <a:ln w="9525" cap="flat" cmpd="sng">
            <a:solidFill>
              <a:srgbClr val="666666"/>
            </a:solidFill>
            <a:prstDash val="solid"/>
            <a:round/>
            <a:headEnd type="none" w="lg" len="lg"/>
            <a:tailEnd type="triangle" w="lg" len="lg"/>
          </a:ln>
        </p:spPr>
      </p:cxnSp>
      <p:sp>
        <p:nvSpPr>
          <p:cNvPr id="5120" name="Shape 5120"/>
          <p:cNvSpPr txBox="1"/>
          <p:nvPr/>
        </p:nvSpPr>
        <p:spPr>
          <a:xfrm>
            <a:off x="3841706" y="2485168"/>
            <a:ext cx="10239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PROMOTE</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TO TEST</a:t>
            </a:r>
            <a:endParaRPr sz="900">
              <a:latin typeface="Overpass" pitchFamily="2" charset="77"/>
              <a:ea typeface="Proxima Nova"/>
              <a:cs typeface="Proxima Nova"/>
              <a:sym typeface="Proxima Nova"/>
            </a:endParaRPr>
          </a:p>
        </p:txBody>
      </p:sp>
      <p:sp>
        <p:nvSpPr>
          <p:cNvPr id="5121" name="Shape 5121"/>
          <p:cNvSpPr txBox="1"/>
          <p:nvPr/>
        </p:nvSpPr>
        <p:spPr>
          <a:xfrm>
            <a:off x="5060906" y="2485168"/>
            <a:ext cx="10239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dirty="0">
                <a:latin typeface="Overpass" pitchFamily="2" charset="77"/>
                <a:ea typeface="Proxima Nova"/>
                <a:cs typeface="Proxima Nova"/>
                <a:sym typeface="Proxima Nova"/>
              </a:rPr>
              <a:t>PROMOTE</a:t>
            </a:r>
            <a:endParaRPr sz="900" dirty="0">
              <a:latin typeface="Overpass" pitchFamily="2" charset="77"/>
              <a:ea typeface="Proxima Nova"/>
              <a:cs typeface="Proxima Nova"/>
              <a:sym typeface="Proxima Nova"/>
            </a:endParaRPr>
          </a:p>
          <a:p>
            <a:pPr marL="0" lvl="0" indent="0" algn="ctr" rtl="0">
              <a:spcBef>
                <a:spcPts val="0"/>
              </a:spcBef>
              <a:spcAft>
                <a:spcPts val="0"/>
              </a:spcAft>
              <a:buNone/>
            </a:pPr>
            <a:r>
              <a:rPr lang="en" sz="900" dirty="0">
                <a:latin typeface="Overpass" pitchFamily="2" charset="77"/>
                <a:ea typeface="Proxima Nova"/>
                <a:cs typeface="Proxima Nova"/>
                <a:sym typeface="Proxima Nova"/>
              </a:rPr>
              <a:t>TO UAT</a:t>
            </a:r>
            <a:endParaRPr sz="900" dirty="0">
              <a:latin typeface="Overpass" pitchFamily="2" charset="77"/>
              <a:ea typeface="Proxima Nova"/>
              <a:cs typeface="Proxima Nova"/>
              <a:sym typeface="Proxima Nova"/>
            </a:endParaRPr>
          </a:p>
        </p:txBody>
      </p:sp>
      <p:cxnSp>
        <p:nvCxnSpPr>
          <p:cNvPr id="5122" name="Shape 5122"/>
          <p:cNvCxnSpPr/>
          <p:nvPr/>
        </p:nvCxnSpPr>
        <p:spPr>
          <a:xfrm>
            <a:off x="3418021" y="2305212"/>
            <a:ext cx="596700" cy="0"/>
          </a:xfrm>
          <a:prstGeom prst="straightConnector1">
            <a:avLst/>
          </a:prstGeom>
          <a:noFill/>
          <a:ln w="9525" cap="flat" cmpd="sng">
            <a:solidFill>
              <a:srgbClr val="666666"/>
            </a:solidFill>
            <a:prstDash val="solid"/>
            <a:round/>
            <a:headEnd type="none" w="lg" len="lg"/>
            <a:tailEnd type="triangle" w="lg" len="lg"/>
          </a:ln>
        </p:spPr>
      </p:cxnSp>
      <p:cxnSp>
        <p:nvCxnSpPr>
          <p:cNvPr id="5123" name="Shape 5123"/>
          <p:cNvCxnSpPr/>
          <p:nvPr/>
        </p:nvCxnSpPr>
        <p:spPr>
          <a:xfrm>
            <a:off x="4661407" y="2305212"/>
            <a:ext cx="594900" cy="0"/>
          </a:xfrm>
          <a:prstGeom prst="straightConnector1">
            <a:avLst/>
          </a:prstGeom>
          <a:noFill/>
          <a:ln w="9525" cap="flat" cmpd="sng">
            <a:solidFill>
              <a:srgbClr val="666666"/>
            </a:solidFill>
            <a:prstDash val="solid"/>
            <a:round/>
            <a:headEnd type="none" w="lg" len="lg"/>
            <a:tailEnd type="triangle" w="lg" len="lg"/>
          </a:ln>
        </p:spPr>
      </p:cxnSp>
      <p:cxnSp>
        <p:nvCxnSpPr>
          <p:cNvPr id="5124" name="Shape 5124"/>
          <p:cNvCxnSpPr/>
          <p:nvPr/>
        </p:nvCxnSpPr>
        <p:spPr>
          <a:xfrm>
            <a:off x="5882871" y="2305212"/>
            <a:ext cx="671400" cy="600"/>
          </a:xfrm>
          <a:prstGeom prst="straightConnector1">
            <a:avLst/>
          </a:prstGeom>
          <a:noFill/>
          <a:ln w="9525" cap="flat" cmpd="sng">
            <a:solidFill>
              <a:srgbClr val="666666"/>
            </a:solidFill>
            <a:prstDash val="solid"/>
            <a:round/>
            <a:headEnd type="none" w="lg" len="lg"/>
            <a:tailEnd type="triangle" w="lg" len="lg"/>
          </a:ln>
        </p:spPr>
      </p:cxnSp>
      <p:cxnSp>
        <p:nvCxnSpPr>
          <p:cNvPr id="5125" name="Shape 5125"/>
          <p:cNvCxnSpPr/>
          <p:nvPr/>
        </p:nvCxnSpPr>
        <p:spPr>
          <a:xfrm>
            <a:off x="6214210" y="3070800"/>
            <a:ext cx="0" cy="1250400"/>
          </a:xfrm>
          <a:prstGeom prst="straightConnector1">
            <a:avLst/>
          </a:prstGeom>
          <a:noFill/>
          <a:ln w="9525" cap="flat" cmpd="sng">
            <a:solidFill>
              <a:schemeClr val="dk2"/>
            </a:solidFill>
            <a:prstDash val="dash"/>
            <a:round/>
            <a:headEnd type="none" w="lg" len="lg"/>
            <a:tailEnd type="none" w="lg" len="lg"/>
          </a:ln>
        </p:spPr>
      </p:cxnSp>
      <p:cxnSp>
        <p:nvCxnSpPr>
          <p:cNvPr id="5126" name="Shape 5126"/>
          <p:cNvCxnSpPr/>
          <p:nvPr/>
        </p:nvCxnSpPr>
        <p:spPr>
          <a:xfrm rot="5400000" flipH="1">
            <a:off x="2676124" y="1684148"/>
            <a:ext cx="393600" cy="297900"/>
          </a:xfrm>
          <a:prstGeom prst="bentConnector2">
            <a:avLst/>
          </a:prstGeom>
          <a:noFill/>
          <a:ln w="9525" cap="flat" cmpd="sng">
            <a:solidFill>
              <a:schemeClr val="dk2"/>
            </a:solidFill>
            <a:prstDash val="solid"/>
            <a:round/>
            <a:headEnd type="triangle" w="lg" len="lg"/>
            <a:tailEnd type="none" w="lg" len="lg"/>
          </a:ln>
        </p:spPr>
      </p:cxnSp>
      <p:cxnSp>
        <p:nvCxnSpPr>
          <p:cNvPr id="5127" name="Shape 5127"/>
          <p:cNvCxnSpPr/>
          <p:nvPr/>
        </p:nvCxnSpPr>
        <p:spPr>
          <a:xfrm rot="-5400000">
            <a:off x="3101076" y="1684148"/>
            <a:ext cx="393600" cy="297900"/>
          </a:xfrm>
          <a:prstGeom prst="bentConnector2">
            <a:avLst/>
          </a:prstGeom>
          <a:noFill/>
          <a:ln w="9525" cap="flat" cmpd="sng">
            <a:solidFill>
              <a:schemeClr val="dk2"/>
            </a:solidFill>
            <a:prstDash val="solid"/>
            <a:round/>
            <a:headEnd type="triangle" w="lg" len="lg"/>
            <a:tailEnd type="triangle" w="lg" len="lg"/>
          </a:ln>
        </p:spPr>
      </p:cxnSp>
      <p:pic>
        <p:nvPicPr>
          <p:cNvPr id="5128" name="Shape 5128" descr="Icon_RH_People_Adult-VNeck_RGB_Flat.png"/>
          <p:cNvPicPr preferRelativeResize="0"/>
          <p:nvPr/>
        </p:nvPicPr>
        <p:blipFill>
          <a:blip r:embed="rId3">
            <a:alphaModFix/>
          </a:blip>
          <a:stretch>
            <a:fillRect/>
          </a:stretch>
        </p:blipFill>
        <p:spPr>
          <a:xfrm>
            <a:off x="6083751" y="1403849"/>
            <a:ext cx="229625" cy="354925"/>
          </a:xfrm>
          <a:prstGeom prst="rect">
            <a:avLst/>
          </a:prstGeom>
          <a:noFill/>
          <a:ln>
            <a:noFill/>
          </a:ln>
        </p:spPr>
      </p:pic>
      <p:cxnSp>
        <p:nvCxnSpPr>
          <p:cNvPr id="5129" name="Shape 5129"/>
          <p:cNvCxnSpPr/>
          <p:nvPr/>
        </p:nvCxnSpPr>
        <p:spPr>
          <a:xfrm>
            <a:off x="6199613" y="1806650"/>
            <a:ext cx="0" cy="499800"/>
          </a:xfrm>
          <a:prstGeom prst="straightConnector1">
            <a:avLst/>
          </a:prstGeom>
          <a:noFill/>
          <a:ln w="9525" cap="flat" cmpd="sng">
            <a:solidFill>
              <a:schemeClr val="dk2"/>
            </a:solidFill>
            <a:prstDash val="dot"/>
            <a:round/>
            <a:headEnd type="none" w="lg" len="lg"/>
            <a:tailEnd type="none" w="lg" len="lg"/>
          </a:ln>
        </p:spPr>
      </p:cxnSp>
      <p:sp>
        <p:nvSpPr>
          <p:cNvPr id="5130" name="Shape 5130"/>
          <p:cNvSpPr txBox="1"/>
          <p:nvPr/>
        </p:nvSpPr>
        <p:spPr>
          <a:xfrm>
            <a:off x="5562046" y="1131539"/>
            <a:ext cx="12378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RELEASE MANAGER</a:t>
            </a:r>
            <a:endParaRPr sz="900">
              <a:latin typeface="Overpass" pitchFamily="2" charset="77"/>
              <a:ea typeface="Proxima Nova"/>
              <a:cs typeface="Proxima Nova"/>
              <a:sym typeface="Proxima Nova"/>
            </a:endParaRPr>
          </a:p>
        </p:txBody>
      </p:sp>
      <p:sp>
        <p:nvSpPr>
          <p:cNvPr id="5131" name="Shape 5131"/>
          <p:cNvSpPr txBox="1"/>
          <p:nvPr/>
        </p:nvSpPr>
        <p:spPr>
          <a:xfrm>
            <a:off x="1249048" y="4273588"/>
            <a:ext cx="806100" cy="276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NON-PROD</a:t>
            </a:r>
            <a:endParaRPr>
              <a:latin typeface="Overpass" pitchFamily="2" charset="77"/>
            </a:endParaRPr>
          </a:p>
        </p:txBody>
      </p:sp>
      <p:sp>
        <p:nvSpPr>
          <p:cNvPr id="5132" name="Shape 5132"/>
          <p:cNvSpPr txBox="1"/>
          <p:nvPr/>
        </p:nvSpPr>
        <p:spPr>
          <a:xfrm>
            <a:off x="7364814" y="4273588"/>
            <a:ext cx="806100" cy="2769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PROD</a:t>
            </a:r>
            <a:endParaRPr>
              <a:latin typeface="Overpass" pitchFamily="2" charset="77"/>
            </a:endParaRPr>
          </a:p>
        </p:txBody>
      </p:sp>
      <p:cxnSp>
        <p:nvCxnSpPr>
          <p:cNvPr id="5133" name="Shape 5133"/>
          <p:cNvCxnSpPr/>
          <p:nvPr/>
        </p:nvCxnSpPr>
        <p:spPr>
          <a:xfrm>
            <a:off x="3383905" y="3386014"/>
            <a:ext cx="719700" cy="0"/>
          </a:xfrm>
          <a:prstGeom prst="straightConnector1">
            <a:avLst/>
          </a:prstGeom>
          <a:noFill/>
          <a:ln w="9525" cap="flat" cmpd="sng">
            <a:solidFill>
              <a:schemeClr val="dk2"/>
            </a:solidFill>
            <a:prstDash val="dot"/>
            <a:round/>
            <a:headEnd type="none" w="lg" len="lg"/>
            <a:tailEnd type="triangle" w="lg" len="lg"/>
          </a:ln>
        </p:spPr>
      </p:cxnSp>
      <p:cxnSp>
        <p:nvCxnSpPr>
          <p:cNvPr id="5134" name="Shape 5134"/>
          <p:cNvCxnSpPr/>
          <p:nvPr/>
        </p:nvCxnSpPr>
        <p:spPr>
          <a:xfrm>
            <a:off x="4627290" y="3386014"/>
            <a:ext cx="701700" cy="0"/>
          </a:xfrm>
          <a:prstGeom prst="straightConnector1">
            <a:avLst/>
          </a:prstGeom>
          <a:noFill/>
          <a:ln w="9525" cap="flat" cmpd="sng">
            <a:solidFill>
              <a:schemeClr val="dk2"/>
            </a:solidFill>
            <a:prstDash val="dot"/>
            <a:round/>
            <a:headEnd type="none" w="lg" len="lg"/>
            <a:tailEnd type="triangle" w="lg" len="lg"/>
          </a:ln>
        </p:spPr>
      </p:cxnSp>
      <p:sp>
        <p:nvSpPr>
          <p:cNvPr id="5135" name="Shape 5135"/>
          <p:cNvSpPr txBox="1"/>
          <p:nvPr/>
        </p:nvSpPr>
        <p:spPr>
          <a:xfrm>
            <a:off x="6505440" y="1916402"/>
            <a:ext cx="532200" cy="6555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1800">
                <a:latin typeface="Overpass" pitchFamily="2" charset="77"/>
              </a:rPr>
              <a:t>☒ </a:t>
            </a:r>
            <a:endParaRPr sz="1800">
              <a:latin typeface="Overpass" pitchFamily="2" charset="77"/>
            </a:endParaRPr>
          </a:p>
          <a:p>
            <a:pPr marL="0" lvl="0" indent="0" rtl="0">
              <a:spcBef>
                <a:spcPts val="0"/>
              </a:spcBef>
              <a:spcAft>
                <a:spcPts val="0"/>
              </a:spcAft>
              <a:buNone/>
            </a:pPr>
            <a:r>
              <a:rPr lang="en" sz="1800">
                <a:latin typeface="Overpass" pitchFamily="2" charset="77"/>
              </a:rPr>
              <a:t>☑</a:t>
            </a:r>
            <a:endParaRPr sz="1800">
              <a:latin typeface="Overpass" pitchFamily="2" charset="77"/>
            </a:endParaRPr>
          </a:p>
        </p:txBody>
      </p:sp>
      <p:sp>
        <p:nvSpPr>
          <p:cNvPr id="5136" name="Shape 5136"/>
          <p:cNvSpPr/>
          <p:nvPr/>
        </p:nvSpPr>
        <p:spPr>
          <a:xfrm>
            <a:off x="3705875" y="4307375"/>
            <a:ext cx="1231800" cy="234600"/>
          </a:xfrm>
          <a:prstGeom prst="rect">
            <a:avLst/>
          </a:prstGeom>
          <a:solidFill>
            <a:srgbClr val="9FC5E8"/>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137" name="Shape 5137"/>
          <p:cNvSpPr/>
          <p:nvPr/>
        </p:nvSpPr>
        <p:spPr>
          <a:xfrm>
            <a:off x="2525925" y="4307375"/>
            <a:ext cx="1179900" cy="234600"/>
          </a:xfrm>
          <a:prstGeom prst="rect">
            <a:avLst/>
          </a:prstGeom>
          <a:solidFill>
            <a:srgbClr val="CFE2F3"/>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138" name="Shape 5138"/>
          <p:cNvSpPr txBox="1"/>
          <p:nvPr/>
        </p:nvSpPr>
        <p:spPr>
          <a:xfrm>
            <a:off x="2728025" y="4267073"/>
            <a:ext cx="7326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DEV</a:t>
            </a:r>
            <a:endParaRPr sz="800">
              <a:latin typeface="Overpass" pitchFamily="2" charset="77"/>
              <a:ea typeface="Proxima Nova"/>
              <a:cs typeface="Proxima Nova"/>
              <a:sym typeface="Proxima Nova"/>
            </a:endParaRPr>
          </a:p>
        </p:txBody>
      </p:sp>
      <p:sp>
        <p:nvSpPr>
          <p:cNvPr id="5139" name="Shape 5139"/>
          <p:cNvSpPr txBox="1"/>
          <p:nvPr/>
        </p:nvSpPr>
        <p:spPr>
          <a:xfrm>
            <a:off x="3979473" y="4267073"/>
            <a:ext cx="7326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TEST</a:t>
            </a:r>
            <a:endParaRPr sz="800">
              <a:latin typeface="Overpass" pitchFamily="2" charset="77"/>
              <a:ea typeface="Proxima Nova"/>
              <a:cs typeface="Proxima Nova"/>
              <a:sym typeface="Proxima Nova"/>
            </a:endParaRPr>
          </a:p>
        </p:txBody>
      </p:sp>
      <p:sp>
        <p:nvSpPr>
          <p:cNvPr id="5140" name="Shape 5140"/>
          <p:cNvSpPr txBox="1"/>
          <p:nvPr/>
        </p:nvSpPr>
        <p:spPr>
          <a:xfrm>
            <a:off x="5158442" y="4267073"/>
            <a:ext cx="7971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UAT</a:t>
            </a:r>
            <a:endParaRPr sz="800">
              <a:latin typeface="Overpass" pitchFamily="2" charset="77"/>
              <a:ea typeface="Proxima Nova"/>
              <a:cs typeface="Proxima Nova"/>
              <a:sym typeface="Proxima Nova"/>
            </a:endParaRPr>
          </a:p>
        </p:txBody>
      </p:sp>
      <p:cxnSp>
        <p:nvCxnSpPr>
          <p:cNvPr id="5141" name="Shape 5141"/>
          <p:cNvCxnSpPr/>
          <p:nvPr/>
        </p:nvCxnSpPr>
        <p:spPr>
          <a:xfrm>
            <a:off x="2529310" y="3780622"/>
            <a:ext cx="0" cy="464400"/>
          </a:xfrm>
          <a:prstGeom prst="straightConnector1">
            <a:avLst/>
          </a:prstGeom>
          <a:noFill/>
          <a:ln w="9525" cap="flat" cmpd="sng">
            <a:solidFill>
              <a:schemeClr val="dk2"/>
            </a:solidFill>
            <a:prstDash val="dash"/>
            <a:round/>
            <a:headEnd type="none" w="lg" len="lg"/>
            <a:tailEnd type="none" w="lg" len="lg"/>
          </a:ln>
        </p:spPr>
      </p:cxnSp>
      <p:cxnSp>
        <p:nvCxnSpPr>
          <p:cNvPr id="5142" name="Shape 5142"/>
          <p:cNvCxnSpPr/>
          <p:nvPr/>
        </p:nvCxnSpPr>
        <p:spPr>
          <a:xfrm>
            <a:off x="3703020" y="3780622"/>
            <a:ext cx="0" cy="464400"/>
          </a:xfrm>
          <a:prstGeom prst="straightConnector1">
            <a:avLst/>
          </a:prstGeom>
          <a:noFill/>
          <a:ln w="9525" cap="flat" cmpd="sng">
            <a:solidFill>
              <a:schemeClr val="dk2"/>
            </a:solidFill>
            <a:prstDash val="dash"/>
            <a:round/>
            <a:headEnd type="none" w="lg" len="lg"/>
            <a:tailEnd type="none" w="lg" len="lg"/>
          </a:ln>
        </p:spPr>
      </p:cxnSp>
      <p:cxnSp>
        <p:nvCxnSpPr>
          <p:cNvPr id="5143" name="Shape 5143"/>
          <p:cNvCxnSpPr/>
          <p:nvPr/>
        </p:nvCxnSpPr>
        <p:spPr>
          <a:xfrm>
            <a:off x="4937576" y="3780622"/>
            <a:ext cx="0" cy="464400"/>
          </a:xfrm>
          <a:prstGeom prst="straightConnector1">
            <a:avLst/>
          </a:prstGeom>
          <a:noFill/>
          <a:ln w="9525" cap="flat" cmpd="sng">
            <a:solidFill>
              <a:schemeClr val="dk2"/>
            </a:solidFill>
            <a:prstDash val="dash"/>
            <a:round/>
            <a:headEnd type="none" w="lg" len="lg"/>
            <a:tailEnd type="none" w="lg" len="lg"/>
          </a:ln>
        </p:spPr>
      </p:cxnSp>
      <p:pic>
        <p:nvPicPr>
          <p:cNvPr id="5144" name="Shape 5144" descr="Icon_RH_Software_Container-App_RGB_Flat.png"/>
          <p:cNvPicPr preferRelativeResize="0"/>
          <p:nvPr/>
        </p:nvPicPr>
        <p:blipFill rotWithShape="1">
          <a:blip r:embed="rId6">
            <a:alphaModFix/>
          </a:blip>
          <a:srcRect l="8944" t="11191" r="10837" b="8584"/>
          <a:stretch/>
        </p:blipFill>
        <p:spPr>
          <a:xfrm>
            <a:off x="2934260" y="3198327"/>
            <a:ext cx="360600" cy="357797"/>
          </a:xfrm>
          <a:prstGeom prst="rect">
            <a:avLst/>
          </a:prstGeom>
          <a:noFill/>
          <a:ln>
            <a:noFill/>
          </a:ln>
        </p:spPr>
      </p:pic>
      <p:pic>
        <p:nvPicPr>
          <p:cNvPr id="5145" name="Shape 5145" descr="Icon_RH_Software_Container-App_RGB_Flat.png"/>
          <p:cNvPicPr preferRelativeResize="0"/>
          <p:nvPr/>
        </p:nvPicPr>
        <p:blipFill rotWithShape="1">
          <a:blip r:embed="rId6">
            <a:alphaModFix/>
          </a:blip>
          <a:srcRect l="8944" t="11191" r="10837" b="8584"/>
          <a:stretch/>
        </p:blipFill>
        <p:spPr>
          <a:xfrm>
            <a:off x="4169094" y="3198327"/>
            <a:ext cx="360600" cy="357797"/>
          </a:xfrm>
          <a:prstGeom prst="rect">
            <a:avLst/>
          </a:prstGeom>
          <a:noFill/>
          <a:ln>
            <a:noFill/>
          </a:ln>
        </p:spPr>
      </p:pic>
      <p:pic>
        <p:nvPicPr>
          <p:cNvPr id="5146" name="Shape 5146" descr="Icon_RH_Software_Container-App_RGB_Flat.png"/>
          <p:cNvPicPr preferRelativeResize="0"/>
          <p:nvPr/>
        </p:nvPicPr>
        <p:blipFill rotWithShape="1">
          <a:blip r:embed="rId6">
            <a:alphaModFix/>
          </a:blip>
          <a:srcRect l="8944" t="11191" r="10837" b="8584"/>
          <a:stretch/>
        </p:blipFill>
        <p:spPr>
          <a:xfrm>
            <a:off x="5388294" y="3198327"/>
            <a:ext cx="360600" cy="357797"/>
          </a:xfrm>
          <a:prstGeom prst="rect">
            <a:avLst/>
          </a:prstGeom>
          <a:noFill/>
          <a:ln>
            <a:noFill/>
          </a:ln>
        </p:spPr>
      </p:pic>
      <p:sp>
        <p:nvSpPr>
          <p:cNvPr id="2" name="Slide Number Placeholder 1">
            <a:extLst>
              <a:ext uri="{FF2B5EF4-FFF2-40B4-BE49-F238E27FC236}">
                <a16:creationId xmlns:a16="http://schemas.microsoft.com/office/drawing/2014/main" id="{E4CFC696-E83D-1B4A-965B-EE10764D6E38}"/>
              </a:ext>
            </a:extLst>
          </p:cNvPr>
          <p:cNvSpPr>
            <a:spLocks noGrp="1"/>
          </p:cNvSpPr>
          <p:nvPr>
            <p:ph type="sldNum" idx="12"/>
          </p:nvPr>
        </p:nvSpPr>
        <p:spPr/>
        <p:txBody>
          <a:bodyPr/>
          <a:lstStyle/>
          <a:p>
            <a:fld id="{00000000-1234-1234-1234-123412341234}" type="slidenum">
              <a:rPr lang="en" smtClean="0"/>
              <a:pPr/>
              <a:t>137</a:t>
            </a:fld>
            <a:endParaRPr lang="en"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150"/>
        <p:cNvGrpSpPr/>
        <p:nvPr/>
      </p:nvGrpSpPr>
      <p:grpSpPr>
        <a:xfrm>
          <a:off x="0" y="0"/>
          <a:ext cx="0" cy="0"/>
          <a:chOff x="0" y="0"/>
          <a:chExt cx="0" cy="0"/>
        </a:xfrm>
      </p:grpSpPr>
      <p:sp>
        <p:nvSpPr>
          <p:cNvPr id="5151" name="Shape 5151"/>
          <p:cNvSpPr/>
          <p:nvPr/>
        </p:nvSpPr>
        <p:spPr>
          <a:xfrm>
            <a:off x="4937575" y="4307375"/>
            <a:ext cx="1223400" cy="234600"/>
          </a:xfrm>
          <a:prstGeom prst="rect">
            <a:avLst/>
          </a:prstGeom>
          <a:solidFill>
            <a:srgbClr val="6FA8DC"/>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152" name="Shape 5152"/>
          <p:cNvSpPr/>
          <p:nvPr/>
        </p:nvSpPr>
        <p:spPr>
          <a:xfrm>
            <a:off x="3705875" y="4307375"/>
            <a:ext cx="1231800" cy="234600"/>
          </a:xfrm>
          <a:prstGeom prst="rect">
            <a:avLst/>
          </a:prstGeom>
          <a:solidFill>
            <a:srgbClr val="9FC5E8"/>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153" name="Shape 5153"/>
          <p:cNvSpPr/>
          <p:nvPr/>
        </p:nvSpPr>
        <p:spPr>
          <a:xfrm>
            <a:off x="2525925" y="4307375"/>
            <a:ext cx="1179900" cy="234600"/>
          </a:xfrm>
          <a:prstGeom prst="rect">
            <a:avLst/>
          </a:prstGeom>
          <a:solidFill>
            <a:srgbClr val="CFE2F3"/>
          </a:solidFill>
          <a:ln>
            <a:noFill/>
          </a:ln>
        </p:spPr>
        <p:txBody>
          <a:bodyPr wrap="square" lIns="91425" tIns="91425" rIns="91425" bIns="91425" anchor="b" anchorCtr="0">
            <a:noAutofit/>
          </a:bodyPr>
          <a:lstStyle/>
          <a:p>
            <a:pPr marL="0" lvl="0" indent="0" algn="ctr" rtl="0">
              <a:spcBef>
                <a:spcPts val="0"/>
              </a:spcBef>
              <a:spcAft>
                <a:spcPts val="0"/>
              </a:spcAft>
              <a:buNone/>
            </a:pPr>
            <a:endParaRPr sz="900" b="1">
              <a:latin typeface="Overpass" pitchFamily="2" charset="77"/>
              <a:ea typeface="Proxima Nova"/>
              <a:cs typeface="Proxima Nova"/>
              <a:sym typeface="Proxima Nova"/>
            </a:endParaRPr>
          </a:p>
        </p:txBody>
      </p:sp>
      <p:sp>
        <p:nvSpPr>
          <p:cNvPr id="5154" name="Shape 5154"/>
          <p:cNvSpPr/>
          <p:nvPr/>
        </p:nvSpPr>
        <p:spPr>
          <a:xfrm>
            <a:off x="6272600" y="3060200"/>
            <a:ext cx="18780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5155" name="Shape 5155"/>
          <p:cNvSpPr/>
          <p:nvPr/>
        </p:nvSpPr>
        <p:spPr>
          <a:xfrm>
            <a:off x="6272600" y="3712100"/>
            <a:ext cx="18780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algn="r"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algn="r"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sp>
        <p:nvSpPr>
          <p:cNvPr id="5157" name="Shape 5157"/>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CONTINUOUS DELIVERY PIPELINE</a:t>
            </a:r>
            <a:endParaRPr>
              <a:latin typeface="Overpass" pitchFamily="2" charset="77"/>
            </a:endParaRPr>
          </a:p>
        </p:txBody>
      </p:sp>
      <p:pic>
        <p:nvPicPr>
          <p:cNvPr id="5158" name="Shape 5158" descr="Icon_RH_People_Adult-VNeck_RGB_Flat.png"/>
          <p:cNvPicPr preferRelativeResize="0"/>
          <p:nvPr/>
        </p:nvPicPr>
        <p:blipFill>
          <a:blip r:embed="rId3">
            <a:alphaModFix/>
          </a:blip>
          <a:stretch>
            <a:fillRect/>
          </a:stretch>
        </p:blipFill>
        <p:spPr>
          <a:xfrm>
            <a:off x="1503689" y="1403849"/>
            <a:ext cx="229625" cy="354925"/>
          </a:xfrm>
          <a:prstGeom prst="rect">
            <a:avLst/>
          </a:prstGeom>
          <a:noFill/>
          <a:ln>
            <a:noFill/>
          </a:ln>
        </p:spPr>
      </p:pic>
      <p:pic>
        <p:nvPicPr>
          <p:cNvPr id="5159" name="Shape 5159" descr="Icon_RH_Hardware_Storage-A-Single_RGB_Flat.png"/>
          <p:cNvPicPr preferRelativeResize="0"/>
          <p:nvPr/>
        </p:nvPicPr>
        <p:blipFill>
          <a:blip r:embed="rId4">
            <a:alphaModFix/>
          </a:blip>
          <a:stretch>
            <a:fillRect/>
          </a:stretch>
        </p:blipFill>
        <p:spPr>
          <a:xfrm>
            <a:off x="2237732" y="1532431"/>
            <a:ext cx="418431" cy="221617"/>
          </a:xfrm>
          <a:prstGeom prst="rect">
            <a:avLst/>
          </a:prstGeom>
          <a:noFill/>
          <a:ln>
            <a:noFill/>
          </a:ln>
        </p:spPr>
      </p:pic>
      <p:pic>
        <p:nvPicPr>
          <p:cNvPr id="5160" name="Shape 5160" descr="Icon_RH_Hardware_Storage-A-Single_RGB_Flat.png"/>
          <p:cNvPicPr preferRelativeResize="0"/>
          <p:nvPr/>
        </p:nvPicPr>
        <p:blipFill>
          <a:blip r:embed="rId4">
            <a:alphaModFix/>
          </a:blip>
          <a:stretch>
            <a:fillRect/>
          </a:stretch>
        </p:blipFill>
        <p:spPr>
          <a:xfrm>
            <a:off x="3555264" y="1532431"/>
            <a:ext cx="418431" cy="221617"/>
          </a:xfrm>
          <a:prstGeom prst="rect">
            <a:avLst/>
          </a:prstGeom>
          <a:noFill/>
          <a:ln>
            <a:noFill/>
          </a:ln>
        </p:spPr>
      </p:pic>
      <p:sp>
        <p:nvSpPr>
          <p:cNvPr id="5161" name="Shape 5161"/>
          <p:cNvSpPr txBox="1"/>
          <p:nvPr/>
        </p:nvSpPr>
        <p:spPr>
          <a:xfrm>
            <a:off x="1118273"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DEVELOPER</a:t>
            </a:r>
            <a:endParaRPr sz="900">
              <a:latin typeface="Overpass" pitchFamily="2" charset="77"/>
              <a:ea typeface="Proxima Nova"/>
              <a:cs typeface="Proxima Nova"/>
              <a:sym typeface="Proxima Nova"/>
            </a:endParaRPr>
          </a:p>
        </p:txBody>
      </p:sp>
      <p:sp>
        <p:nvSpPr>
          <p:cNvPr id="5162" name="Shape 5162"/>
          <p:cNvSpPr txBox="1"/>
          <p:nvPr/>
        </p:nvSpPr>
        <p:spPr>
          <a:xfrm>
            <a:off x="1932287" y="1131548"/>
            <a:ext cx="10239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GIT SERVER</a:t>
            </a:r>
            <a:endParaRPr sz="900">
              <a:latin typeface="Overpass" pitchFamily="2" charset="77"/>
              <a:ea typeface="Proxima Nova"/>
              <a:cs typeface="Proxima Nova"/>
              <a:sym typeface="Proxima Nova"/>
            </a:endParaRPr>
          </a:p>
        </p:txBody>
      </p:sp>
      <p:sp>
        <p:nvSpPr>
          <p:cNvPr id="5163" name="Shape 5163"/>
          <p:cNvSpPr txBox="1"/>
          <p:nvPr/>
        </p:nvSpPr>
        <p:spPr>
          <a:xfrm>
            <a:off x="2999725" y="1131538"/>
            <a:ext cx="14850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ARTIFACT REPOSITORY</a:t>
            </a:r>
            <a:endParaRPr sz="900">
              <a:latin typeface="Overpass" pitchFamily="2" charset="77"/>
              <a:ea typeface="Proxima Nova"/>
              <a:cs typeface="Proxima Nova"/>
              <a:sym typeface="Proxima Nova"/>
            </a:endParaRPr>
          </a:p>
        </p:txBody>
      </p:sp>
      <p:sp>
        <p:nvSpPr>
          <p:cNvPr id="5164" name="Shape 5164"/>
          <p:cNvSpPr/>
          <p:nvPr/>
        </p:nvSpPr>
        <p:spPr>
          <a:xfrm>
            <a:off x="1249700" y="1855025"/>
            <a:ext cx="6900900" cy="1145400"/>
          </a:xfrm>
          <a:prstGeom prst="rect">
            <a:avLst/>
          </a:prstGeom>
          <a:solidFill>
            <a:srgbClr val="D9EAD3"/>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CI/CD PIPELINE </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(JENKINS)</a:t>
            </a:r>
            <a:endParaRPr sz="900" b="1">
              <a:latin typeface="Overpass" pitchFamily="2" charset="77"/>
              <a:ea typeface="Proxima Nova"/>
              <a:cs typeface="Proxima Nova"/>
              <a:sym typeface="Proxima Nova"/>
            </a:endParaRPr>
          </a:p>
        </p:txBody>
      </p:sp>
      <p:pic>
        <p:nvPicPr>
          <p:cNvPr id="5165" name="Shape 5165" descr="Icon_RH_Object_Gear-Group_RGB_Flat.png"/>
          <p:cNvPicPr preferRelativeResize="0"/>
          <p:nvPr/>
        </p:nvPicPr>
        <p:blipFill>
          <a:blip r:embed="rId5">
            <a:alphaModFix/>
          </a:blip>
          <a:stretch>
            <a:fillRect/>
          </a:stretch>
        </p:blipFill>
        <p:spPr>
          <a:xfrm>
            <a:off x="2905355" y="2079451"/>
            <a:ext cx="418430" cy="451522"/>
          </a:xfrm>
          <a:prstGeom prst="rect">
            <a:avLst/>
          </a:prstGeom>
          <a:noFill/>
          <a:ln>
            <a:noFill/>
          </a:ln>
        </p:spPr>
      </p:pic>
      <p:pic>
        <p:nvPicPr>
          <p:cNvPr id="5166" name="Shape 5166" descr="Icon_RH_Object_Gear-Group_RGB_Flat.png"/>
          <p:cNvPicPr preferRelativeResize="0"/>
          <p:nvPr/>
        </p:nvPicPr>
        <p:blipFill>
          <a:blip r:embed="rId5">
            <a:alphaModFix/>
          </a:blip>
          <a:stretch>
            <a:fillRect/>
          </a:stretch>
        </p:blipFill>
        <p:spPr>
          <a:xfrm>
            <a:off x="4144441" y="2079451"/>
            <a:ext cx="418430" cy="451522"/>
          </a:xfrm>
          <a:prstGeom prst="rect">
            <a:avLst/>
          </a:prstGeom>
          <a:noFill/>
          <a:ln>
            <a:noFill/>
          </a:ln>
        </p:spPr>
      </p:pic>
      <p:pic>
        <p:nvPicPr>
          <p:cNvPr id="5167" name="Shape 5167" descr="Icon_RH_Object_Gear-Group_RGB_Flat.png"/>
          <p:cNvPicPr preferRelativeResize="0"/>
          <p:nvPr/>
        </p:nvPicPr>
        <p:blipFill>
          <a:blip r:embed="rId5">
            <a:alphaModFix/>
          </a:blip>
          <a:stretch>
            <a:fillRect/>
          </a:stretch>
        </p:blipFill>
        <p:spPr>
          <a:xfrm>
            <a:off x="5363641" y="2079451"/>
            <a:ext cx="418430" cy="451522"/>
          </a:xfrm>
          <a:prstGeom prst="rect">
            <a:avLst/>
          </a:prstGeom>
          <a:noFill/>
          <a:ln>
            <a:noFill/>
          </a:ln>
        </p:spPr>
      </p:pic>
      <p:pic>
        <p:nvPicPr>
          <p:cNvPr id="5168" name="Shape 5168" descr="Icon_RH_Object_Gear-Group_RGB_Flat.png"/>
          <p:cNvPicPr preferRelativeResize="0"/>
          <p:nvPr/>
        </p:nvPicPr>
        <p:blipFill>
          <a:blip r:embed="rId5">
            <a:alphaModFix/>
          </a:blip>
          <a:stretch>
            <a:fillRect/>
          </a:stretch>
        </p:blipFill>
        <p:spPr>
          <a:xfrm>
            <a:off x="6623150" y="2079451"/>
            <a:ext cx="418430" cy="451522"/>
          </a:xfrm>
          <a:prstGeom prst="rect">
            <a:avLst/>
          </a:prstGeom>
          <a:noFill/>
          <a:ln>
            <a:noFill/>
          </a:ln>
        </p:spPr>
      </p:pic>
      <p:sp>
        <p:nvSpPr>
          <p:cNvPr id="5169" name="Shape 5169"/>
          <p:cNvSpPr txBox="1"/>
          <p:nvPr/>
        </p:nvSpPr>
        <p:spPr>
          <a:xfrm>
            <a:off x="2491920" y="2485160"/>
            <a:ext cx="12453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IMAGE BUILD </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&amp; DEPLOY</a:t>
            </a:r>
            <a:endParaRPr sz="900">
              <a:latin typeface="Overpass" pitchFamily="2" charset="77"/>
              <a:ea typeface="Proxima Nova"/>
              <a:cs typeface="Proxima Nova"/>
              <a:sym typeface="Proxima Nova"/>
            </a:endParaRPr>
          </a:p>
        </p:txBody>
      </p:sp>
      <p:sp>
        <p:nvSpPr>
          <p:cNvPr id="5170" name="Shape 5170"/>
          <p:cNvSpPr/>
          <p:nvPr/>
        </p:nvSpPr>
        <p:spPr>
          <a:xfrm>
            <a:off x="1249600" y="3060200"/>
            <a:ext cx="4911300" cy="655500"/>
          </a:xfrm>
          <a:prstGeom prst="rect">
            <a:avLst/>
          </a:prstGeom>
          <a:solidFill>
            <a:srgbClr val="A2C4C9">
              <a:alpha val="5192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INTEGRATED</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IMAGE</a:t>
            </a:r>
            <a:endParaRPr sz="9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REGISTRY</a:t>
            </a:r>
            <a:endParaRPr sz="900" b="1">
              <a:solidFill>
                <a:schemeClr val="dk1"/>
              </a:solidFill>
              <a:latin typeface="Overpass" pitchFamily="2" charset="77"/>
              <a:ea typeface="Proxima Nova"/>
              <a:cs typeface="Proxima Nova"/>
              <a:sym typeface="Proxima Nova"/>
            </a:endParaRPr>
          </a:p>
        </p:txBody>
      </p:sp>
      <p:sp>
        <p:nvSpPr>
          <p:cNvPr id="5171" name="Shape 5171"/>
          <p:cNvSpPr/>
          <p:nvPr/>
        </p:nvSpPr>
        <p:spPr>
          <a:xfrm>
            <a:off x="1249711" y="3712100"/>
            <a:ext cx="4911300" cy="595200"/>
          </a:xfrm>
          <a:prstGeom prst="rect">
            <a:avLst/>
          </a:prstGeom>
          <a:solidFill>
            <a:srgbClr val="45818E">
              <a:alpha val="43460"/>
            </a:srgbClr>
          </a:solidFill>
          <a:ln>
            <a:noFill/>
          </a:ln>
        </p:spPr>
        <p:txBody>
          <a:bodyPr wrap="square" lIns="91425" tIns="91425" rIns="91425" bIns="91425" anchor="ctr"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OPENSHIFT</a:t>
            </a:r>
            <a:endParaRPr sz="900" b="1">
              <a:latin typeface="Overpass" pitchFamily="2" charset="77"/>
              <a:ea typeface="Proxima Nova"/>
              <a:cs typeface="Proxima Nova"/>
              <a:sym typeface="Proxima Nova"/>
            </a:endParaRPr>
          </a:p>
          <a:p>
            <a:pPr marL="0" lvl="0" indent="0" rtl="0">
              <a:spcBef>
                <a:spcPts val="0"/>
              </a:spcBef>
              <a:spcAft>
                <a:spcPts val="0"/>
              </a:spcAft>
              <a:buNone/>
            </a:pPr>
            <a:r>
              <a:rPr lang="en" sz="900" b="1">
                <a:latin typeface="Overpass" pitchFamily="2" charset="77"/>
                <a:ea typeface="Proxima Nova"/>
                <a:cs typeface="Proxima Nova"/>
                <a:sym typeface="Proxima Nova"/>
              </a:rPr>
              <a:t>CLUSTER</a:t>
            </a:r>
            <a:endParaRPr sz="900" b="1">
              <a:latin typeface="Overpass" pitchFamily="2" charset="77"/>
              <a:ea typeface="Proxima Nova"/>
              <a:cs typeface="Proxima Nova"/>
              <a:sym typeface="Proxima Nova"/>
            </a:endParaRPr>
          </a:p>
        </p:txBody>
      </p:sp>
      <p:pic>
        <p:nvPicPr>
          <p:cNvPr id="5172" name="Shape 5172" descr="Icon_RH_Software_Container-App_RGB_Flat.png"/>
          <p:cNvPicPr preferRelativeResize="0"/>
          <p:nvPr/>
        </p:nvPicPr>
        <p:blipFill>
          <a:blip r:embed="rId6">
            <a:alphaModFix/>
          </a:blip>
          <a:stretch>
            <a:fillRect/>
          </a:stretch>
        </p:blipFill>
        <p:spPr>
          <a:xfrm>
            <a:off x="2958545" y="3897354"/>
            <a:ext cx="312125" cy="309675"/>
          </a:xfrm>
          <a:prstGeom prst="rect">
            <a:avLst/>
          </a:prstGeom>
          <a:noFill/>
          <a:ln>
            <a:noFill/>
          </a:ln>
        </p:spPr>
      </p:pic>
      <p:pic>
        <p:nvPicPr>
          <p:cNvPr id="5173" name="Shape 5173" descr="Icon_RH_Software_Container-App_RGB_Flat.png"/>
          <p:cNvPicPr preferRelativeResize="0"/>
          <p:nvPr/>
        </p:nvPicPr>
        <p:blipFill>
          <a:blip r:embed="rId6">
            <a:alphaModFix/>
          </a:blip>
          <a:stretch>
            <a:fillRect/>
          </a:stretch>
        </p:blipFill>
        <p:spPr>
          <a:xfrm>
            <a:off x="4197631" y="3897354"/>
            <a:ext cx="312125" cy="309675"/>
          </a:xfrm>
          <a:prstGeom prst="rect">
            <a:avLst/>
          </a:prstGeom>
          <a:noFill/>
          <a:ln>
            <a:noFill/>
          </a:ln>
        </p:spPr>
      </p:pic>
      <p:pic>
        <p:nvPicPr>
          <p:cNvPr id="5174" name="Shape 5174" descr="Icon_RH_Software_Container-App_RGB_Flat.png"/>
          <p:cNvPicPr preferRelativeResize="0"/>
          <p:nvPr/>
        </p:nvPicPr>
        <p:blipFill>
          <a:blip r:embed="rId6">
            <a:alphaModFix/>
          </a:blip>
          <a:stretch>
            <a:fillRect/>
          </a:stretch>
        </p:blipFill>
        <p:spPr>
          <a:xfrm>
            <a:off x="5416831" y="3897354"/>
            <a:ext cx="312125" cy="309675"/>
          </a:xfrm>
          <a:prstGeom prst="rect">
            <a:avLst/>
          </a:prstGeom>
          <a:noFill/>
          <a:ln>
            <a:noFill/>
          </a:ln>
        </p:spPr>
      </p:pic>
      <p:sp>
        <p:nvSpPr>
          <p:cNvPr id="5175" name="Shape 5175"/>
          <p:cNvSpPr txBox="1"/>
          <p:nvPr/>
        </p:nvSpPr>
        <p:spPr>
          <a:xfrm>
            <a:off x="6277026" y="1384213"/>
            <a:ext cx="532200" cy="276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latin typeface="Overpass" pitchFamily="2" charset="77"/>
                <a:ea typeface="Proxima Nova"/>
                <a:cs typeface="Proxima Nova"/>
                <a:sym typeface="Proxima Nova"/>
              </a:rPr>
              <a:t>GO</a:t>
            </a:r>
            <a:br>
              <a:rPr lang="en" sz="900" b="1">
                <a:latin typeface="Overpass" pitchFamily="2" charset="77"/>
                <a:ea typeface="Proxima Nova"/>
                <a:cs typeface="Proxima Nova"/>
                <a:sym typeface="Proxima Nova"/>
              </a:rPr>
            </a:br>
            <a:r>
              <a:rPr lang="en" sz="900" b="1">
                <a:latin typeface="Overpass" pitchFamily="2" charset="77"/>
                <a:ea typeface="Proxima Nova"/>
                <a:cs typeface="Proxima Nova"/>
                <a:sym typeface="Proxima Nova"/>
              </a:rPr>
              <a:t>LIVE?</a:t>
            </a:r>
            <a:endParaRPr sz="900" b="1">
              <a:latin typeface="Overpass" pitchFamily="2" charset="77"/>
              <a:ea typeface="Proxima Nova"/>
              <a:cs typeface="Proxima Nova"/>
              <a:sym typeface="Proxima Nova"/>
            </a:endParaRPr>
          </a:p>
        </p:txBody>
      </p:sp>
      <p:cxnSp>
        <p:nvCxnSpPr>
          <p:cNvPr id="5176" name="Shape 5176"/>
          <p:cNvCxnSpPr/>
          <p:nvPr/>
        </p:nvCxnSpPr>
        <p:spPr>
          <a:xfrm>
            <a:off x="1834475" y="1623843"/>
            <a:ext cx="328800" cy="0"/>
          </a:xfrm>
          <a:prstGeom prst="straightConnector1">
            <a:avLst/>
          </a:prstGeom>
          <a:noFill/>
          <a:ln w="9525" cap="flat" cmpd="sng">
            <a:solidFill>
              <a:srgbClr val="666666"/>
            </a:solidFill>
            <a:prstDash val="solid"/>
            <a:round/>
            <a:headEnd type="none" w="lg" len="lg"/>
            <a:tailEnd type="triangle" w="lg" len="lg"/>
          </a:ln>
        </p:spPr>
      </p:cxnSp>
      <p:cxnSp>
        <p:nvCxnSpPr>
          <p:cNvPr id="5177" name="Shape 5177"/>
          <p:cNvCxnSpPr/>
          <p:nvPr/>
        </p:nvCxnSpPr>
        <p:spPr>
          <a:xfrm>
            <a:off x="3114625"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5178" name="Shape 5178"/>
          <p:cNvCxnSpPr/>
          <p:nvPr/>
        </p:nvCxnSpPr>
        <p:spPr>
          <a:xfrm>
            <a:off x="3114625"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179" name="Shape 5179"/>
          <p:cNvCxnSpPr/>
          <p:nvPr/>
        </p:nvCxnSpPr>
        <p:spPr>
          <a:xfrm>
            <a:off x="4353705"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5180" name="Shape 5180"/>
          <p:cNvCxnSpPr/>
          <p:nvPr/>
        </p:nvCxnSpPr>
        <p:spPr>
          <a:xfrm>
            <a:off x="4353701"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181" name="Shape 5181"/>
          <p:cNvCxnSpPr/>
          <p:nvPr/>
        </p:nvCxnSpPr>
        <p:spPr>
          <a:xfrm>
            <a:off x="5572891"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182" name="Shape 5182"/>
          <p:cNvCxnSpPr/>
          <p:nvPr/>
        </p:nvCxnSpPr>
        <p:spPr>
          <a:xfrm>
            <a:off x="5572900" y="2905925"/>
            <a:ext cx="0" cy="276900"/>
          </a:xfrm>
          <a:prstGeom prst="straightConnector1">
            <a:avLst/>
          </a:prstGeom>
          <a:noFill/>
          <a:ln w="9525" cap="flat" cmpd="sng">
            <a:solidFill>
              <a:srgbClr val="666666"/>
            </a:solidFill>
            <a:prstDash val="solid"/>
            <a:round/>
            <a:headEnd type="none" w="lg" len="lg"/>
            <a:tailEnd type="triangle" w="lg" len="lg"/>
          </a:ln>
        </p:spPr>
      </p:cxnSp>
      <p:sp>
        <p:nvSpPr>
          <p:cNvPr id="5183" name="Shape 5183"/>
          <p:cNvSpPr txBox="1"/>
          <p:nvPr/>
        </p:nvSpPr>
        <p:spPr>
          <a:xfrm>
            <a:off x="3841706" y="2485168"/>
            <a:ext cx="10239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PROMOTE</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TO TEST</a:t>
            </a:r>
            <a:endParaRPr sz="900">
              <a:latin typeface="Overpass" pitchFamily="2" charset="77"/>
              <a:ea typeface="Proxima Nova"/>
              <a:cs typeface="Proxima Nova"/>
              <a:sym typeface="Proxima Nova"/>
            </a:endParaRPr>
          </a:p>
        </p:txBody>
      </p:sp>
      <p:sp>
        <p:nvSpPr>
          <p:cNvPr id="5184" name="Shape 5184"/>
          <p:cNvSpPr txBox="1"/>
          <p:nvPr/>
        </p:nvSpPr>
        <p:spPr>
          <a:xfrm>
            <a:off x="5060906" y="2485168"/>
            <a:ext cx="10239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PROMOTE</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TO UAT</a:t>
            </a:r>
            <a:endParaRPr sz="900">
              <a:latin typeface="Overpass" pitchFamily="2" charset="77"/>
              <a:ea typeface="Proxima Nova"/>
              <a:cs typeface="Proxima Nova"/>
              <a:sym typeface="Proxima Nova"/>
            </a:endParaRPr>
          </a:p>
        </p:txBody>
      </p:sp>
      <p:sp>
        <p:nvSpPr>
          <p:cNvPr id="5185" name="Shape 5185"/>
          <p:cNvSpPr txBox="1"/>
          <p:nvPr/>
        </p:nvSpPr>
        <p:spPr>
          <a:xfrm>
            <a:off x="6320416" y="2485168"/>
            <a:ext cx="1023900" cy="33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PROMOTE</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TO PROD</a:t>
            </a:r>
            <a:endParaRPr sz="900">
              <a:latin typeface="Overpass" pitchFamily="2" charset="77"/>
              <a:ea typeface="Proxima Nova"/>
              <a:cs typeface="Proxima Nova"/>
              <a:sym typeface="Proxima Nova"/>
            </a:endParaRPr>
          </a:p>
        </p:txBody>
      </p:sp>
      <p:cxnSp>
        <p:nvCxnSpPr>
          <p:cNvPr id="5186" name="Shape 5186"/>
          <p:cNvCxnSpPr/>
          <p:nvPr/>
        </p:nvCxnSpPr>
        <p:spPr>
          <a:xfrm>
            <a:off x="3418021" y="2305212"/>
            <a:ext cx="596700" cy="0"/>
          </a:xfrm>
          <a:prstGeom prst="straightConnector1">
            <a:avLst/>
          </a:prstGeom>
          <a:noFill/>
          <a:ln w="9525" cap="flat" cmpd="sng">
            <a:solidFill>
              <a:srgbClr val="666666"/>
            </a:solidFill>
            <a:prstDash val="solid"/>
            <a:round/>
            <a:headEnd type="none" w="lg" len="lg"/>
            <a:tailEnd type="triangle" w="lg" len="lg"/>
          </a:ln>
        </p:spPr>
      </p:cxnSp>
      <p:cxnSp>
        <p:nvCxnSpPr>
          <p:cNvPr id="5187" name="Shape 5187"/>
          <p:cNvCxnSpPr/>
          <p:nvPr/>
        </p:nvCxnSpPr>
        <p:spPr>
          <a:xfrm>
            <a:off x="4661407" y="2305212"/>
            <a:ext cx="594900" cy="0"/>
          </a:xfrm>
          <a:prstGeom prst="straightConnector1">
            <a:avLst/>
          </a:prstGeom>
          <a:noFill/>
          <a:ln w="9525" cap="flat" cmpd="sng">
            <a:solidFill>
              <a:srgbClr val="666666"/>
            </a:solidFill>
            <a:prstDash val="solid"/>
            <a:round/>
            <a:headEnd type="none" w="lg" len="lg"/>
            <a:tailEnd type="triangle" w="lg" len="lg"/>
          </a:ln>
        </p:spPr>
      </p:cxnSp>
      <p:cxnSp>
        <p:nvCxnSpPr>
          <p:cNvPr id="5188" name="Shape 5188"/>
          <p:cNvCxnSpPr/>
          <p:nvPr/>
        </p:nvCxnSpPr>
        <p:spPr>
          <a:xfrm>
            <a:off x="5882871" y="2305212"/>
            <a:ext cx="671400" cy="600"/>
          </a:xfrm>
          <a:prstGeom prst="straightConnector1">
            <a:avLst/>
          </a:prstGeom>
          <a:noFill/>
          <a:ln w="9525" cap="flat" cmpd="sng">
            <a:solidFill>
              <a:srgbClr val="666666"/>
            </a:solidFill>
            <a:prstDash val="solid"/>
            <a:round/>
            <a:headEnd type="none" w="lg" len="lg"/>
            <a:tailEnd type="triangle" w="lg" len="lg"/>
          </a:ln>
        </p:spPr>
      </p:cxnSp>
      <p:cxnSp>
        <p:nvCxnSpPr>
          <p:cNvPr id="5189" name="Shape 5189"/>
          <p:cNvCxnSpPr/>
          <p:nvPr/>
        </p:nvCxnSpPr>
        <p:spPr>
          <a:xfrm>
            <a:off x="6214210" y="3070800"/>
            <a:ext cx="0" cy="1250400"/>
          </a:xfrm>
          <a:prstGeom prst="straightConnector1">
            <a:avLst/>
          </a:prstGeom>
          <a:noFill/>
          <a:ln w="9525" cap="flat" cmpd="sng">
            <a:solidFill>
              <a:schemeClr val="dk2"/>
            </a:solidFill>
            <a:prstDash val="dash"/>
            <a:round/>
            <a:headEnd type="none" w="lg" len="lg"/>
            <a:tailEnd type="none" w="lg" len="lg"/>
          </a:ln>
        </p:spPr>
      </p:cxnSp>
      <p:pic>
        <p:nvPicPr>
          <p:cNvPr id="5190" name="Shape 5190" descr="Icon_RH_Software_Container-App_RGB_Flat.png"/>
          <p:cNvPicPr preferRelativeResize="0"/>
          <p:nvPr/>
        </p:nvPicPr>
        <p:blipFill>
          <a:blip r:embed="rId6">
            <a:alphaModFix/>
          </a:blip>
          <a:stretch>
            <a:fillRect/>
          </a:stretch>
        </p:blipFill>
        <p:spPr>
          <a:xfrm>
            <a:off x="6676303" y="3897354"/>
            <a:ext cx="312125" cy="309675"/>
          </a:xfrm>
          <a:prstGeom prst="rect">
            <a:avLst/>
          </a:prstGeom>
          <a:noFill/>
          <a:ln>
            <a:noFill/>
          </a:ln>
        </p:spPr>
      </p:pic>
      <p:cxnSp>
        <p:nvCxnSpPr>
          <p:cNvPr id="5191" name="Shape 5191"/>
          <p:cNvCxnSpPr/>
          <p:nvPr/>
        </p:nvCxnSpPr>
        <p:spPr>
          <a:xfrm>
            <a:off x="6832362" y="3602900"/>
            <a:ext cx="0" cy="234600"/>
          </a:xfrm>
          <a:prstGeom prst="straightConnector1">
            <a:avLst/>
          </a:prstGeom>
          <a:noFill/>
          <a:ln w="9525" cap="flat" cmpd="sng">
            <a:solidFill>
              <a:srgbClr val="666666"/>
            </a:solidFill>
            <a:prstDash val="solid"/>
            <a:round/>
            <a:headEnd type="none" w="lg" len="lg"/>
            <a:tailEnd type="triangle" w="lg" len="lg"/>
          </a:ln>
        </p:spPr>
      </p:cxnSp>
      <p:cxnSp>
        <p:nvCxnSpPr>
          <p:cNvPr id="5192" name="Shape 5192"/>
          <p:cNvCxnSpPr/>
          <p:nvPr/>
        </p:nvCxnSpPr>
        <p:spPr>
          <a:xfrm>
            <a:off x="6832366" y="2905925"/>
            <a:ext cx="0" cy="276900"/>
          </a:xfrm>
          <a:prstGeom prst="straightConnector1">
            <a:avLst/>
          </a:prstGeom>
          <a:noFill/>
          <a:ln w="9525" cap="flat" cmpd="sng">
            <a:solidFill>
              <a:srgbClr val="666666"/>
            </a:solidFill>
            <a:prstDash val="solid"/>
            <a:round/>
            <a:headEnd type="none" w="lg" len="lg"/>
            <a:tailEnd type="triangle" w="lg" len="lg"/>
          </a:ln>
        </p:spPr>
      </p:cxnSp>
      <p:cxnSp>
        <p:nvCxnSpPr>
          <p:cNvPr id="5193" name="Shape 5193"/>
          <p:cNvCxnSpPr/>
          <p:nvPr/>
        </p:nvCxnSpPr>
        <p:spPr>
          <a:xfrm rot="5400000" flipH="1">
            <a:off x="2676124" y="1684148"/>
            <a:ext cx="393600" cy="297900"/>
          </a:xfrm>
          <a:prstGeom prst="bentConnector2">
            <a:avLst/>
          </a:prstGeom>
          <a:noFill/>
          <a:ln w="9525" cap="flat" cmpd="sng">
            <a:solidFill>
              <a:schemeClr val="dk2"/>
            </a:solidFill>
            <a:prstDash val="solid"/>
            <a:round/>
            <a:headEnd type="triangle" w="lg" len="lg"/>
            <a:tailEnd type="none" w="lg" len="lg"/>
          </a:ln>
        </p:spPr>
      </p:cxnSp>
      <p:cxnSp>
        <p:nvCxnSpPr>
          <p:cNvPr id="5194" name="Shape 5194"/>
          <p:cNvCxnSpPr/>
          <p:nvPr/>
        </p:nvCxnSpPr>
        <p:spPr>
          <a:xfrm rot="-5400000">
            <a:off x="3101076" y="1684148"/>
            <a:ext cx="393600" cy="297900"/>
          </a:xfrm>
          <a:prstGeom prst="bentConnector2">
            <a:avLst/>
          </a:prstGeom>
          <a:noFill/>
          <a:ln w="9525" cap="flat" cmpd="sng">
            <a:solidFill>
              <a:schemeClr val="dk2"/>
            </a:solidFill>
            <a:prstDash val="solid"/>
            <a:round/>
            <a:headEnd type="triangle" w="lg" len="lg"/>
            <a:tailEnd type="triangle" w="lg" len="lg"/>
          </a:ln>
        </p:spPr>
      </p:cxnSp>
      <p:pic>
        <p:nvPicPr>
          <p:cNvPr id="5195" name="Shape 5195" descr="Icon_RH_People_Adult-VNeck_RGB_Flat.png"/>
          <p:cNvPicPr preferRelativeResize="0"/>
          <p:nvPr/>
        </p:nvPicPr>
        <p:blipFill>
          <a:blip r:embed="rId3">
            <a:alphaModFix/>
          </a:blip>
          <a:stretch>
            <a:fillRect/>
          </a:stretch>
        </p:blipFill>
        <p:spPr>
          <a:xfrm>
            <a:off x="6083751" y="1403849"/>
            <a:ext cx="229625" cy="354925"/>
          </a:xfrm>
          <a:prstGeom prst="rect">
            <a:avLst/>
          </a:prstGeom>
          <a:noFill/>
          <a:ln>
            <a:noFill/>
          </a:ln>
        </p:spPr>
      </p:pic>
      <p:cxnSp>
        <p:nvCxnSpPr>
          <p:cNvPr id="5196" name="Shape 5196"/>
          <p:cNvCxnSpPr/>
          <p:nvPr/>
        </p:nvCxnSpPr>
        <p:spPr>
          <a:xfrm>
            <a:off x="6199613" y="1806650"/>
            <a:ext cx="0" cy="499800"/>
          </a:xfrm>
          <a:prstGeom prst="straightConnector1">
            <a:avLst/>
          </a:prstGeom>
          <a:noFill/>
          <a:ln w="9525" cap="flat" cmpd="sng">
            <a:solidFill>
              <a:schemeClr val="dk2"/>
            </a:solidFill>
            <a:prstDash val="dot"/>
            <a:round/>
            <a:headEnd type="none" w="lg" len="lg"/>
            <a:tailEnd type="none" w="lg" len="lg"/>
          </a:ln>
        </p:spPr>
      </p:cxnSp>
      <p:sp>
        <p:nvSpPr>
          <p:cNvPr id="5197" name="Shape 5197"/>
          <p:cNvSpPr txBox="1"/>
          <p:nvPr/>
        </p:nvSpPr>
        <p:spPr>
          <a:xfrm>
            <a:off x="5562046" y="1131539"/>
            <a:ext cx="1237800" cy="3306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RELEASE MANAGER</a:t>
            </a:r>
            <a:endParaRPr sz="900">
              <a:latin typeface="Overpass" pitchFamily="2" charset="77"/>
              <a:ea typeface="Proxima Nova"/>
              <a:cs typeface="Proxima Nova"/>
              <a:sym typeface="Proxima Nova"/>
            </a:endParaRPr>
          </a:p>
        </p:txBody>
      </p:sp>
      <p:sp>
        <p:nvSpPr>
          <p:cNvPr id="5198" name="Shape 5198"/>
          <p:cNvSpPr txBox="1"/>
          <p:nvPr/>
        </p:nvSpPr>
        <p:spPr>
          <a:xfrm>
            <a:off x="1249048" y="4273588"/>
            <a:ext cx="806100" cy="276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chemeClr val="dk1"/>
                </a:solidFill>
                <a:latin typeface="Overpass" pitchFamily="2" charset="77"/>
                <a:ea typeface="Proxima Nova"/>
                <a:cs typeface="Proxima Nova"/>
                <a:sym typeface="Proxima Nova"/>
              </a:rPr>
              <a:t>NON-PROD</a:t>
            </a:r>
            <a:endParaRPr>
              <a:latin typeface="Overpass" pitchFamily="2" charset="77"/>
            </a:endParaRPr>
          </a:p>
        </p:txBody>
      </p:sp>
      <p:sp>
        <p:nvSpPr>
          <p:cNvPr id="5199" name="Shape 5199"/>
          <p:cNvSpPr txBox="1"/>
          <p:nvPr/>
        </p:nvSpPr>
        <p:spPr>
          <a:xfrm>
            <a:off x="7364814" y="4273588"/>
            <a:ext cx="806100" cy="2769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900" b="1">
                <a:solidFill>
                  <a:schemeClr val="dk1"/>
                </a:solidFill>
                <a:latin typeface="Overpass" pitchFamily="2" charset="77"/>
                <a:ea typeface="Proxima Nova"/>
                <a:cs typeface="Proxima Nova"/>
                <a:sym typeface="Proxima Nova"/>
              </a:rPr>
              <a:t>PROD</a:t>
            </a:r>
            <a:endParaRPr>
              <a:latin typeface="Overpass" pitchFamily="2" charset="77"/>
            </a:endParaRPr>
          </a:p>
        </p:txBody>
      </p:sp>
      <p:sp>
        <p:nvSpPr>
          <p:cNvPr id="5200" name="Shape 5200"/>
          <p:cNvSpPr txBox="1"/>
          <p:nvPr/>
        </p:nvSpPr>
        <p:spPr>
          <a:xfrm>
            <a:off x="2728025" y="4267073"/>
            <a:ext cx="7326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DEV</a:t>
            </a:r>
            <a:endParaRPr sz="800">
              <a:latin typeface="Overpass" pitchFamily="2" charset="77"/>
              <a:ea typeface="Proxima Nova"/>
              <a:cs typeface="Proxima Nova"/>
              <a:sym typeface="Proxima Nova"/>
            </a:endParaRPr>
          </a:p>
        </p:txBody>
      </p:sp>
      <p:sp>
        <p:nvSpPr>
          <p:cNvPr id="5201" name="Shape 5201"/>
          <p:cNvSpPr txBox="1"/>
          <p:nvPr/>
        </p:nvSpPr>
        <p:spPr>
          <a:xfrm>
            <a:off x="3979473" y="4267073"/>
            <a:ext cx="7326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TEST</a:t>
            </a:r>
            <a:endParaRPr sz="800">
              <a:latin typeface="Overpass" pitchFamily="2" charset="77"/>
              <a:ea typeface="Proxima Nova"/>
              <a:cs typeface="Proxima Nova"/>
              <a:sym typeface="Proxima Nova"/>
            </a:endParaRPr>
          </a:p>
        </p:txBody>
      </p:sp>
      <p:sp>
        <p:nvSpPr>
          <p:cNvPr id="5202" name="Shape 5202"/>
          <p:cNvSpPr txBox="1"/>
          <p:nvPr/>
        </p:nvSpPr>
        <p:spPr>
          <a:xfrm>
            <a:off x="5158442" y="4267073"/>
            <a:ext cx="797100" cy="27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Overpass" pitchFamily="2" charset="77"/>
                <a:ea typeface="Proxima Nova"/>
                <a:cs typeface="Proxima Nova"/>
                <a:sym typeface="Proxima Nova"/>
              </a:rPr>
              <a:t>UAT</a:t>
            </a:r>
            <a:endParaRPr sz="800">
              <a:latin typeface="Overpass" pitchFamily="2" charset="77"/>
              <a:ea typeface="Proxima Nova"/>
              <a:cs typeface="Proxima Nova"/>
              <a:sym typeface="Proxima Nova"/>
            </a:endParaRPr>
          </a:p>
        </p:txBody>
      </p:sp>
      <p:cxnSp>
        <p:nvCxnSpPr>
          <p:cNvPr id="5203" name="Shape 5203"/>
          <p:cNvCxnSpPr/>
          <p:nvPr/>
        </p:nvCxnSpPr>
        <p:spPr>
          <a:xfrm>
            <a:off x="3383905" y="3386014"/>
            <a:ext cx="719700" cy="0"/>
          </a:xfrm>
          <a:prstGeom prst="straightConnector1">
            <a:avLst/>
          </a:prstGeom>
          <a:noFill/>
          <a:ln w="9525" cap="flat" cmpd="sng">
            <a:solidFill>
              <a:schemeClr val="dk2"/>
            </a:solidFill>
            <a:prstDash val="dot"/>
            <a:round/>
            <a:headEnd type="none" w="lg" len="lg"/>
            <a:tailEnd type="triangle" w="lg" len="lg"/>
          </a:ln>
        </p:spPr>
      </p:cxnSp>
      <p:cxnSp>
        <p:nvCxnSpPr>
          <p:cNvPr id="5204" name="Shape 5204"/>
          <p:cNvCxnSpPr/>
          <p:nvPr/>
        </p:nvCxnSpPr>
        <p:spPr>
          <a:xfrm>
            <a:off x="4627290" y="3386014"/>
            <a:ext cx="701700" cy="0"/>
          </a:xfrm>
          <a:prstGeom prst="straightConnector1">
            <a:avLst/>
          </a:prstGeom>
          <a:noFill/>
          <a:ln w="9525" cap="flat" cmpd="sng">
            <a:solidFill>
              <a:schemeClr val="dk2"/>
            </a:solidFill>
            <a:prstDash val="dot"/>
            <a:round/>
            <a:headEnd type="none" w="lg" len="lg"/>
            <a:tailEnd type="triangle" w="lg" len="lg"/>
          </a:ln>
        </p:spPr>
      </p:cxnSp>
      <p:sp>
        <p:nvSpPr>
          <p:cNvPr id="5205" name="Shape 5205"/>
          <p:cNvSpPr/>
          <p:nvPr/>
        </p:nvSpPr>
        <p:spPr>
          <a:xfrm>
            <a:off x="5861000" y="2866000"/>
            <a:ext cx="733677" cy="528075"/>
          </a:xfrm>
          <a:custGeom>
            <a:avLst/>
            <a:gdLst/>
            <a:ahLst/>
            <a:cxnLst/>
            <a:rect l="0" t="0" r="0" b="0"/>
            <a:pathLst>
              <a:path w="27733" h="21123" extrusionOk="0">
                <a:moveTo>
                  <a:pt x="0" y="21123"/>
                </a:moveTo>
                <a:lnTo>
                  <a:pt x="5805" y="21123"/>
                </a:lnTo>
                <a:lnTo>
                  <a:pt x="5805" y="0"/>
                </a:lnTo>
                <a:lnTo>
                  <a:pt x="20478" y="0"/>
                </a:lnTo>
                <a:lnTo>
                  <a:pt x="20478" y="21123"/>
                </a:lnTo>
                <a:lnTo>
                  <a:pt x="27733" y="21123"/>
                </a:lnTo>
              </a:path>
            </a:pathLst>
          </a:custGeom>
          <a:noFill/>
          <a:ln w="9525" cap="flat" cmpd="sng">
            <a:solidFill>
              <a:schemeClr val="dk2"/>
            </a:solidFill>
            <a:prstDash val="dot"/>
            <a:round/>
            <a:headEnd type="none" w="lg" len="lg"/>
            <a:tailEnd type="triangle" w="lg" len="lg"/>
          </a:ln>
        </p:spPr>
      </p:sp>
      <p:sp>
        <p:nvSpPr>
          <p:cNvPr id="5206" name="Shape 5206"/>
          <p:cNvSpPr txBox="1"/>
          <p:nvPr/>
        </p:nvSpPr>
        <p:spPr>
          <a:xfrm>
            <a:off x="5936144" y="1856332"/>
            <a:ext cx="532200" cy="276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200">
                <a:latin typeface="Overpass" pitchFamily="2" charset="77"/>
              </a:rPr>
              <a:t>☒  ☑</a:t>
            </a:r>
            <a:endParaRPr sz="1200">
              <a:latin typeface="Overpass" pitchFamily="2" charset="77"/>
            </a:endParaRPr>
          </a:p>
        </p:txBody>
      </p:sp>
      <p:cxnSp>
        <p:nvCxnSpPr>
          <p:cNvPr id="5207" name="Shape 5207"/>
          <p:cNvCxnSpPr/>
          <p:nvPr/>
        </p:nvCxnSpPr>
        <p:spPr>
          <a:xfrm>
            <a:off x="2529310" y="3780622"/>
            <a:ext cx="0" cy="464400"/>
          </a:xfrm>
          <a:prstGeom prst="straightConnector1">
            <a:avLst/>
          </a:prstGeom>
          <a:noFill/>
          <a:ln w="9525" cap="flat" cmpd="sng">
            <a:solidFill>
              <a:schemeClr val="dk2"/>
            </a:solidFill>
            <a:prstDash val="dash"/>
            <a:round/>
            <a:headEnd type="none" w="lg" len="lg"/>
            <a:tailEnd type="none" w="lg" len="lg"/>
          </a:ln>
        </p:spPr>
      </p:cxnSp>
      <p:cxnSp>
        <p:nvCxnSpPr>
          <p:cNvPr id="5208" name="Shape 5208"/>
          <p:cNvCxnSpPr/>
          <p:nvPr/>
        </p:nvCxnSpPr>
        <p:spPr>
          <a:xfrm>
            <a:off x="3703020" y="3780622"/>
            <a:ext cx="0" cy="464400"/>
          </a:xfrm>
          <a:prstGeom prst="straightConnector1">
            <a:avLst/>
          </a:prstGeom>
          <a:noFill/>
          <a:ln w="9525" cap="flat" cmpd="sng">
            <a:solidFill>
              <a:schemeClr val="dk2"/>
            </a:solidFill>
            <a:prstDash val="dash"/>
            <a:round/>
            <a:headEnd type="none" w="lg" len="lg"/>
            <a:tailEnd type="none" w="lg" len="lg"/>
          </a:ln>
        </p:spPr>
      </p:cxnSp>
      <p:cxnSp>
        <p:nvCxnSpPr>
          <p:cNvPr id="5209" name="Shape 5209"/>
          <p:cNvCxnSpPr/>
          <p:nvPr/>
        </p:nvCxnSpPr>
        <p:spPr>
          <a:xfrm>
            <a:off x="4937576" y="3780622"/>
            <a:ext cx="0" cy="464400"/>
          </a:xfrm>
          <a:prstGeom prst="straightConnector1">
            <a:avLst/>
          </a:prstGeom>
          <a:noFill/>
          <a:ln w="9525" cap="flat" cmpd="sng">
            <a:solidFill>
              <a:schemeClr val="dk2"/>
            </a:solidFill>
            <a:prstDash val="dash"/>
            <a:round/>
            <a:headEnd type="none" w="lg" len="lg"/>
            <a:tailEnd type="none" w="lg" len="lg"/>
          </a:ln>
        </p:spPr>
      </p:cxnSp>
      <p:pic>
        <p:nvPicPr>
          <p:cNvPr id="5210" name="Shape 5210" descr="Icon_RH_Software_Container-App_RGB_Flat.png"/>
          <p:cNvPicPr preferRelativeResize="0"/>
          <p:nvPr/>
        </p:nvPicPr>
        <p:blipFill rotWithShape="1">
          <a:blip r:embed="rId6">
            <a:alphaModFix/>
          </a:blip>
          <a:srcRect l="8944" t="11191" r="10837" b="8584"/>
          <a:stretch/>
        </p:blipFill>
        <p:spPr>
          <a:xfrm>
            <a:off x="2934260" y="3198327"/>
            <a:ext cx="360600" cy="357797"/>
          </a:xfrm>
          <a:prstGeom prst="rect">
            <a:avLst/>
          </a:prstGeom>
          <a:noFill/>
          <a:ln>
            <a:noFill/>
          </a:ln>
        </p:spPr>
      </p:pic>
      <p:pic>
        <p:nvPicPr>
          <p:cNvPr id="5211" name="Shape 5211" descr="Icon_RH_Software_Container-App_RGB_Flat.png"/>
          <p:cNvPicPr preferRelativeResize="0"/>
          <p:nvPr/>
        </p:nvPicPr>
        <p:blipFill rotWithShape="1">
          <a:blip r:embed="rId6">
            <a:alphaModFix/>
          </a:blip>
          <a:srcRect l="8944" t="11191" r="10837" b="8584"/>
          <a:stretch/>
        </p:blipFill>
        <p:spPr>
          <a:xfrm>
            <a:off x="4169094" y="3198327"/>
            <a:ext cx="360600" cy="357797"/>
          </a:xfrm>
          <a:prstGeom prst="rect">
            <a:avLst/>
          </a:prstGeom>
          <a:noFill/>
          <a:ln>
            <a:noFill/>
          </a:ln>
        </p:spPr>
      </p:pic>
      <p:pic>
        <p:nvPicPr>
          <p:cNvPr id="5212" name="Shape 5212" descr="Icon_RH_Software_Container-App_RGB_Flat.png"/>
          <p:cNvPicPr preferRelativeResize="0"/>
          <p:nvPr/>
        </p:nvPicPr>
        <p:blipFill rotWithShape="1">
          <a:blip r:embed="rId6">
            <a:alphaModFix/>
          </a:blip>
          <a:srcRect l="8944" t="11191" r="10837" b="8584"/>
          <a:stretch/>
        </p:blipFill>
        <p:spPr>
          <a:xfrm>
            <a:off x="5388294" y="3198327"/>
            <a:ext cx="360600" cy="357797"/>
          </a:xfrm>
          <a:prstGeom prst="rect">
            <a:avLst/>
          </a:prstGeom>
          <a:noFill/>
          <a:ln>
            <a:noFill/>
          </a:ln>
        </p:spPr>
      </p:pic>
      <p:pic>
        <p:nvPicPr>
          <p:cNvPr id="5213" name="Shape 5213" descr="Icon_RH_Software_Container-App_RGB_Flat.png"/>
          <p:cNvPicPr preferRelativeResize="0"/>
          <p:nvPr/>
        </p:nvPicPr>
        <p:blipFill rotWithShape="1">
          <a:blip r:embed="rId6">
            <a:alphaModFix/>
          </a:blip>
          <a:srcRect l="8944" t="11191" r="10837" b="8584"/>
          <a:stretch/>
        </p:blipFill>
        <p:spPr>
          <a:xfrm>
            <a:off x="6646578" y="3198327"/>
            <a:ext cx="360600" cy="357797"/>
          </a:xfrm>
          <a:prstGeom prst="rect">
            <a:avLst/>
          </a:prstGeom>
          <a:noFill/>
          <a:ln>
            <a:noFill/>
          </a:ln>
        </p:spPr>
      </p:pic>
      <p:sp>
        <p:nvSpPr>
          <p:cNvPr id="2" name="Slide Number Placeholder 1">
            <a:extLst>
              <a:ext uri="{FF2B5EF4-FFF2-40B4-BE49-F238E27FC236}">
                <a16:creationId xmlns:a16="http://schemas.microsoft.com/office/drawing/2014/main" id="{CB02CAFF-2F08-0A45-BC22-FA381D1A4B03}"/>
              </a:ext>
            </a:extLst>
          </p:cNvPr>
          <p:cNvSpPr>
            <a:spLocks noGrp="1"/>
          </p:cNvSpPr>
          <p:nvPr>
            <p:ph type="sldNum" idx="12"/>
          </p:nvPr>
        </p:nvSpPr>
        <p:spPr/>
        <p:txBody>
          <a:bodyPr/>
          <a:lstStyle/>
          <a:p>
            <a:fld id="{00000000-1234-1234-1234-123412341234}" type="slidenum">
              <a:rPr lang="en" smtClean="0"/>
              <a:pPr/>
              <a:t>138</a:t>
            </a:fld>
            <a:endParaRPr lang="en"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217"/>
        <p:cNvGrpSpPr/>
        <p:nvPr/>
      </p:nvGrpSpPr>
      <p:grpSpPr>
        <a:xfrm>
          <a:off x="0" y="0"/>
          <a:ext cx="0" cy="0"/>
          <a:chOff x="0" y="0"/>
          <a:chExt cx="0" cy="0"/>
        </a:xfrm>
      </p:grpSpPr>
      <p:sp>
        <p:nvSpPr>
          <p:cNvPr id="5218" name="Shape 5218"/>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DEVELOPER WORKFLOW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1" name="Shape 711"/>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YOUR CHOICE OF INFRASTRUCTURE</a:t>
            </a:r>
            <a:endParaRPr>
              <a:latin typeface="Overpass" pitchFamily="2" charset="77"/>
            </a:endParaRPr>
          </a:p>
        </p:txBody>
      </p:sp>
      <p:grpSp>
        <p:nvGrpSpPr>
          <p:cNvPr id="712" name="Shape 712"/>
          <p:cNvGrpSpPr/>
          <p:nvPr/>
        </p:nvGrpSpPr>
        <p:grpSpPr>
          <a:xfrm>
            <a:off x="2222988" y="4065375"/>
            <a:ext cx="4668000" cy="509100"/>
            <a:chOff x="2545700" y="4065375"/>
            <a:chExt cx="4668000" cy="509100"/>
          </a:xfrm>
        </p:grpSpPr>
        <p:sp>
          <p:nvSpPr>
            <p:cNvPr id="713" name="Shape 713"/>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pic>
          <p:nvPicPr>
            <p:cNvPr id="714" name="Shape 714"/>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715" name="Shape 715"/>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716" name="Shape 716"/>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717" name="Shape 717"/>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718" name="Shape 718"/>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719" name="Shape 719"/>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720" name="Shape 720"/>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721" name="Shape 721"/>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722" name="Shape 722"/>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723" name="Shape 723"/>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724" name="Shape 724"/>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725" name="Shape 725"/>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726" name="Shape 726"/>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727" name="Shape 727"/>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2" name="Slide Number Placeholder 1">
            <a:extLst>
              <a:ext uri="{FF2B5EF4-FFF2-40B4-BE49-F238E27FC236}">
                <a16:creationId xmlns:a16="http://schemas.microsoft.com/office/drawing/2014/main" id="{1BB5137A-B2C9-5F4E-B6A6-2BAECEA62B33}"/>
              </a:ext>
            </a:extLst>
          </p:cNvPr>
          <p:cNvSpPr>
            <a:spLocks noGrp="1"/>
          </p:cNvSpPr>
          <p:nvPr>
            <p:ph type="sldNum" idx="12"/>
          </p:nvPr>
        </p:nvSpPr>
        <p:spPr>
          <a:xfrm>
            <a:off x="103328" y="4733944"/>
            <a:ext cx="387560" cy="393600"/>
          </a:xfrm>
        </p:spPr>
        <p:txBody>
          <a:bodyPr/>
          <a:lstStyle/>
          <a:p>
            <a:fld id="{00000000-1234-1234-1234-123412341234}" type="slidenum">
              <a:rPr lang="en" smtClean="0"/>
              <a:pPr/>
              <a:t>14</a:t>
            </a:fld>
            <a:endParaRPr lang="en"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222"/>
        <p:cNvGrpSpPr/>
        <p:nvPr/>
      </p:nvGrpSpPr>
      <p:grpSpPr>
        <a:xfrm>
          <a:off x="0" y="0"/>
          <a:ext cx="0" cy="0"/>
          <a:chOff x="0" y="0"/>
          <a:chExt cx="0" cy="0"/>
        </a:xfrm>
      </p:grpSpPr>
      <p:sp>
        <p:nvSpPr>
          <p:cNvPr id="5224" name="Shape 5224"/>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latin typeface="Overpass" pitchFamily="2" charset="77"/>
              </a:rPr>
              <a:t>LOCAL DEVELOPMENT WORKFLOW</a:t>
            </a:r>
            <a:endParaRPr>
              <a:latin typeface="Overpass" pitchFamily="2" charset="77"/>
            </a:endParaRPr>
          </a:p>
        </p:txBody>
      </p:sp>
      <p:sp>
        <p:nvSpPr>
          <p:cNvPr id="5225" name="Shape 5225"/>
          <p:cNvSpPr/>
          <p:nvPr/>
        </p:nvSpPr>
        <p:spPr>
          <a:xfrm>
            <a:off x="2134974"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Develop</a:t>
            </a:r>
            <a:endParaRPr sz="1200">
              <a:latin typeface="Overpass" pitchFamily="2" charset="77"/>
              <a:ea typeface="Proxima Nova"/>
              <a:cs typeface="Proxima Nova"/>
              <a:sym typeface="Proxima Nova"/>
            </a:endParaRPr>
          </a:p>
        </p:txBody>
      </p:sp>
      <p:sp>
        <p:nvSpPr>
          <p:cNvPr id="5226" name="Shape 5226"/>
          <p:cNvSpPr/>
          <p:nvPr/>
        </p:nvSpPr>
        <p:spPr>
          <a:xfrm>
            <a:off x="3435442"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Local</a:t>
            </a:r>
            <a:endParaRPr sz="1200">
              <a:latin typeface="Overpass" pitchFamily="2" charset="77"/>
              <a:ea typeface="Proxima Nova"/>
              <a:cs typeface="Proxima Nova"/>
              <a:sym typeface="Proxima Nova"/>
            </a:endParaRPr>
          </a:p>
          <a:p>
            <a:pPr marL="0" lvl="0" indent="0" algn="ctr" rtl="0">
              <a:spcBef>
                <a:spcPts val="0"/>
              </a:spcBef>
              <a:spcAft>
                <a:spcPts val="0"/>
              </a:spcAft>
              <a:buNone/>
            </a:pPr>
            <a:r>
              <a:rPr lang="en" sz="1200">
                <a:latin typeface="Overpass" pitchFamily="2" charset="77"/>
                <a:ea typeface="Proxima Nova"/>
                <a:cs typeface="Proxima Nova"/>
                <a:sym typeface="Proxima Nova"/>
              </a:rPr>
              <a:t>Deploy</a:t>
            </a:r>
            <a:endParaRPr sz="1200">
              <a:latin typeface="Overpass" pitchFamily="2" charset="77"/>
              <a:ea typeface="Proxima Nova"/>
              <a:cs typeface="Proxima Nova"/>
              <a:sym typeface="Proxima Nova"/>
            </a:endParaRPr>
          </a:p>
        </p:txBody>
      </p:sp>
      <p:sp>
        <p:nvSpPr>
          <p:cNvPr id="5227" name="Shape 5227"/>
          <p:cNvSpPr/>
          <p:nvPr/>
        </p:nvSpPr>
        <p:spPr>
          <a:xfrm>
            <a:off x="4735910"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Verify</a:t>
            </a:r>
            <a:endParaRPr sz="1200">
              <a:latin typeface="Overpass" pitchFamily="2" charset="77"/>
              <a:ea typeface="Proxima Nova"/>
              <a:cs typeface="Proxima Nova"/>
              <a:sym typeface="Proxima Nova"/>
            </a:endParaRPr>
          </a:p>
        </p:txBody>
      </p:sp>
      <p:sp>
        <p:nvSpPr>
          <p:cNvPr id="5228" name="Shape 5228"/>
          <p:cNvSpPr/>
          <p:nvPr/>
        </p:nvSpPr>
        <p:spPr>
          <a:xfrm>
            <a:off x="6036378"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Git Push</a:t>
            </a:r>
            <a:endParaRPr sz="1200">
              <a:latin typeface="Overpass" pitchFamily="2" charset="77"/>
              <a:ea typeface="Proxima Nova"/>
              <a:cs typeface="Proxima Nova"/>
              <a:sym typeface="Proxima Nova"/>
            </a:endParaRPr>
          </a:p>
        </p:txBody>
      </p:sp>
      <p:sp>
        <p:nvSpPr>
          <p:cNvPr id="5229" name="Shape 5229"/>
          <p:cNvSpPr/>
          <p:nvPr/>
        </p:nvSpPr>
        <p:spPr>
          <a:xfrm>
            <a:off x="7336845"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Pipeline</a:t>
            </a:r>
            <a:endParaRPr sz="1200">
              <a:latin typeface="Overpass" pitchFamily="2" charset="77"/>
              <a:ea typeface="Proxima Nova"/>
              <a:cs typeface="Proxima Nova"/>
              <a:sym typeface="Proxima Nova"/>
            </a:endParaRPr>
          </a:p>
        </p:txBody>
      </p:sp>
      <p:cxnSp>
        <p:nvCxnSpPr>
          <p:cNvPr id="5230" name="Shape 5230"/>
          <p:cNvCxnSpPr>
            <a:stCxn id="5225" idx="3"/>
            <a:endCxn id="5226" idx="1"/>
          </p:cNvCxnSpPr>
          <p:nvPr/>
        </p:nvCxnSpPr>
        <p:spPr>
          <a:xfrm>
            <a:off x="3193974"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31" name="Shape 5231"/>
          <p:cNvCxnSpPr>
            <a:stCxn id="5226" idx="3"/>
            <a:endCxn id="5227" idx="1"/>
          </p:cNvCxnSpPr>
          <p:nvPr/>
        </p:nvCxnSpPr>
        <p:spPr>
          <a:xfrm>
            <a:off x="4494442"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32" name="Shape 5232"/>
          <p:cNvCxnSpPr>
            <a:stCxn id="5227" idx="3"/>
            <a:endCxn id="5228" idx="1"/>
          </p:cNvCxnSpPr>
          <p:nvPr/>
        </p:nvCxnSpPr>
        <p:spPr>
          <a:xfrm>
            <a:off x="5794910"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33" name="Shape 5233"/>
          <p:cNvCxnSpPr>
            <a:stCxn id="5228" idx="3"/>
            <a:endCxn id="5229" idx="1"/>
          </p:cNvCxnSpPr>
          <p:nvPr/>
        </p:nvCxnSpPr>
        <p:spPr>
          <a:xfrm>
            <a:off x="7095378"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34" name="Shape 5234"/>
          <p:cNvCxnSpPr>
            <a:stCxn id="5227" idx="2"/>
            <a:endCxn id="5225" idx="2"/>
          </p:cNvCxnSpPr>
          <p:nvPr/>
        </p:nvCxnSpPr>
        <p:spPr>
          <a:xfrm rot="5400000">
            <a:off x="3964610" y="989906"/>
            <a:ext cx="600" cy="2601000"/>
          </a:xfrm>
          <a:prstGeom prst="bentConnector3">
            <a:avLst>
              <a:gd name="adj1" fmla="val 39687500"/>
            </a:avLst>
          </a:prstGeom>
          <a:noFill/>
          <a:ln w="9525" cap="flat" cmpd="sng">
            <a:solidFill>
              <a:schemeClr val="dk2"/>
            </a:solidFill>
            <a:prstDash val="solid"/>
            <a:round/>
            <a:headEnd type="none" w="lg" len="lg"/>
            <a:tailEnd type="triangle" w="lg" len="lg"/>
          </a:ln>
        </p:spPr>
      </p:cxnSp>
      <p:sp>
        <p:nvSpPr>
          <p:cNvPr id="5235" name="Shape 5235"/>
          <p:cNvSpPr/>
          <p:nvPr/>
        </p:nvSpPr>
        <p:spPr>
          <a:xfrm>
            <a:off x="834507"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Bootstrap</a:t>
            </a:r>
            <a:endParaRPr sz="1200">
              <a:latin typeface="Overpass" pitchFamily="2" charset="77"/>
              <a:ea typeface="Proxima Nova"/>
              <a:cs typeface="Proxima Nova"/>
              <a:sym typeface="Proxima Nova"/>
            </a:endParaRPr>
          </a:p>
        </p:txBody>
      </p:sp>
      <p:cxnSp>
        <p:nvCxnSpPr>
          <p:cNvPr id="5236" name="Shape 5236"/>
          <p:cNvCxnSpPr>
            <a:stCxn id="5235" idx="3"/>
            <a:endCxn id="5225" idx="1"/>
          </p:cNvCxnSpPr>
          <p:nvPr/>
        </p:nvCxnSpPr>
        <p:spPr>
          <a:xfrm>
            <a:off x="1893507" y="1939256"/>
            <a:ext cx="241500" cy="600"/>
          </a:xfrm>
          <a:prstGeom prst="bentConnector3">
            <a:avLst>
              <a:gd name="adj1" fmla="val 49993"/>
            </a:avLst>
          </a:prstGeom>
          <a:noFill/>
          <a:ln w="9525" cap="flat" cmpd="sng">
            <a:solidFill>
              <a:schemeClr val="dk2"/>
            </a:solidFill>
            <a:prstDash val="solid"/>
            <a:round/>
            <a:headEnd type="none" w="lg" len="lg"/>
            <a:tailEnd type="triangle" w="lg" len="lg"/>
          </a:ln>
        </p:spPr>
      </p:cxnSp>
      <p:pic>
        <p:nvPicPr>
          <p:cNvPr id="5237" name="Shape 5237"/>
          <p:cNvPicPr preferRelativeResize="0"/>
          <p:nvPr/>
        </p:nvPicPr>
        <p:blipFill>
          <a:blip r:embed="rId3">
            <a:alphaModFix/>
          </a:blip>
          <a:stretch>
            <a:fillRect/>
          </a:stretch>
        </p:blipFill>
        <p:spPr>
          <a:xfrm>
            <a:off x="2723372" y="3181175"/>
            <a:ext cx="3697256" cy="951325"/>
          </a:xfrm>
          <a:prstGeom prst="rect">
            <a:avLst/>
          </a:prstGeom>
          <a:noFill/>
          <a:ln>
            <a:noFill/>
          </a:ln>
        </p:spPr>
      </p:pic>
      <p:sp>
        <p:nvSpPr>
          <p:cNvPr id="2" name="Slide Number Placeholder 1">
            <a:extLst>
              <a:ext uri="{FF2B5EF4-FFF2-40B4-BE49-F238E27FC236}">
                <a16:creationId xmlns:a16="http://schemas.microsoft.com/office/drawing/2014/main" id="{C2155560-E2FB-BD4A-A3FA-61065B3ECC03}"/>
              </a:ext>
            </a:extLst>
          </p:cNvPr>
          <p:cNvSpPr>
            <a:spLocks noGrp="1"/>
          </p:cNvSpPr>
          <p:nvPr>
            <p:ph type="sldNum" idx="12"/>
          </p:nvPr>
        </p:nvSpPr>
        <p:spPr/>
        <p:txBody>
          <a:bodyPr/>
          <a:lstStyle/>
          <a:p>
            <a:fld id="{00000000-1234-1234-1234-123412341234}" type="slidenum">
              <a:rPr lang="en" smtClean="0"/>
              <a:pPr/>
              <a:t>140</a:t>
            </a:fld>
            <a:endParaRPr lang="en"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241"/>
        <p:cNvGrpSpPr/>
        <p:nvPr/>
      </p:nvGrpSpPr>
      <p:grpSpPr>
        <a:xfrm>
          <a:off x="0" y="0"/>
          <a:ext cx="0" cy="0"/>
          <a:chOff x="0" y="0"/>
          <a:chExt cx="0" cy="0"/>
        </a:xfrm>
      </p:grpSpPr>
      <p:sp>
        <p:nvSpPr>
          <p:cNvPr id="5242" name="Shape 5242"/>
          <p:cNvSpPr txBox="1">
            <a:spLocks noGrp="1"/>
          </p:cNvSpPr>
          <p:nvPr>
            <p:ph type="body" idx="1"/>
          </p:nvPr>
        </p:nvSpPr>
        <p:spPr>
          <a:xfrm>
            <a:off x="826700" y="2732750"/>
            <a:ext cx="7660500" cy="1764600"/>
          </a:xfrm>
          <a:prstGeom prst="rect">
            <a:avLst/>
          </a:prstGeom>
        </p:spPr>
        <p:txBody>
          <a:bodyPr wrap="square" lIns="91425" tIns="91425" rIns="91425" bIns="91425" anchor="t" anchorCtr="0">
            <a:noAutofit/>
          </a:bodyPr>
          <a:lstStyle/>
          <a:p>
            <a:pPr marL="0" lvl="0" indent="0" rtl="0">
              <a:spcBef>
                <a:spcPts val="600"/>
              </a:spcBef>
              <a:spcAft>
                <a:spcPts val="0"/>
              </a:spcAft>
              <a:buNone/>
            </a:pPr>
            <a:r>
              <a:rPr lang="en" b="1">
                <a:latin typeface="Overpass" pitchFamily="2" charset="77"/>
              </a:rPr>
              <a:t>BOOTSTRAP</a:t>
            </a:r>
            <a:endParaRPr b="1">
              <a:latin typeface="Overpass" pitchFamily="2" charset="77"/>
            </a:endParaRPr>
          </a:p>
          <a:p>
            <a:pPr marL="457200" lvl="0" indent="-292100" rtl="0">
              <a:spcBef>
                <a:spcPts val="600"/>
              </a:spcBef>
              <a:spcAft>
                <a:spcPts val="0"/>
              </a:spcAft>
              <a:buSzPts val="1000"/>
              <a:buChar char="●"/>
            </a:pPr>
            <a:r>
              <a:rPr lang="en">
                <a:latin typeface="Overpass" pitchFamily="2" charset="77"/>
              </a:rPr>
              <a:t>Pick your programming language and application runtime of choice</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Create the project skeleton from scratch or use a generator such as </a:t>
            </a:r>
            <a:endParaRPr>
              <a:latin typeface="Overpass" pitchFamily="2" charset="77"/>
            </a:endParaRPr>
          </a:p>
          <a:p>
            <a:pPr marL="914400" lvl="1" indent="-304800" rtl="0">
              <a:spcBef>
                <a:spcPts val="0"/>
              </a:spcBef>
              <a:spcAft>
                <a:spcPts val="0"/>
              </a:spcAft>
              <a:buSzPts val="1200"/>
              <a:buChar char="○"/>
            </a:pPr>
            <a:r>
              <a:rPr lang="en" sz="1200">
                <a:latin typeface="Overpass" pitchFamily="2" charset="77"/>
              </a:rPr>
              <a:t>Maven archetypes</a:t>
            </a:r>
            <a:endParaRPr sz="1200">
              <a:latin typeface="Overpass" pitchFamily="2" charset="77"/>
            </a:endParaRPr>
          </a:p>
          <a:p>
            <a:pPr marL="914400" lvl="1" indent="-304800" rtl="0">
              <a:spcBef>
                <a:spcPts val="0"/>
              </a:spcBef>
              <a:spcAft>
                <a:spcPts val="0"/>
              </a:spcAft>
              <a:buSzPts val="1200"/>
              <a:buChar char="○"/>
            </a:pPr>
            <a:r>
              <a:rPr lang="en" sz="1200">
                <a:latin typeface="Overpass" pitchFamily="2" charset="77"/>
              </a:rPr>
              <a:t>Quickstarts and Templates</a:t>
            </a:r>
            <a:endParaRPr sz="1200">
              <a:latin typeface="Overpass" pitchFamily="2" charset="77"/>
            </a:endParaRPr>
          </a:p>
          <a:p>
            <a:pPr marL="914400" lvl="1" indent="-304800" rtl="0">
              <a:spcBef>
                <a:spcPts val="0"/>
              </a:spcBef>
              <a:spcAft>
                <a:spcPts val="0"/>
              </a:spcAft>
              <a:buSzPts val="1200"/>
              <a:buChar char="○"/>
            </a:pPr>
            <a:r>
              <a:rPr lang="en" sz="1200">
                <a:latin typeface="Overpass" pitchFamily="2" charset="77"/>
              </a:rPr>
              <a:t>OpenShift Generator</a:t>
            </a:r>
            <a:endParaRPr sz="1200">
              <a:latin typeface="Overpass" pitchFamily="2" charset="77"/>
            </a:endParaRPr>
          </a:p>
          <a:p>
            <a:pPr marL="914400" lvl="1" indent="-304800" rtl="0">
              <a:spcBef>
                <a:spcPts val="0"/>
              </a:spcBef>
              <a:spcAft>
                <a:spcPts val="0"/>
              </a:spcAft>
              <a:buSzPts val="1200"/>
              <a:buChar char="○"/>
            </a:pPr>
            <a:r>
              <a:rPr lang="en" sz="1200">
                <a:latin typeface="Overpass" pitchFamily="2" charset="77"/>
              </a:rPr>
              <a:t>Spring Initializr</a:t>
            </a:r>
            <a:endParaRPr sz="1200">
              <a:latin typeface="Overpass" pitchFamily="2" charset="77"/>
            </a:endParaRPr>
          </a:p>
        </p:txBody>
      </p:sp>
      <p:sp>
        <p:nvSpPr>
          <p:cNvPr id="5244" name="Shape 5244"/>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LOCAL DEVELOPMENT WORKFLOW</a:t>
            </a:r>
            <a:endParaRPr>
              <a:latin typeface="Overpass" pitchFamily="2" charset="77"/>
            </a:endParaRPr>
          </a:p>
        </p:txBody>
      </p:sp>
      <p:sp>
        <p:nvSpPr>
          <p:cNvPr id="5245" name="Shape 5245"/>
          <p:cNvSpPr/>
          <p:nvPr/>
        </p:nvSpPr>
        <p:spPr>
          <a:xfrm>
            <a:off x="2134974"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Develop</a:t>
            </a:r>
            <a:endParaRPr sz="1200">
              <a:latin typeface="Overpass" pitchFamily="2" charset="77"/>
              <a:ea typeface="Proxima Nova"/>
              <a:cs typeface="Proxima Nova"/>
              <a:sym typeface="Proxima Nova"/>
            </a:endParaRPr>
          </a:p>
        </p:txBody>
      </p:sp>
      <p:sp>
        <p:nvSpPr>
          <p:cNvPr id="5246" name="Shape 5246"/>
          <p:cNvSpPr/>
          <p:nvPr/>
        </p:nvSpPr>
        <p:spPr>
          <a:xfrm>
            <a:off x="3435442"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Local</a:t>
            </a:r>
            <a:endParaRPr sz="1200">
              <a:latin typeface="Overpass" pitchFamily="2" charset="77"/>
              <a:ea typeface="Proxima Nova"/>
              <a:cs typeface="Proxima Nova"/>
              <a:sym typeface="Proxima Nova"/>
            </a:endParaRPr>
          </a:p>
          <a:p>
            <a:pPr marL="0" lvl="0" indent="0" algn="ctr" rtl="0">
              <a:spcBef>
                <a:spcPts val="0"/>
              </a:spcBef>
              <a:spcAft>
                <a:spcPts val="0"/>
              </a:spcAft>
              <a:buNone/>
            </a:pPr>
            <a:r>
              <a:rPr lang="en" sz="1200">
                <a:latin typeface="Overpass" pitchFamily="2" charset="77"/>
                <a:ea typeface="Proxima Nova"/>
                <a:cs typeface="Proxima Nova"/>
                <a:sym typeface="Proxima Nova"/>
              </a:rPr>
              <a:t>Deploy</a:t>
            </a:r>
            <a:endParaRPr sz="1200">
              <a:latin typeface="Overpass" pitchFamily="2" charset="77"/>
              <a:ea typeface="Proxima Nova"/>
              <a:cs typeface="Proxima Nova"/>
              <a:sym typeface="Proxima Nova"/>
            </a:endParaRPr>
          </a:p>
        </p:txBody>
      </p:sp>
      <p:sp>
        <p:nvSpPr>
          <p:cNvPr id="5247" name="Shape 5247"/>
          <p:cNvSpPr/>
          <p:nvPr/>
        </p:nvSpPr>
        <p:spPr>
          <a:xfrm>
            <a:off x="4735910"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Verify</a:t>
            </a:r>
            <a:endParaRPr sz="1200">
              <a:latin typeface="Overpass" pitchFamily="2" charset="77"/>
              <a:ea typeface="Proxima Nova"/>
              <a:cs typeface="Proxima Nova"/>
              <a:sym typeface="Proxima Nova"/>
            </a:endParaRPr>
          </a:p>
        </p:txBody>
      </p:sp>
      <p:sp>
        <p:nvSpPr>
          <p:cNvPr id="5248" name="Shape 5248"/>
          <p:cNvSpPr/>
          <p:nvPr/>
        </p:nvSpPr>
        <p:spPr>
          <a:xfrm>
            <a:off x="6036378"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Git Push</a:t>
            </a:r>
            <a:endParaRPr sz="1200">
              <a:latin typeface="Overpass" pitchFamily="2" charset="77"/>
              <a:ea typeface="Proxima Nova"/>
              <a:cs typeface="Proxima Nova"/>
              <a:sym typeface="Proxima Nova"/>
            </a:endParaRPr>
          </a:p>
        </p:txBody>
      </p:sp>
      <p:sp>
        <p:nvSpPr>
          <p:cNvPr id="5249" name="Shape 5249"/>
          <p:cNvSpPr/>
          <p:nvPr/>
        </p:nvSpPr>
        <p:spPr>
          <a:xfrm>
            <a:off x="7336845"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Pipeline</a:t>
            </a:r>
            <a:endParaRPr sz="1200">
              <a:latin typeface="Overpass" pitchFamily="2" charset="77"/>
              <a:ea typeface="Proxima Nova"/>
              <a:cs typeface="Proxima Nova"/>
              <a:sym typeface="Proxima Nova"/>
            </a:endParaRPr>
          </a:p>
        </p:txBody>
      </p:sp>
      <p:cxnSp>
        <p:nvCxnSpPr>
          <p:cNvPr id="5250" name="Shape 5250"/>
          <p:cNvCxnSpPr>
            <a:stCxn id="5245" idx="3"/>
            <a:endCxn id="5246" idx="1"/>
          </p:cNvCxnSpPr>
          <p:nvPr/>
        </p:nvCxnSpPr>
        <p:spPr>
          <a:xfrm>
            <a:off x="3193974"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51" name="Shape 5251"/>
          <p:cNvCxnSpPr>
            <a:stCxn id="5246" idx="3"/>
            <a:endCxn id="5247" idx="1"/>
          </p:cNvCxnSpPr>
          <p:nvPr/>
        </p:nvCxnSpPr>
        <p:spPr>
          <a:xfrm>
            <a:off x="4494442"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52" name="Shape 5252"/>
          <p:cNvCxnSpPr>
            <a:stCxn id="5247" idx="3"/>
            <a:endCxn id="5248" idx="1"/>
          </p:cNvCxnSpPr>
          <p:nvPr/>
        </p:nvCxnSpPr>
        <p:spPr>
          <a:xfrm>
            <a:off x="5794910"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53" name="Shape 5253"/>
          <p:cNvCxnSpPr>
            <a:stCxn id="5248" idx="3"/>
            <a:endCxn id="5249" idx="1"/>
          </p:cNvCxnSpPr>
          <p:nvPr/>
        </p:nvCxnSpPr>
        <p:spPr>
          <a:xfrm>
            <a:off x="7095378"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54" name="Shape 5254"/>
          <p:cNvCxnSpPr>
            <a:stCxn id="5247" idx="2"/>
            <a:endCxn id="5245" idx="2"/>
          </p:cNvCxnSpPr>
          <p:nvPr/>
        </p:nvCxnSpPr>
        <p:spPr>
          <a:xfrm rot="5400000">
            <a:off x="3964610" y="989906"/>
            <a:ext cx="600" cy="2601000"/>
          </a:xfrm>
          <a:prstGeom prst="bentConnector3">
            <a:avLst>
              <a:gd name="adj1" fmla="val 39687500"/>
            </a:avLst>
          </a:prstGeom>
          <a:noFill/>
          <a:ln w="9525" cap="flat" cmpd="sng">
            <a:solidFill>
              <a:schemeClr val="dk2"/>
            </a:solidFill>
            <a:prstDash val="solid"/>
            <a:round/>
            <a:headEnd type="none" w="lg" len="lg"/>
            <a:tailEnd type="triangle" w="lg" len="lg"/>
          </a:ln>
        </p:spPr>
      </p:cxnSp>
      <p:sp>
        <p:nvSpPr>
          <p:cNvPr id="5255" name="Shape 5255"/>
          <p:cNvSpPr/>
          <p:nvPr/>
        </p:nvSpPr>
        <p:spPr>
          <a:xfrm>
            <a:off x="834507" y="1588406"/>
            <a:ext cx="1059000" cy="701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Bootstrap</a:t>
            </a:r>
            <a:endParaRPr sz="1200">
              <a:latin typeface="Overpass" pitchFamily="2" charset="77"/>
              <a:ea typeface="Proxima Nova"/>
              <a:cs typeface="Proxima Nova"/>
              <a:sym typeface="Proxima Nova"/>
            </a:endParaRPr>
          </a:p>
        </p:txBody>
      </p:sp>
      <p:cxnSp>
        <p:nvCxnSpPr>
          <p:cNvPr id="5256" name="Shape 5256"/>
          <p:cNvCxnSpPr>
            <a:stCxn id="5255" idx="3"/>
            <a:endCxn id="5245" idx="1"/>
          </p:cNvCxnSpPr>
          <p:nvPr/>
        </p:nvCxnSpPr>
        <p:spPr>
          <a:xfrm>
            <a:off x="1893507" y="1939256"/>
            <a:ext cx="241500" cy="600"/>
          </a:xfrm>
          <a:prstGeom prst="bentConnector3">
            <a:avLst>
              <a:gd name="adj1" fmla="val 49993"/>
            </a:avLst>
          </a:prstGeom>
          <a:noFill/>
          <a:ln w="9525" cap="flat" cmpd="sng">
            <a:solidFill>
              <a:schemeClr val="dk2"/>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EE0A92A4-9F36-A943-A943-3A68E8744C83}"/>
              </a:ext>
            </a:extLst>
          </p:cNvPr>
          <p:cNvSpPr>
            <a:spLocks noGrp="1"/>
          </p:cNvSpPr>
          <p:nvPr>
            <p:ph type="sldNum" idx="12"/>
          </p:nvPr>
        </p:nvSpPr>
        <p:spPr/>
        <p:txBody>
          <a:bodyPr/>
          <a:lstStyle/>
          <a:p>
            <a:fld id="{00000000-1234-1234-1234-123412341234}" type="slidenum">
              <a:rPr lang="en" smtClean="0"/>
              <a:pPr/>
              <a:t>141</a:t>
            </a:fld>
            <a:endParaRPr lang="en"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260"/>
        <p:cNvGrpSpPr/>
        <p:nvPr/>
      </p:nvGrpSpPr>
      <p:grpSpPr>
        <a:xfrm>
          <a:off x="0" y="0"/>
          <a:ext cx="0" cy="0"/>
          <a:chOff x="0" y="0"/>
          <a:chExt cx="0" cy="0"/>
        </a:xfrm>
      </p:grpSpPr>
      <p:sp>
        <p:nvSpPr>
          <p:cNvPr id="5262" name="Shape 5262"/>
          <p:cNvSpPr txBox="1">
            <a:spLocks noGrp="1"/>
          </p:cNvSpPr>
          <p:nvPr>
            <p:ph type="body" idx="1"/>
          </p:nvPr>
        </p:nvSpPr>
        <p:spPr>
          <a:xfrm>
            <a:off x="826700" y="2732750"/>
            <a:ext cx="7660500" cy="1764600"/>
          </a:xfrm>
          <a:prstGeom prst="rect">
            <a:avLst/>
          </a:prstGeom>
        </p:spPr>
        <p:txBody>
          <a:bodyPr wrap="square" lIns="91425" tIns="91425" rIns="91425" bIns="91425" anchor="t" anchorCtr="0">
            <a:noAutofit/>
          </a:bodyPr>
          <a:lstStyle/>
          <a:p>
            <a:pPr marL="0" lvl="0" indent="0" rtl="0">
              <a:spcBef>
                <a:spcPts val="600"/>
              </a:spcBef>
              <a:spcAft>
                <a:spcPts val="0"/>
              </a:spcAft>
              <a:buNone/>
            </a:pPr>
            <a:r>
              <a:rPr lang="en" b="1">
                <a:latin typeface="Overpass" pitchFamily="2" charset="77"/>
              </a:rPr>
              <a:t>DEVELOP</a:t>
            </a:r>
            <a:endParaRPr>
              <a:latin typeface="Overpass" pitchFamily="2" charset="77"/>
            </a:endParaRPr>
          </a:p>
          <a:p>
            <a:pPr marL="457200" lvl="0" indent="-292100" rtl="0">
              <a:spcBef>
                <a:spcPts val="600"/>
              </a:spcBef>
              <a:spcAft>
                <a:spcPts val="0"/>
              </a:spcAft>
              <a:buSzPts val="1000"/>
              <a:buChar char="●"/>
            </a:pPr>
            <a:r>
              <a:rPr lang="en">
                <a:latin typeface="Overpass" pitchFamily="2" charset="77"/>
              </a:rPr>
              <a:t>Pick your framework of choice such as Java EE, Spring, Ruby on Rails, Django, Express, ...</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Develop your application code using your editor or IDE of choice</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Build and test your application code locally using your build tools</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Create or generate OpenShift templates or Kubernetes objects</a:t>
            </a:r>
            <a:endParaRPr>
              <a:latin typeface="Overpass" pitchFamily="2" charset="77"/>
            </a:endParaRPr>
          </a:p>
          <a:p>
            <a:pPr marL="0" lvl="0" indent="0">
              <a:spcBef>
                <a:spcPts val="600"/>
              </a:spcBef>
              <a:spcAft>
                <a:spcPts val="0"/>
              </a:spcAft>
              <a:buNone/>
            </a:pPr>
            <a:endParaRPr>
              <a:latin typeface="Overpass" pitchFamily="2" charset="77"/>
            </a:endParaRPr>
          </a:p>
        </p:txBody>
      </p:sp>
      <p:sp>
        <p:nvSpPr>
          <p:cNvPr id="5263" name="Shape 526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latin typeface="Overpass" pitchFamily="2" charset="77"/>
              </a:rPr>
              <a:t>LOCAL DEVELOPMENT WORKFLOW</a:t>
            </a:r>
            <a:endParaRPr>
              <a:latin typeface="Overpass" pitchFamily="2" charset="77"/>
            </a:endParaRPr>
          </a:p>
        </p:txBody>
      </p:sp>
      <p:sp>
        <p:nvSpPr>
          <p:cNvPr id="5264" name="Shape 5264"/>
          <p:cNvSpPr/>
          <p:nvPr/>
        </p:nvSpPr>
        <p:spPr>
          <a:xfrm>
            <a:off x="2134974" y="1588406"/>
            <a:ext cx="1059000" cy="701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Develop</a:t>
            </a:r>
            <a:endParaRPr sz="1200">
              <a:latin typeface="Overpass" pitchFamily="2" charset="77"/>
              <a:ea typeface="Proxima Nova"/>
              <a:cs typeface="Proxima Nova"/>
              <a:sym typeface="Proxima Nova"/>
            </a:endParaRPr>
          </a:p>
        </p:txBody>
      </p:sp>
      <p:sp>
        <p:nvSpPr>
          <p:cNvPr id="5265" name="Shape 5265"/>
          <p:cNvSpPr/>
          <p:nvPr/>
        </p:nvSpPr>
        <p:spPr>
          <a:xfrm>
            <a:off x="3435442"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Local</a:t>
            </a:r>
            <a:endParaRPr sz="1200">
              <a:latin typeface="Overpass" pitchFamily="2" charset="77"/>
              <a:ea typeface="Proxima Nova"/>
              <a:cs typeface="Proxima Nova"/>
              <a:sym typeface="Proxima Nova"/>
            </a:endParaRPr>
          </a:p>
          <a:p>
            <a:pPr marL="0" lvl="0" indent="0" algn="ctr" rtl="0">
              <a:spcBef>
                <a:spcPts val="0"/>
              </a:spcBef>
              <a:spcAft>
                <a:spcPts val="0"/>
              </a:spcAft>
              <a:buNone/>
            </a:pPr>
            <a:r>
              <a:rPr lang="en" sz="1200">
                <a:latin typeface="Overpass" pitchFamily="2" charset="77"/>
                <a:ea typeface="Proxima Nova"/>
                <a:cs typeface="Proxima Nova"/>
                <a:sym typeface="Proxima Nova"/>
              </a:rPr>
              <a:t>Deploy</a:t>
            </a:r>
            <a:endParaRPr sz="1200">
              <a:latin typeface="Overpass" pitchFamily="2" charset="77"/>
              <a:ea typeface="Proxima Nova"/>
              <a:cs typeface="Proxima Nova"/>
              <a:sym typeface="Proxima Nova"/>
            </a:endParaRPr>
          </a:p>
        </p:txBody>
      </p:sp>
      <p:sp>
        <p:nvSpPr>
          <p:cNvPr id="5266" name="Shape 5266"/>
          <p:cNvSpPr/>
          <p:nvPr/>
        </p:nvSpPr>
        <p:spPr>
          <a:xfrm>
            <a:off x="4735910"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Verify</a:t>
            </a:r>
            <a:endParaRPr sz="1200">
              <a:latin typeface="Overpass" pitchFamily="2" charset="77"/>
              <a:ea typeface="Proxima Nova"/>
              <a:cs typeface="Proxima Nova"/>
              <a:sym typeface="Proxima Nova"/>
            </a:endParaRPr>
          </a:p>
        </p:txBody>
      </p:sp>
      <p:sp>
        <p:nvSpPr>
          <p:cNvPr id="5267" name="Shape 5267"/>
          <p:cNvSpPr/>
          <p:nvPr/>
        </p:nvSpPr>
        <p:spPr>
          <a:xfrm>
            <a:off x="6036378"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Git Push</a:t>
            </a:r>
            <a:endParaRPr sz="1200">
              <a:latin typeface="Overpass" pitchFamily="2" charset="77"/>
              <a:ea typeface="Proxima Nova"/>
              <a:cs typeface="Proxima Nova"/>
              <a:sym typeface="Proxima Nova"/>
            </a:endParaRPr>
          </a:p>
        </p:txBody>
      </p:sp>
      <p:sp>
        <p:nvSpPr>
          <p:cNvPr id="5268" name="Shape 5268"/>
          <p:cNvSpPr/>
          <p:nvPr/>
        </p:nvSpPr>
        <p:spPr>
          <a:xfrm>
            <a:off x="7336845"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Pipeline</a:t>
            </a:r>
            <a:endParaRPr sz="1200">
              <a:latin typeface="Overpass" pitchFamily="2" charset="77"/>
              <a:ea typeface="Proxima Nova"/>
              <a:cs typeface="Proxima Nova"/>
              <a:sym typeface="Proxima Nova"/>
            </a:endParaRPr>
          </a:p>
        </p:txBody>
      </p:sp>
      <p:cxnSp>
        <p:nvCxnSpPr>
          <p:cNvPr id="5269" name="Shape 5269"/>
          <p:cNvCxnSpPr>
            <a:stCxn id="5264" idx="3"/>
            <a:endCxn id="5265" idx="1"/>
          </p:cNvCxnSpPr>
          <p:nvPr/>
        </p:nvCxnSpPr>
        <p:spPr>
          <a:xfrm>
            <a:off x="3193974"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70" name="Shape 5270"/>
          <p:cNvCxnSpPr>
            <a:stCxn id="5265" idx="3"/>
            <a:endCxn id="5266" idx="1"/>
          </p:cNvCxnSpPr>
          <p:nvPr/>
        </p:nvCxnSpPr>
        <p:spPr>
          <a:xfrm>
            <a:off x="4494442"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71" name="Shape 5271"/>
          <p:cNvCxnSpPr>
            <a:stCxn id="5266" idx="3"/>
            <a:endCxn id="5267" idx="1"/>
          </p:cNvCxnSpPr>
          <p:nvPr/>
        </p:nvCxnSpPr>
        <p:spPr>
          <a:xfrm>
            <a:off x="5794910"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72" name="Shape 5272"/>
          <p:cNvCxnSpPr>
            <a:stCxn id="5267" idx="3"/>
            <a:endCxn id="5268" idx="1"/>
          </p:cNvCxnSpPr>
          <p:nvPr/>
        </p:nvCxnSpPr>
        <p:spPr>
          <a:xfrm>
            <a:off x="7095378"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73" name="Shape 5273"/>
          <p:cNvCxnSpPr>
            <a:stCxn id="5266" idx="2"/>
            <a:endCxn id="5264" idx="2"/>
          </p:cNvCxnSpPr>
          <p:nvPr/>
        </p:nvCxnSpPr>
        <p:spPr>
          <a:xfrm rot="5400000">
            <a:off x="3964610" y="989906"/>
            <a:ext cx="600" cy="2601000"/>
          </a:xfrm>
          <a:prstGeom prst="bentConnector3">
            <a:avLst>
              <a:gd name="adj1" fmla="val 39687500"/>
            </a:avLst>
          </a:prstGeom>
          <a:noFill/>
          <a:ln w="9525" cap="flat" cmpd="sng">
            <a:solidFill>
              <a:schemeClr val="dk2"/>
            </a:solidFill>
            <a:prstDash val="solid"/>
            <a:round/>
            <a:headEnd type="none" w="lg" len="lg"/>
            <a:tailEnd type="triangle" w="lg" len="lg"/>
          </a:ln>
        </p:spPr>
      </p:cxnSp>
      <p:sp>
        <p:nvSpPr>
          <p:cNvPr id="5274" name="Shape 5274"/>
          <p:cNvSpPr/>
          <p:nvPr/>
        </p:nvSpPr>
        <p:spPr>
          <a:xfrm>
            <a:off x="834507"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Bootstrap</a:t>
            </a:r>
            <a:endParaRPr sz="1200">
              <a:latin typeface="Overpass" pitchFamily="2" charset="77"/>
              <a:ea typeface="Proxima Nova"/>
              <a:cs typeface="Proxima Nova"/>
              <a:sym typeface="Proxima Nova"/>
            </a:endParaRPr>
          </a:p>
        </p:txBody>
      </p:sp>
      <p:cxnSp>
        <p:nvCxnSpPr>
          <p:cNvPr id="5275" name="Shape 5275"/>
          <p:cNvCxnSpPr>
            <a:stCxn id="5274" idx="3"/>
            <a:endCxn id="5264" idx="1"/>
          </p:cNvCxnSpPr>
          <p:nvPr/>
        </p:nvCxnSpPr>
        <p:spPr>
          <a:xfrm>
            <a:off x="1893507" y="1939256"/>
            <a:ext cx="241500" cy="600"/>
          </a:xfrm>
          <a:prstGeom prst="bentConnector3">
            <a:avLst>
              <a:gd name="adj1" fmla="val 49993"/>
            </a:avLst>
          </a:prstGeom>
          <a:noFill/>
          <a:ln w="9525" cap="flat" cmpd="sng">
            <a:solidFill>
              <a:schemeClr val="dk2"/>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407580ED-F34E-D344-83E9-A104688F007B}"/>
              </a:ext>
            </a:extLst>
          </p:cNvPr>
          <p:cNvSpPr>
            <a:spLocks noGrp="1"/>
          </p:cNvSpPr>
          <p:nvPr>
            <p:ph type="sldNum" idx="12"/>
          </p:nvPr>
        </p:nvSpPr>
        <p:spPr/>
        <p:txBody>
          <a:bodyPr/>
          <a:lstStyle/>
          <a:p>
            <a:fld id="{00000000-1234-1234-1234-123412341234}" type="slidenum">
              <a:rPr lang="en" smtClean="0"/>
              <a:pPr/>
              <a:t>142</a:t>
            </a:fld>
            <a:endParaRPr lang="en"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279"/>
        <p:cNvGrpSpPr/>
        <p:nvPr/>
      </p:nvGrpSpPr>
      <p:grpSpPr>
        <a:xfrm>
          <a:off x="0" y="0"/>
          <a:ext cx="0" cy="0"/>
          <a:chOff x="0" y="0"/>
          <a:chExt cx="0" cy="0"/>
        </a:xfrm>
      </p:grpSpPr>
      <p:sp>
        <p:nvSpPr>
          <p:cNvPr id="5281" name="Shape 5281"/>
          <p:cNvSpPr txBox="1">
            <a:spLocks noGrp="1"/>
          </p:cNvSpPr>
          <p:nvPr>
            <p:ph type="body" idx="1"/>
          </p:nvPr>
        </p:nvSpPr>
        <p:spPr>
          <a:xfrm>
            <a:off x="826700" y="2732750"/>
            <a:ext cx="7660500" cy="1764600"/>
          </a:xfrm>
          <a:prstGeom prst="rect">
            <a:avLst/>
          </a:prstGeom>
        </p:spPr>
        <p:txBody>
          <a:bodyPr wrap="square" lIns="91425" tIns="91425" rIns="91425" bIns="91425" anchor="t" anchorCtr="0">
            <a:noAutofit/>
          </a:bodyPr>
          <a:lstStyle/>
          <a:p>
            <a:pPr marL="0" lvl="0" indent="0" rtl="0">
              <a:spcBef>
                <a:spcPts val="600"/>
              </a:spcBef>
              <a:spcAft>
                <a:spcPts val="0"/>
              </a:spcAft>
              <a:buNone/>
            </a:pPr>
            <a:r>
              <a:rPr lang="en" b="1">
                <a:latin typeface="Overpass" pitchFamily="2" charset="77"/>
              </a:rPr>
              <a:t>LOCAL DEPLOY</a:t>
            </a:r>
            <a:endParaRPr b="1">
              <a:latin typeface="Overpass" pitchFamily="2" charset="77"/>
            </a:endParaRPr>
          </a:p>
          <a:p>
            <a:pPr marL="457200" lvl="0" indent="-292100" rtl="0">
              <a:spcBef>
                <a:spcPts val="600"/>
              </a:spcBef>
              <a:spcAft>
                <a:spcPts val="0"/>
              </a:spcAft>
              <a:buSzPts val="1000"/>
              <a:buChar char="●"/>
            </a:pPr>
            <a:r>
              <a:rPr lang="en">
                <a:latin typeface="Overpass" pitchFamily="2" charset="77"/>
              </a:rPr>
              <a:t>Deploy your code on a local OpenShift cluster</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Red Hat Container Development Kit (CDK), minishift and oc cluster</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Red Hat CDK provides a standard RHEL-based development environment</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Use binary deploy, maven or CLI rsync to push code or app binary directly into containers</a:t>
            </a:r>
            <a:endParaRPr>
              <a:latin typeface="Overpass" pitchFamily="2" charset="77"/>
            </a:endParaRPr>
          </a:p>
          <a:p>
            <a:pPr marL="0" lvl="0" indent="0" rtl="0">
              <a:spcBef>
                <a:spcPts val="600"/>
              </a:spcBef>
              <a:spcAft>
                <a:spcPts val="0"/>
              </a:spcAft>
              <a:buNone/>
            </a:pPr>
            <a:endParaRPr>
              <a:latin typeface="Overpass" pitchFamily="2" charset="77"/>
            </a:endParaRPr>
          </a:p>
        </p:txBody>
      </p:sp>
      <p:sp>
        <p:nvSpPr>
          <p:cNvPr id="5282" name="Shape 5282"/>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LOCAL DEVELOPMENT WORKFLOW</a:t>
            </a:r>
            <a:endParaRPr>
              <a:latin typeface="Overpass" pitchFamily="2" charset="77"/>
            </a:endParaRPr>
          </a:p>
        </p:txBody>
      </p:sp>
      <p:sp>
        <p:nvSpPr>
          <p:cNvPr id="5283" name="Shape 5283"/>
          <p:cNvSpPr/>
          <p:nvPr/>
        </p:nvSpPr>
        <p:spPr>
          <a:xfrm>
            <a:off x="2134974"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Develop</a:t>
            </a:r>
            <a:endParaRPr sz="1200">
              <a:latin typeface="Overpass" pitchFamily="2" charset="77"/>
              <a:ea typeface="Proxima Nova"/>
              <a:cs typeface="Proxima Nova"/>
              <a:sym typeface="Proxima Nova"/>
            </a:endParaRPr>
          </a:p>
        </p:txBody>
      </p:sp>
      <p:sp>
        <p:nvSpPr>
          <p:cNvPr id="5284" name="Shape 5284"/>
          <p:cNvSpPr/>
          <p:nvPr/>
        </p:nvSpPr>
        <p:spPr>
          <a:xfrm>
            <a:off x="3435442" y="1588406"/>
            <a:ext cx="1059000" cy="701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Local</a:t>
            </a:r>
            <a:endParaRPr sz="1200">
              <a:latin typeface="Overpass" pitchFamily="2" charset="77"/>
              <a:ea typeface="Proxima Nova"/>
              <a:cs typeface="Proxima Nova"/>
              <a:sym typeface="Proxima Nova"/>
            </a:endParaRPr>
          </a:p>
          <a:p>
            <a:pPr marL="0" lvl="0" indent="0" algn="ctr" rtl="0">
              <a:spcBef>
                <a:spcPts val="0"/>
              </a:spcBef>
              <a:spcAft>
                <a:spcPts val="0"/>
              </a:spcAft>
              <a:buNone/>
            </a:pPr>
            <a:r>
              <a:rPr lang="en" sz="1200">
                <a:latin typeface="Overpass" pitchFamily="2" charset="77"/>
                <a:ea typeface="Proxima Nova"/>
                <a:cs typeface="Proxima Nova"/>
                <a:sym typeface="Proxima Nova"/>
              </a:rPr>
              <a:t>Deploy</a:t>
            </a:r>
            <a:endParaRPr sz="1200">
              <a:latin typeface="Overpass" pitchFamily="2" charset="77"/>
              <a:ea typeface="Proxima Nova"/>
              <a:cs typeface="Proxima Nova"/>
              <a:sym typeface="Proxima Nova"/>
            </a:endParaRPr>
          </a:p>
        </p:txBody>
      </p:sp>
      <p:sp>
        <p:nvSpPr>
          <p:cNvPr id="5285" name="Shape 5285"/>
          <p:cNvSpPr/>
          <p:nvPr/>
        </p:nvSpPr>
        <p:spPr>
          <a:xfrm>
            <a:off x="4735910"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Verify</a:t>
            </a:r>
            <a:endParaRPr sz="1200">
              <a:latin typeface="Overpass" pitchFamily="2" charset="77"/>
              <a:ea typeface="Proxima Nova"/>
              <a:cs typeface="Proxima Nova"/>
              <a:sym typeface="Proxima Nova"/>
            </a:endParaRPr>
          </a:p>
        </p:txBody>
      </p:sp>
      <p:sp>
        <p:nvSpPr>
          <p:cNvPr id="5286" name="Shape 5286"/>
          <p:cNvSpPr/>
          <p:nvPr/>
        </p:nvSpPr>
        <p:spPr>
          <a:xfrm>
            <a:off x="6036378"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Git Push</a:t>
            </a:r>
            <a:endParaRPr sz="1200">
              <a:latin typeface="Overpass" pitchFamily="2" charset="77"/>
              <a:ea typeface="Proxima Nova"/>
              <a:cs typeface="Proxima Nova"/>
              <a:sym typeface="Proxima Nova"/>
            </a:endParaRPr>
          </a:p>
        </p:txBody>
      </p:sp>
      <p:sp>
        <p:nvSpPr>
          <p:cNvPr id="5287" name="Shape 5287"/>
          <p:cNvSpPr/>
          <p:nvPr/>
        </p:nvSpPr>
        <p:spPr>
          <a:xfrm>
            <a:off x="7336845"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Pipeline</a:t>
            </a:r>
            <a:endParaRPr sz="1200">
              <a:latin typeface="Overpass" pitchFamily="2" charset="77"/>
              <a:ea typeface="Proxima Nova"/>
              <a:cs typeface="Proxima Nova"/>
              <a:sym typeface="Proxima Nova"/>
            </a:endParaRPr>
          </a:p>
        </p:txBody>
      </p:sp>
      <p:cxnSp>
        <p:nvCxnSpPr>
          <p:cNvPr id="5288" name="Shape 5288"/>
          <p:cNvCxnSpPr>
            <a:stCxn id="5283" idx="3"/>
            <a:endCxn id="5284" idx="1"/>
          </p:cNvCxnSpPr>
          <p:nvPr/>
        </p:nvCxnSpPr>
        <p:spPr>
          <a:xfrm>
            <a:off x="3193974"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89" name="Shape 5289"/>
          <p:cNvCxnSpPr>
            <a:stCxn id="5284" idx="3"/>
            <a:endCxn id="5285" idx="1"/>
          </p:cNvCxnSpPr>
          <p:nvPr/>
        </p:nvCxnSpPr>
        <p:spPr>
          <a:xfrm>
            <a:off x="4494442"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90" name="Shape 5290"/>
          <p:cNvCxnSpPr>
            <a:stCxn id="5285" idx="3"/>
            <a:endCxn id="5286" idx="1"/>
          </p:cNvCxnSpPr>
          <p:nvPr/>
        </p:nvCxnSpPr>
        <p:spPr>
          <a:xfrm>
            <a:off x="5794910"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91" name="Shape 5291"/>
          <p:cNvCxnSpPr>
            <a:stCxn id="5286" idx="3"/>
            <a:endCxn id="5287" idx="1"/>
          </p:cNvCxnSpPr>
          <p:nvPr/>
        </p:nvCxnSpPr>
        <p:spPr>
          <a:xfrm>
            <a:off x="7095378"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292" name="Shape 5292"/>
          <p:cNvCxnSpPr>
            <a:stCxn id="5285" idx="2"/>
            <a:endCxn id="5283" idx="2"/>
          </p:cNvCxnSpPr>
          <p:nvPr/>
        </p:nvCxnSpPr>
        <p:spPr>
          <a:xfrm rot="5400000">
            <a:off x="3964610" y="989906"/>
            <a:ext cx="600" cy="2601000"/>
          </a:xfrm>
          <a:prstGeom prst="bentConnector3">
            <a:avLst>
              <a:gd name="adj1" fmla="val 39687500"/>
            </a:avLst>
          </a:prstGeom>
          <a:noFill/>
          <a:ln w="9525" cap="flat" cmpd="sng">
            <a:solidFill>
              <a:schemeClr val="dk2"/>
            </a:solidFill>
            <a:prstDash val="solid"/>
            <a:round/>
            <a:headEnd type="none" w="lg" len="lg"/>
            <a:tailEnd type="triangle" w="lg" len="lg"/>
          </a:ln>
        </p:spPr>
      </p:cxnSp>
      <p:sp>
        <p:nvSpPr>
          <p:cNvPr id="5293" name="Shape 5293"/>
          <p:cNvSpPr/>
          <p:nvPr/>
        </p:nvSpPr>
        <p:spPr>
          <a:xfrm>
            <a:off x="834507"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Bootstrap</a:t>
            </a:r>
            <a:endParaRPr sz="1200">
              <a:latin typeface="Overpass" pitchFamily="2" charset="77"/>
              <a:ea typeface="Proxima Nova"/>
              <a:cs typeface="Proxima Nova"/>
              <a:sym typeface="Proxima Nova"/>
            </a:endParaRPr>
          </a:p>
        </p:txBody>
      </p:sp>
      <p:cxnSp>
        <p:nvCxnSpPr>
          <p:cNvPr id="5294" name="Shape 5294"/>
          <p:cNvCxnSpPr>
            <a:stCxn id="5293" idx="3"/>
            <a:endCxn id="5283" idx="1"/>
          </p:cNvCxnSpPr>
          <p:nvPr/>
        </p:nvCxnSpPr>
        <p:spPr>
          <a:xfrm>
            <a:off x="1893507" y="1939256"/>
            <a:ext cx="241500" cy="600"/>
          </a:xfrm>
          <a:prstGeom prst="bentConnector3">
            <a:avLst>
              <a:gd name="adj1" fmla="val 49993"/>
            </a:avLst>
          </a:prstGeom>
          <a:noFill/>
          <a:ln w="9525" cap="flat" cmpd="sng">
            <a:solidFill>
              <a:schemeClr val="dk2"/>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BD4C945E-20E4-BD46-B129-4ACE40CBB8FE}"/>
              </a:ext>
            </a:extLst>
          </p:cNvPr>
          <p:cNvSpPr>
            <a:spLocks noGrp="1"/>
          </p:cNvSpPr>
          <p:nvPr>
            <p:ph type="sldNum" idx="12"/>
          </p:nvPr>
        </p:nvSpPr>
        <p:spPr/>
        <p:txBody>
          <a:bodyPr/>
          <a:lstStyle/>
          <a:p>
            <a:fld id="{00000000-1234-1234-1234-123412341234}" type="slidenum">
              <a:rPr lang="en" smtClean="0"/>
              <a:pPr/>
              <a:t>143</a:t>
            </a:fld>
            <a:endParaRPr lang="en"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5298"/>
        <p:cNvGrpSpPr/>
        <p:nvPr/>
      </p:nvGrpSpPr>
      <p:grpSpPr>
        <a:xfrm>
          <a:off x="0" y="0"/>
          <a:ext cx="0" cy="0"/>
          <a:chOff x="0" y="0"/>
          <a:chExt cx="0" cy="0"/>
        </a:xfrm>
      </p:grpSpPr>
      <p:sp>
        <p:nvSpPr>
          <p:cNvPr id="5300" name="Shape 5300"/>
          <p:cNvSpPr txBox="1">
            <a:spLocks noGrp="1"/>
          </p:cNvSpPr>
          <p:nvPr>
            <p:ph type="body" idx="1"/>
          </p:nvPr>
        </p:nvSpPr>
        <p:spPr>
          <a:xfrm>
            <a:off x="826700" y="2732750"/>
            <a:ext cx="7660500" cy="1764600"/>
          </a:xfrm>
          <a:prstGeom prst="rect">
            <a:avLst/>
          </a:prstGeom>
        </p:spPr>
        <p:txBody>
          <a:bodyPr wrap="square" lIns="91425" tIns="91425" rIns="91425" bIns="91425" anchor="t" anchorCtr="0">
            <a:noAutofit/>
          </a:bodyPr>
          <a:lstStyle/>
          <a:p>
            <a:pPr marL="0" lvl="0" indent="0" rtl="0">
              <a:spcBef>
                <a:spcPts val="600"/>
              </a:spcBef>
              <a:spcAft>
                <a:spcPts val="0"/>
              </a:spcAft>
              <a:buNone/>
            </a:pPr>
            <a:r>
              <a:rPr lang="en" b="1">
                <a:latin typeface="Overpass" pitchFamily="2" charset="77"/>
              </a:rPr>
              <a:t>VERIFY</a:t>
            </a:r>
            <a:endParaRPr>
              <a:latin typeface="Overpass" pitchFamily="2" charset="77"/>
            </a:endParaRPr>
          </a:p>
          <a:p>
            <a:pPr marL="457200" lvl="0" indent="-292100" rtl="0">
              <a:spcBef>
                <a:spcPts val="600"/>
              </a:spcBef>
              <a:spcAft>
                <a:spcPts val="0"/>
              </a:spcAft>
              <a:buSzPts val="1000"/>
              <a:buChar char="●"/>
            </a:pPr>
            <a:r>
              <a:rPr lang="en">
                <a:latin typeface="Overpass" pitchFamily="2" charset="77"/>
              </a:rPr>
              <a:t>Verify your code is working as expected</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Run any type of tests that are required with or without other components (database, etc)</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Based on the test results, change code, deploy, verify and repeat</a:t>
            </a:r>
            <a:endParaRPr>
              <a:latin typeface="Overpass" pitchFamily="2" charset="77"/>
            </a:endParaRPr>
          </a:p>
          <a:p>
            <a:pPr marL="0" lvl="0" indent="0" rtl="0">
              <a:spcBef>
                <a:spcPts val="600"/>
              </a:spcBef>
              <a:spcAft>
                <a:spcPts val="0"/>
              </a:spcAft>
              <a:buNone/>
            </a:pPr>
            <a:endParaRPr>
              <a:latin typeface="Overpass" pitchFamily="2" charset="77"/>
            </a:endParaRPr>
          </a:p>
          <a:p>
            <a:pPr marL="0" lvl="0" indent="0" rtl="0">
              <a:spcBef>
                <a:spcPts val="600"/>
              </a:spcBef>
              <a:spcAft>
                <a:spcPts val="0"/>
              </a:spcAft>
              <a:buNone/>
            </a:pPr>
            <a:endParaRPr>
              <a:latin typeface="Overpass" pitchFamily="2" charset="77"/>
            </a:endParaRPr>
          </a:p>
        </p:txBody>
      </p:sp>
      <p:sp>
        <p:nvSpPr>
          <p:cNvPr id="5301" name="Shape 530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LOCAL DEVELOPMENT WORKFLOW</a:t>
            </a:r>
            <a:endParaRPr>
              <a:latin typeface="Overpass" pitchFamily="2" charset="77"/>
            </a:endParaRPr>
          </a:p>
        </p:txBody>
      </p:sp>
      <p:sp>
        <p:nvSpPr>
          <p:cNvPr id="5302" name="Shape 5302"/>
          <p:cNvSpPr/>
          <p:nvPr/>
        </p:nvSpPr>
        <p:spPr>
          <a:xfrm>
            <a:off x="2134974"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Develop</a:t>
            </a:r>
            <a:endParaRPr sz="1200">
              <a:latin typeface="Overpass" pitchFamily="2" charset="77"/>
              <a:ea typeface="Proxima Nova"/>
              <a:cs typeface="Proxima Nova"/>
              <a:sym typeface="Proxima Nova"/>
            </a:endParaRPr>
          </a:p>
        </p:txBody>
      </p:sp>
      <p:sp>
        <p:nvSpPr>
          <p:cNvPr id="5303" name="Shape 5303"/>
          <p:cNvSpPr/>
          <p:nvPr/>
        </p:nvSpPr>
        <p:spPr>
          <a:xfrm>
            <a:off x="3435442"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Local</a:t>
            </a:r>
            <a:endParaRPr sz="1200">
              <a:latin typeface="Overpass" pitchFamily="2" charset="77"/>
              <a:ea typeface="Proxima Nova"/>
              <a:cs typeface="Proxima Nova"/>
              <a:sym typeface="Proxima Nova"/>
            </a:endParaRPr>
          </a:p>
          <a:p>
            <a:pPr marL="0" lvl="0" indent="0" algn="ctr" rtl="0">
              <a:spcBef>
                <a:spcPts val="0"/>
              </a:spcBef>
              <a:spcAft>
                <a:spcPts val="0"/>
              </a:spcAft>
              <a:buNone/>
            </a:pPr>
            <a:r>
              <a:rPr lang="en" sz="1200">
                <a:latin typeface="Overpass" pitchFamily="2" charset="77"/>
                <a:ea typeface="Proxima Nova"/>
                <a:cs typeface="Proxima Nova"/>
                <a:sym typeface="Proxima Nova"/>
              </a:rPr>
              <a:t>Deploy</a:t>
            </a:r>
            <a:endParaRPr sz="1200">
              <a:latin typeface="Overpass" pitchFamily="2" charset="77"/>
              <a:ea typeface="Proxima Nova"/>
              <a:cs typeface="Proxima Nova"/>
              <a:sym typeface="Proxima Nova"/>
            </a:endParaRPr>
          </a:p>
        </p:txBody>
      </p:sp>
      <p:sp>
        <p:nvSpPr>
          <p:cNvPr id="5304" name="Shape 5304"/>
          <p:cNvSpPr/>
          <p:nvPr/>
        </p:nvSpPr>
        <p:spPr>
          <a:xfrm>
            <a:off x="4735910" y="1588406"/>
            <a:ext cx="1059000" cy="701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Verify</a:t>
            </a:r>
            <a:endParaRPr sz="1200">
              <a:latin typeface="Overpass" pitchFamily="2" charset="77"/>
              <a:ea typeface="Proxima Nova"/>
              <a:cs typeface="Proxima Nova"/>
              <a:sym typeface="Proxima Nova"/>
            </a:endParaRPr>
          </a:p>
        </p:txBody>
      </p:sp>
      <p:sp>
        <p:nvSpPr>
          <p:cNvPr id="5305" name="Shape 5305"/>
          <p:cNvSpPr/>
          <p:nvPr/>
        </p:nvSpPr>
        <p:spPr>
          <a:xfrm>
            <a:off x="6036378"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Git Push</a:t>
            </a:r>
            <a:endParaRPr sz="1200">
              <a:latin typeface="Overpass" pitchFamily="2" charset="77"/>
              <a:ea typeface="Proxima Nova"/>
              <a:cs typeface="Proxima Nova"/>
              <a:sym typeface="Proxima Nova"/>
            </a:endParaRPr>
          </a:p>
        </p:txBody>
      </p:sp>
      <p:sp>
        <p:nvSpPr>
          <p:cNvPr id="5306" name="Shape 5306"/>
          <p:cNvSpPr/>
          <p:nvPr/>
        </p:nvSpPr>
        <p:spPr>
          <a:xfrm>
            <a:off x="7336845"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Pipeline</a:t>
            </a:r>
            <a:endParaRPr sz="1200">
              <a:latin typeface="Overpass" pitchFamily="2" charset="77"/>
              <a:ea typeface="Proxima Nova"/>
              <a:cs typeface="Proxima Nova"/>
              <a:sym typeface="Proxima Nova"/>
            </a:endParaRPr>
          </a:p>
        </p:txBody>
      </p:sp>
      <p:cxnSp>
        <p:nvCxnSpPr>
          <p:cNvPr id="5307" name="Shape 5307"/>
          <p:cNvCxnSpPr>
            <a:stCxn id="5302" idx="3"/>
            <a:endCxn id="5303" idx="1"/>
          </p:cNvCxnSpPr>
          <p:nvPr/>
        </p:nvCxnSpPr>
        <p:spPr>
          <a:xfrm>
            <a:off x="3193974"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08" name="Shape 5308"/>
          <p:cNvCxnSpPr>
            <a:stCxn id="5303" idx="3"/>
            <a:endCxn id="5304" idx="1"/>
          </p:cNvCxnSpPr>
          <p:nvPr/>
        </p:nvCxnSpPr>
        <p:spPr>
          <a:xfrm>
            <a:off x="4494442"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09" name="Shape 5309"/>
          <p:cNvCxnSpPr>
            <a:stCxn id="5304" idx="3"/>
            <a:endCxn id="5305" idx="1"/>
          </p:cNvCxnSpPr>
          <p:nvPr/>
        </p:nvCxnSpPr>
        <p:spPr>
          <a:xfrm>
            <a:off x="5794910"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10" name="Shape 5310"/>
          <p:cNvCxnSpPr>
            <a:stCxn id="5305" idx="3"/>
            <a:endCxn id="5306" idx="1"/>
          </p:cNvCxnSpPr>
          <p:nvPr/>
        </p:nvCxnSpPr>
        <p:spPr>
          <a:xfrm>
            <a:off x="7095378"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11" name="Shape 5311"/>
          <p:cNvCxnSpPr>
            <a:stCxn id="5304" idx="2"/>
            <a:endCxn id="5302" idx="2"/>
          </p:cNvCxnSpPr>
          <p:nvPr/>
        </p:nvCxnSpPr>
        <p:spPr>
          <a:xfrm rot="5400000">
            <a:off x="3964610" y="989906"/>
            <a:ext cx="600" cy="2601000"/>
          </a:xfrm>
          <a:prstGeom prst="bentConnector3">
            <a:avLst>
              <a:gd name="adj1" fmla="val 39687500"/>
            </a:avLst>
          </a:prstGeom>
          <a:noFill/>
          <a:ln w="9525" cap="flat" cmpd="sng">
            <a:solidFill>
              <a:schemeClr val="dk2"/>
            </a:solidFill>
            <a:prstDash val="solid"/>
            <a:round/>
            <a:headEnd type="none" w="lg" len="lg"/>
            <a:tailEnd type="triangle" w="lg" len="lg"/>
          </a:ln>
        </p:spPr>
      </p:cxnSp>
      <p:sp>
        <p:nvSpPr>
          <p:cNvPr id="5312" name="Shape 5312"/>
          <p:cNvSpPr/>
          <p:nvPr/>
        </p:nvSpPr>
        <p:spPr>
          <a:xfrm>
            <a:off x="834507"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Bootstrap</a:t>
            </a:r>
            <a:endParaRPr sz="1200">
              <a:latin typeface="Overpass" pitchFamily="2" charset="77"/>
              <a:ea typeface="Proxima Nova"/>
              <a:cs typeface="Proxima Nova"/>
              <a:sym typeface="Proxima Nova"/>
            </a:endParaRPr>
          </a:p>
        </p:txBody>
      </p:sp>
      <p:cxnSp>
        <p:nvCxnSpPr>
          <p:cNvPr id="5313" name="Shape 5313"/>
          <p:cNvCxnSpPr>
            <a:stCxn id="5312" idx="3"/>
            <a:endCxn id="5302" idx="1"/>
          </p:cNvCxnSpPr>
          <p:nvPr/>
        </p:nvCxnSpPr>
        <p:spPr>
          <a:xfrm>
            <a:off x="1893507" y="1939256"/>
            <a:ext cx="241500" cy="600"/>
          </a:xfrm>
          <a:prstGeom prst="bentConnector3">
            <a:avLst>
              <a:gd name="adj1" fmla="val 49993"/>
            </a:avLst>
          </a:prstGeom>
          <a:noFill/>
          <a:ln w="9525" cap="flat" cmpd="sng">
            <a:solidFill>
              <a:schemeClr val="dk2"/>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2AA6C274-2DF1-FD46-B44E-08FA94F11D14}"/>
              </a:ext>
            </a:extLst>
          </p:cNvPr>
          <p:cNvSpPr>
            <a:spLocks noGrp="1"/>
          </p:cNvSpPr>
          <p:nvPr>
            <p:ph type="sldNum" idx="12"/>
          </p:nvPr>
        </p:nvSpPr>
        <p:spPr/>
        <p:txBody>
          <a:bodyPr/>
          <a:lstStyle/>
          <a:p>
            <a:fld id="{00000000-1234-1234-1234-123412341234}" type="slidenum">
              <a:rPr lang="en" smtClean="0"/>
              <a:pPr/>
              <a:t>144</a:t>
            </a:fld>
            <a:endParaRPr lang="en"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317"/>
        <p:cNvGrpSpPr/>
        <p:nvPr/>
      </p:nvGrpSpPr>
      <p:grpSpPr>
        <a:xfrm>
          <a:off x="0" y="0"/>
          <a:ext cx="0" cy="0"/>
          <a:chOff x="0" y="0"/>
          <a:chExt cx="0" cy="0"/>
        </a:xfrm>
      </p:grpSpPr>
      <p:sp>
        <p:nvSpPr>
          <p:cNvPr id="5319" name="Shape 5319"/>
          <p:cNvSpPr txBox="1">
            <a:spLocks noGrp="1"/>
          </p:cNvSpPr>
          <p:nvPr>
            <p:ph type="body" idx="1"/>
          </p:nvPr>
        </p:nvSpPr>
        <p:spPr>
          <a:xfrm>
            <a:off x="826700" y="2732750"/>
            <a:ext cx="7660500" cy="1764600"/>
          </a:xfrm>
          <a:prstGeom prst="rect">
            <a:avLst/>
          </a:prstGeom>
        </p:spPr>
        <p:txBody>
          <a:bodyPr wrap="square" lIns="91425" tIns="91425" rIns="91425" bIns="91425" anchor="t" anchorCtr="0">
            <a:noAutofit/>
          </a:bodyPr>
          <a:lstStyle/>
          <a:p>
            <a:pPr marL="0" lvl="0" indent="0" rtl="0">
              <a:spcBef>
                <a:spcPts val="600"/>
              </a:spcBef>
              <a:spcAft>
                <a:spcPts val="0"/>
              </a:spcAft>
              <a:buNone/>
            </a:pPr>
            <a:r>
              <a:rPr lang="en" b="1">
                <a:latin typeface="Overpass" pitchFamily="2" charset="77"/>
              </a:rPr>
              <a:t>GIT PUSH</a:t>
            </a:r>
            <a:endParaRPr>
              <a:latin typeface="Overpass" pitchFamily="2" charset="77"/>
            </a:endParaRPr>
          </a:p>
          <a:p>
            <a:pPr marL="457200" lvl="0" indent="-292100" rtl="0">
              <a:spcBef>
                <a:spcPts val="600"/>
              </a:spcBef>
              <a:spcAft>
                <a:spcPts val="0"/>
              </a:spcAft>
              <a:buSzPts val="1000"/>
              <a:buChar char="●"/>
            </a:pPr>
            <a:r>
              <a:rPr lang="en">
                <a:latin typeface="Overpass" pitchFamily="2" charset="77"/>
              </a:rPr>
              <a:t>Push the code and configuration to the Git repository</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If using Fork &amp; Pull Request workflow, create a Pull Request</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If using code review workflow, participate in code review discussions</a:t>
            </a:r>
            <a:endParaRPr>
              <a:latin typeface="Overpass" pitchFamily="2" charset="77"/>
            </a:endParaRPr>
          </a:p>
          <a:p>
            <a:pPr marL="0" lvl="0" indent="0" rtl="0">
              <a:spcBef>
                <a:spcPts val="600"/>
              </a:spcBef>
              <a:spcAft>
                <a:spcPts val="0"/>
              </a:spcAft>
              <a:buNone/>
            </a:pPr>
            <a:endParaRPr>
              <a:latin typeface="Overpass" pitchFamily="2" charset="77"/>
            </a:endParaRPr>
          </a:p>
          <a:p>
            <a:pPr marL="0" lvl="0" indent="0" rtl="0">
              <a:spcBef>
                <a:spcPts val="600"/>
              </a:spcBef>
              <a:spcAft>
                <a:spcPts val="0"/>
              </a:spcAft>
              <a:buNone/>
            </a:pPr>
            <a:endParaRPr>
              <a:latin typeface="Overpass" pitchFamily="2" charset="77"/>
            </a:endParaRPr>
          </a:p>
        </p:txBody>
      </p:sp>
      <p:sp>
        <p:nvSpPr>
          <p:cNvPr id="5320" name="Shape 5320"/>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LOCAL DEVELOPMENT WORKFLOW</a:t>
            </a:r>
            <a:endParaRPr>
              <a:latin typeface="Overpass" pitchFamily="2" charset="77"/>
            </a:endParaRPr>
          </a:p>
        </p:txBody>
      </p:sp>
      <p:sp>
        <p:nvSpPr>
          <p:cNvPr id="5321" name="Shape 5321"/>
          <p:cNvSpPr/>
          <p:nvPr/>
        </p:nvSpPr>
        <p:spPr>
          <a:xfrm>
            <a:off x="2134974"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Develop</a:t>
            </a:r>
            <a:endParaRPr sz="1200">
              <a:latin typeface="Overpass" pitchFamily="2" charset="77"/>
              <a:ea typeface="Proxima Nova"/>
              <a:cs typeface="Proxima Nova"/>
              <a:sym typeface="Proxima Nova"/>
            </a:endParaRPr>
          </a:p>
        </p:txBody>
      </p:sp>
      <p:sp>
        <p:nvSpPr>
          <p:cNvPr id="5322" name="Shape 5322"/>
          <p:cNvSpPr/>
          <p:nvPr/>
        </p:nvSpPr>
        <p:spPr>
          <a:xfrm>
            <a:off x="3435442"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Local</a:t>
            </a:r>
            <a:endParaRPr sz="1200">
              <a:latin typeface="Overpass" pitchFamily="2" charset="77"/>
              <a:ea typeface="Proxima Nova"/>
              <a:cs typeface="Proxima Nova"/>
              <a:sym typeface="Proxima Nova"/>
            </a:endParaRPr>
          </a:p>
          <a:p>
            <a:pPr marL="0" lvl="0" indent="0" algn="ctr" rtl="0">
              <a:spcBef>
                <a:spcPts val="0"/>
              </a:spcBef>
              <a:spcAft>
                <a:spcPts val="0"/>
              </a:spcAft>
              <a:buNone/>
            </a:pPr>
            <a:r>
              <a:rPr lang="en" sz="1200">
                <a:latin typeface="Overpass" pitchFamily="2" charset="77"/>
                <a:ea typeface="Proxima Nova"/>
                <a:cs typeface="Proxima Nova"/>
                <a:sym typeface="Proxima Nova"/>
              </a:rPr>
              <a:t>Deploy</a:t>
            </a:r>
            <a:endParaRPr sz="1200">
              <a:latin typeface="Overpass" pitchFamily="2" charset="77"/>
              <a:ea typeface="Proxima Nova"/>
              <a:cs typeface="Proxima Nova"/>
              <a:sym typeface="Proxima Nova"/>
            </a:endParaRPr>
          </a:p>
        </p:txBody>
      </p:sp>
      <p:sp>
        <p:nvSpPr>
          <p:cNvPr id="5323" name="Shape 5323"/>
          <p:cNvSpPr/>
          <p:nvPr/>
        </p:nvSpPr>
        <p:spPr>
          <a:xfrm>
            <a:off x="4735910"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Verify</a:t>
            </a:r>
            <a:endParaRPr sz="1200">
              <a:latin typeface="Overpass" pitchFamily="2" charset="77"/>
              <a:ea typeface="Proxima Nova"/>
              <a:cs typeface="Proxima Nova"/>
              <a:sym typeface="Proxima Nova"/>
            </a:endParaRPr>
          </a:p>
        </p:txBody>
      </p:sp>
      <p:sp>
        <p:nvSpPr>
          <p:cNvPr id="5324" name="Shape 5324"/>
          <p:cNvSpPr/>
          <p:nvPr/>
        </p:nvSpPr>
        <p:spPr>
          <a:xfrm>
            <a:off x="6036378" y="1588406"/>
            <a:ext cx="1059000" cy="701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Git Push</a:t>
            </a:r>
            <a:endParaRPr sz="1200">
              <a:latin typeface="Overpass" pitchFamily="2" charset="77"/>
              <a:ea typeface="Proxima Nova"/>
              <a:cs typeface="Proxima Nova"/>
              <a:sym typeface="Proxima Nova"/>
            </a:endParaRPr>
          </a:p>
        </p:txBody>
      </p:sp>
      <p:sp>
        <p:nvSpPr>
          <p:cNvPr id="5325" name="Shape 5325"/>
          <p:cNvSpPr/>
          <p:nvPr/>
        </p:nvSpPr>
        <p:spPr>
          <a:xfrm>
            <a:off x="7336845"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Pipeline</a:t>
            </a:r>
            <a:endParaRPr sz="1200">
              <a:latin typeface="Overpass" pitchFamily="2" charset="77"/>
              <a:ea typeface="Proxima Nova"/>
              <a:cs typeface="Proxima Nova"/>
              <a:sym typeface="Proxima Nova"/>
            </a:endParaRPr>
          </a:p>
        </p:txBody>
      </p:sp>
      <p:cxnSp>
        <p:nvCxnSpPr>
          <p:cNvPr id="5326" name="Shape 5326"/>
          <p:cNvCxnSpPr>
            <a:stCxn id="5321" idx="3"/>
            <a:endCxn id="5322" idx="1"/>
          </p:cNvCxnSpPr>
          <p:nvPr/>
        </p:nvCxnSpPr>
        <p:spPr>
          <a:xfrm>
            <a:off x="3193974"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27" name="Shape 5327"/>
          <p:cNvCxnSpPr>
            <a:stCxn id="5322" idx="3"/>
            <a:endCxn id="5323" idx="1"/>
          </p:cNvCxnSpPr>
          <p:nvPr/>
        </p:nvCxnSpPr>
        <p:spPr>
          <a:xfrm>
            <a:off x="4494442"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28" name="Shape 5328"/>
          <p:cNvCxnSpPr>
            <a:stCxn id="5323" idx="3"/>
            <a:endCxn id="5324" idx="1"/>
          </p:cNvCxnSpPr>
          <p:nvPr/>
        </p:nvCxnSpPr>
        <p:spPr>
          <a:xfrm>
            <a:off x="5794910"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29" name="Shape 5329"/>
          <p:cNvCxnSpPr>
            <a:stCxn id="5324" idx="3"/>
            <a:endCxn id="5325" idx="1"/>
          </p:cNvCxnSpPr>
          <p:nvPr/>
        </p:nvCxnSpPr>
        <p:spPr>
          <a:xfrm>
            <a:off x="7095378"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30" name="Shape 5330"/>
          <p:cNvCxnSpPr>
            <a:stCxn id="5323" idx="2"/>
            <a:endCxn id="5321" idx="2"/>
          </p:cNvCxnSpPr>
          <p:nvPr/>
        </p:nvCxnSpPr>
        <p:spPr>
          <a:xfrm rot="5400000">
            <a:off x="3964610" y="989906"/>
            <a:ext cx="600" cy="2601000"/>
          </a:xfrm>
          <a:prstGeom prst="bentConnector3">
            <a:avLst>
              <a:gd name="adj1" fmla="val 39687500"/>
            </a:avLst>
          </a:prstGeom>
          <a:noFill/>
          <a:ln w="9525" cap="flat" cmpd="sng">
            <a:solidFill>
              <a:schemeClr val="dk2"/>
            </a:solidFill>
            <a:prstDash val="solid"/>
            <a:round/>
            <a:headEnd type="none" w="lg" len="lg"/>
            <a:tailEnd type="triangle" w="lg" len="lg"/>
          </a:ln>
        </p:spPr>
      </p:cxnSp>
      <p:sp>
        <p:nvSpPr>
          <p:cNvPr id="5331" name="Shape 5331"/>
          <p:cNvSpPr/>
          <p:nvPr/>
        </p:nvSpPr>
        <p:spPr>
          <a:xfrm>
            <a:off x="834507"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Bootstrap</a:t>
            </a:r>
            <a:endParaRPr sz="1200">
              <a:latin typeface="Overpass" pitchFamily="2" charset="77"/>
              <a:ea typeface="Proxima Nova"/>
              <a:cs typeface="Proxima Nova"/>
              <a:sym typeface="Proxima Nova"/>
            </a:endParaRPr>
          </a:p>
        </p:txBody>
      </p:sp>
      <p:cxnSp>
        <p:nvCxnSpPr>
          <p:cNvPr id="5332" name="Shape 5332"/>
          <p:cNvCxnSpPr>
            <a:stCxn id="5331" idx="3"/>
            <a:endCxn id="5321" idx="1"/>
          </p:cNvCxnSpPr>
          <p:nvPr/>
        </p:nvCxnSpPr>
        <p:spPr>
          <a:xfrm>
            <a:off x="1893507" y="1939256"/>
            <a:ext cx="241500" cy="600"/>
          </a:xfrm>
          <a:prstGeom prst="bentConnector3">
            <a:avLst>
              <a:gd name="adj1" fmla="val 49993"/>
            </a:avLst>
          </a:prstGeom>
          <a:noFill/>
          <a:ln w="9525" cap="flat" cmpd="sng">
            <a:solidFill>
              <a:schemeClr val="dk2"/>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95FA238B-2934-2143-A43D-E73B53BF3047}"/>
              </a:ext>
            </a:extLst>
          </p:cNvPr>
          <p:cNvSpPr>
            <a:spLocks noGrp="1"/>
          </p:cNvSpPr>
          <p:nvPr>
            <p:ph type="sldNum" idx="12"/>
          </p:nvPr>
        </p:nvSpPr>
        <p:spPr/>
        <p:txBody>
          <a:bodyPr/>
          <a:lstStyle/>
          <a:p>
            <a:fld id="{00000000-1234-1234-1234-123412341234}" type="slidenum">
              <a:rPr lang="en" smtClean="0"/>
              <a:pPr/>
              <a:t>145</a:t>
            </a:fld>
            <a:endParaRPr lang="en"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336"/>
        <p:cNvGrpSpPr/>
        <p:nvPr/>
      </p:nvGrpSpPr>
      <p:grpSpPr>
        <a:xfrm>
          <a:off x="0" y="0"/>
          <a:ext cx="0" cy="0"/>
          <a:chOff x="0" y="0"/>
          <a:chExt cx="0" cy="0"/>
        </a:xfrm>
      </p:grpSpPr>
      <p:sp>
        <p:nvSpPr>
          <p:cNvPr id="5337" name="Shape 5337"/>
          <p:cNvSpPr txBox="1">
            <a:spLocks noGrp="1"/>
          </p:cNvSpPr>
          <p:nvPr>
            <p:ph type="body" idx="1"/>
          </p:nvPr>
        </p:nvSpPr>
        <p:spPr>
          <a:xfrm>
            <a:off x="826700" y="2732750"/>
            <a:ext cx="7660500" cy="1764600"/>
          </a:xfrm>
          <a:prstGeom prst="rect">
            <a:avLst/>
          </a:prstGeom>
        </p:spPr>
        <p:txBody>
          <a:bodyPr wrap="square" lIns="91425" tIns="91425" rIns="91425" bIns="91425" anchor="t" anchorCtr="0">
            <a:noAutofit/>
          </a:bodyPr>
          <a:lstStyle/>
          <a:p>
            <a:pPr marL="0" lvl="0" indent="0" rtl="0">
              <a:spcBef>
                <a:spcPts val="600"/>
              </a:spcBef>
              <a:spcAft>
                <a:spcPts val="0"/>
              </a:spcAft>
              <a:buNone/>
            </a:pPr>
            <a:r>
              <a:rPr lang="en" b="1">
                <a:latin typeface="Overpass" pitchFamily="2" charset="77"/>
              </a:rPr>
              <a:t>PIPELINE</a:t>
            </a:r>
            <a:endParaRPr>
              <a:latin typeface="Overpass" pitchFamily="2" charset="77"/>
            </a:endParaRPr>
          </a:p>
          <a:p>
            <a:pPr marL="457200" lvl="0" indent="-292100" rtl="0">
              <a:spcBef>
                <a:spcPts val="600"/>
              </a:spcBef>
              <a:spcAft>
                <a:spcPts val="0"/>
              </a:spcAft>
              <a:buSzPts val="1000"/>
              <a:buChar char="●"/>
            </a:pPr>
            <a:r>
              <a:rPr lang="en">
                <a:latin typeface="Overpass" pitchFamily="2" charset="77"/>
              </a:rPr>
              <a:t>Pushing code to the Git repository triggers one or multiple deployment pipelines</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Design your pipelines based on your development workflow e.g. test the pull request</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Failure in the pipeline? Go back to the code and start again</a:t>
            </a:r>
            <a:endParaRPr>
              <a:latin typeface="Overpass" pitchFamily="2" charset="77"/>
            </a:endParaRPr>
          </a:p>
        </p:txBody>
      </p:sp>
      <p:sp>
        <p:nvSpPr>
          <p:cNvPr id="5339" name="Shape 5339"/>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LOCAL DEVELOPMENT WORKFLOW</a:t>
            </a:r>
            <a:endParaRPr>
              <a:latin typeface="Overpass" pitchFamily="2" charset="77"/>
            </a:endParaRPr>
          </a:p>
        </p:txBody>
      </p:sp>
      <p:sp>
        <p:nvSpPr>
          <p:cNvPr id="5340" name="Shape 5340"/>
          <p:cNvSpPr/>
          <p:nvPr/>
        </p:nvSpPr>
        <p:spPr>
          <a:xfrm>
            <a:off x="2134974"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Develop</a:t>
            </a:r>
            <a:endParaRPr sz="1200">
              <a:latin typeface="Overpass" pitchFamily="2" charset="77"/>
              <a:ea typeface="Proxima Nova"/>
              <a:cs typeface="Proxima Nova"/>
              <a:sym typeface="Proxima Nova"/>
            </a:endParaRPr>
          </a:p>
        </p:txBody>
      </p:sp>
      <p:sp>
        <p:nvSpPr>
          <p:cNvPr id="5341" name="Shape 5341"/>
          <p:cNvSpPr/>
          <p:nvPr/>
        </p:nvSpPr>
        <p:spPr>
          <a:xfrm>
            <a:off x="3435442"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Local</a:t>
            </a:r>
            <a:endParaRPr sz="1200">
              <a:latin typeface="Overpass" pitchFamily="2" charset="77"/>
              <a:ea typeface="Proxima Nova"/>
              <a:cs typeface="Proxima Nova"/>
              <a:sym typeface="Proxima Nova"/>
            </a:endParaRPr>
          </a:p>
          <a:p>
            <a:pPr marL="0" lvl="0" indent="0" algn="ctr" rtl="0">
              <a:spcBef>
                <a:spcPts val="0"/>
              </a:spcBef>
              <a:spcAft>
                <a:spcPts val="0"/>
              </a:spcAft>
              <a:buNone/>
            </a:pPr>
            <a:r>
              <a:rPr lang="en" sz="1200">
                <a:latin typeface="Overpass" pitchFamily="2" charset="77"/>
                <a:ea typeface="Proxima Nova"/>
                <a:cs typeface="Proxima Nova"/>
                <a:sym typeface="Proxima Nova"/>
              </a:rPr>
              <a:t>Deploy</a:t>
            </a:r>
            <a:endParaRPr sz="1200">
              <a:latin typeface="Overpass" pitchFamily="2" charset="77"/>
              <a:ea typeface="Proxima Nova"/>
              <a:cs typeface="Proxima Nova"/>
              <a:sym typeface="Proxima Nova"/>
            </a:endParaRPr>
          </a:p>
        </p:txBody>
      </p:sp>
      <p:sp>
        <p:nvSpPr>
          <p:cNvPr id="5342" name="Shape 5342"/>
          <p:cNvSpPr/>
          <p:nvPr/>
        </p:nvSpPr>
        <p:spPr>
          <a:xfrm>
            <a:off x="4735910"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Verify</a:t>
            </a:r>
            <a:endParaRPr sz="1200">
              <a:latin typeface="Overpass" pitchFamily="2" charset="77"/>
              <a:ea typeface="Proxima Nova"/>
              <a:cs typeface="Proxima Nova"/>
              <a:sym typeface="Proxima Nova"/>
            </a:endParaRPr>
          </a:p>
        </p:txBody>
      </p:sp>
      <p:sp>
        <p:nvSpPr>
          <p:cNvPr id="5343" name="Shape 5343"/>
          <p:cNvSpPr/>
          <p:nvPr/>
        </p:nvSpPr>
        <p:spPr>
          <a:xfrm>
            <a:off x="6036378"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Git Push</a:t>
            </a:r>
            <a:endParaRPr sz="1200">
              <a:latin typeface="Overpass" pitchFamily="2" charset="77"/>
              <a:ea typeface="Proxima Nova"/>
              <a:cs typeface="Proxima Nova"/>
              <a:sym typeface="Proxima Nova"/>
            </a:endParaRPr>
          </a:p>
        </p:txBody>
      </p:sp>
      <p:sp>
        <p:nvSpPr>
          <p:cNvPr id="5344" name="Shape 5344"/>
          <p:cNvSpPr/>
          <p:nvPr/>
        </p:nvSpPr>
        <p:spPr>
          <a:xfrm>
            <a:off x="7336845" y="1588406"/>
            <a:ext cx="1059000" cy="701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Pipeline</a:t>
            </a:r>
            <a:endParaRPr sz="1200">
              <a:latin typeface="Overpass" pitchFamily="2" charset="77"/>
              <a:ea typeface="Proxima Nova"/>
              <a:cs typeface="Proxima Nova"/>
              <a:sym typeface="Proxima Nova"/>
            </a:endParaRPr>
          </a:p>
        </p:txBody>
      </p:sp>
      <p:cxnSp>
        <p:nvCxnSpPr>
          <p:cNvPr id="5345" name="Shape 5345"/>
          <p:cNvCxnSpPr>
            <a:stCxn id="5340" idx="3"/>
            <a:endCxn id="5341" idx="1"/>
          </p:cNvCxnSpPr>
          <p:nvPr/>
        </p:nvCxnSpPr>
        <p:spPr>
          <a:xfrm>
            <a:off x="3193974"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46" name="Shape 5346"/>
          <p:cNvCxnSpPr>
            <a:stCxn id="5341" idx="3"/>
            <a:endCxn id="5342" idx="1"/>
          </p:cNvCxnSpPr>
          <p:nvPr/>
        </p:nvCxnSpPr>
        <p:spPr>
          <a:xfrm>
            <a:off x="4494442"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47" name="Shape 5347"/>
          <p:cNvCxnSpPr>
            <a:stCxn id="5342" idx="3"/>
            <a:endCxn id="5343" idx="1"/>
          </p:cNvCxnSpPr>
          <p:nvPr/>
        </p:nvCxnSpPr>
        <p:spPr>
          <a:xfrm>
            <a:off x="5794910"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48" name="Shape 5348"/>
          <p:cNvCxnSpPr>
            <a:stCxn id="5343" idx="3"/>
            <a:endCxn id="5344" idx="1"/>
          </p:cNvCxnSpPr>
          <p:nvPr/>
        </p:nvCxnSpPr>
        <p:spPr>
          <a:xfrm>
            <a:off x="7095378" y="1939256"/>
            <a:ext cx="241500" cy="0"/>
          </a:xfrm>
          <a:prstGeom prst="straightConnector1">
            <a:avLst/>
          </a:prstGeom>
          <a:noFill/>
          <a:ln w="9525" cap="flat" cmpd="sng">
            <a:solidFill>
              <a:schemeClr val="dk2"/>
            </a:solidFill>
            <a:prstDash val="solid"/>
            <a:round/>
            <a:headEnd type="none" w="lg" len="lg"/>
            <a:tailEnd type="triangle" w="lg" len="lg"/>
          </a:ln>
        </p:spPr>
      </p:cxnSp>
      <p:cxnSp>
        <p:nvCxnSpPr>
          <p:cNvPr id="5349" name="Shape 5349"/>
          <p:cNvCxnSpPr>
            <a:stCxn id="5342" idx="2"/>
            <a:endCxn id="5340" idx="2"/>
          </p:cNvCxnSpPr>
          <p:nvPr/>
        </p:nvCxnSpPr>
        <p:spPr>
          <a:xfrm rot="5400000">
            <a:off x="3964610" y="989906"/>
            <a:ext cx="600" cy="2601000"/>
          </a:xfrm>
          <a:prstGeom prst="bentConnector3">
            <a:avLst>
              <a:gd name="adj1" fmla="val 39687500"/>
            </a:avLst>
          </a:prstGeom>
          <a:noFill/>
          <a:ln w="9525" cap="flat" cmpd="sng">
            <a:solidFill>
              <a:schemeClr val="dk2"/>
            </a:solidFill>
            <a:prstDash val="solid"/>
            <a:round/>
            <a:headEnd type="none" w="lg" len="lg"/>
            <a:tailEnd type="triangle" w="lg" len="lg"/>
          </a:ln>
        </p:spPr>
      </p:cxnSp>
      <p:sp>
        <p:nvSpPr>
          <p:cNvPr id="5350" name="Shape 5350"/>
          <p:cNvSpPr/>
          <p:nvPr/>
        </p:nvSpPr>
        <p:spPr>
          <a:xfrm>
            <a:off x="834507" y="1588406"/>
            <a:ext cx="1059000" cy="7017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Bootstrap</a:t>
            </a:r>
            <a:endParaRPr sz="1200">
              <a:latin typeface="Overpass" pitchFamily="2" charset="77"/>
              <a:ea typeface="Proxima Nova"/>
              <a:cs typeface="Proxima Nova"/>
              <a:sym typeface="Proxima Nova"/>
            </a:endParaRPr>
          </a:p>
        </p:txBody>
      </p:sp>
      <p:cxnSp>
        <p:nvCxnSpPr>
          <p:cNvPr id="5351" name="Shape 5351"/>
          <p:cNvCxnSpPr>
            <a:stCxn id="5350" idx="3"/>
            <a:endCxn id="5340" idx="1"/>
          </p:cNvCxnSpPr>
          <p:nvPr/>
        </p:nvCxnSpPr>
        <p:spPr>
          <a:xfrm>
            <a:off x="1893507" y="1939256"/>
            <a:ext cx="241500" cy="600"/>
          </a:xfrm>
          <a:prstGeom prst="bentConnector3">
            <a:avLst>
              <a:gd name="adj1" fmla="val 49993"/>
            </a:avLst>
          </a:prstGeom>
          <a:noFill/>
          <a:ln w="9525" cap="flat" cmpd="sng">
            <a:solidFill>
              <a:schemeClr val="dk2"/>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1144E60C-185F-724F-B177-AC1C1D387D70}"/>
              </a:ext>
            </a:extLst>
          </p:cNvPr>
          <p:cNvSpPr>
            <a:spLocks noGrp="1"/>
          </p:cNvSpPr>
          <p:nvPr>
            <p:ph type="sldNum" idx="12"/>
          </p:nvPr>
        </p:nvSpPr>
        <p:spPr/>
        <p:txBody>
          <a:bodyPr/>
          <a:lstStyle/>
          <a:p>
            <a:fld id="{00000000-1234-1234-1234-123412341234}" type="slidenum">
              <a:rPr lang="en" smtClean="0"/>
              <a:pPr/>
              <a:t>146</a:t>
            </a:fld>
            <a:endParaRPr lang="en"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355"/>
        <p:cNvGrpSpPr/>
        <p:nvPr/>
      </p:nvGrpSpPr>
      <p:grpSpPr>
        <a:xfrm>
          <a:off x="0" y="0"/>
          <a:ext cx="0" cy="0"/>
          <a:chOff x="0" y="0"/>
          <a:chExt cx="0" cy="0"/>
        </a:xfrm>
      </p:grpSpPr>
      <p:sp>
        <p:nvSpPr>
          <p:cNvPr id="5356" name="Shape 5356"/>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APPLICATION SERVICES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5360"/>
        <p:cNvGrpSpPr/>
        <p:nvPr/>
      </p:nvGrpSpPr>
      <p:grpSpPr>
        <a:xfrm>
          <a:off x="0" y="0"/>
          <a:ext cx="0" cy="0"/>
          <a:chOff x="0" y="0"/>
          <a:chExt cx="0" cy="0"/>
        </a:xfrm>
      </p:grpSpPr>
      <p:sp>
        <p:nvSpPr>
          <p:cNvPr id="5362" name="Shape 5362"/>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sz="2400">
                <a:latin typeface="Overpass"/>
                <a:ea typeface="Overpass"/>
                <a:cs typeface="Overpass"/>
                <a:sym typeface="Overpass"/>
              </a:rPr>
              <a:t>A PLATFORM THAT GROWS WITH YOUR BUSINESS</a:t>
            </a:r>
            <a:endParaRPr/>
          </a:p>
        </p:txBody>
      </p:sp>
      <p:grpSp>
        <p:nvGrpSpPr>
          <p:cNvPr id="5363" name="Shape 5363"/>
          <p:cNvGrpSpPr/>
          <p:nvPr/>
        </p:nvGrpSpPr>
        <p:grpSpPr>
          <a:xfrm>
            <a:off x="2434325" y="3899075"/>
            <a:ext cx="4229100" cy="595500"/>
            <a:chOff x="3532900" y="3785375"/>
            <a:chExt cx="4229100" cy="595500"/>
          </a:xfrm>
        </p:grpSpPr>
        <p:sp>
          <p:nvSpPr>
            <p:cNvPr id="5364" name="Shape 5364"/>
            <p:cNvSpPr/>
            <p:nvPr/>
          </p:nvSpPr>
          <p:spPr>
            <a:xfrm>
              <a:off x="3532900" y="3785375"/>
              <a:ext cx="4229100" cy="595500"/>
            </a:xfrm>
            <a:prstGeom prst="rect">
              <a:avLst/>
            </a:prstGeom>
            <a:solidFill>
              <a:srgbClr val="004153"/>
            </a:solidFill>
            <a:ln>
              <a:noFill/>
            </a:ln>
          </p:spPr>
          <p:txBody>
            <a:bodyPr wrap="square" lIns="91425" tIns="91425" rIns="91425" bIns="91425" anchor="ctr" anchorCtr="0">
              <a:noAutofit/>
            </a:bodyPr>
            <a:lstStyle/>
            <a:p>
              <a:pPr marL="0" lvl="0" indent="0" rtl="0">
                <a:spcBef>
                  <a:spcPts val="0"/>
                </a:spcBef>
                <a:spcAft>
                  <a:spcPts val="0"/>
                </a:spcAft>
                <a:buNone/>
              </a:pPr>
              <a:endParaRPr sz="700">
                <a:solidFill>
                  <a:srgbClr val="FFFFFF"/>
                </a:solidFill>
                <a:latin typeface="Overpass"/>
                <a:ea typeface="Overpass"/>
                <a:cs typeface="Overpass"/>
                <a:sym typeface="Overpass"/>
              </a:endParaRPr>
            </a:p>
          </p:txBody>
        </p:sp>
        <p:pic>
          <p:nvPicPr>
            <p:cNvPr id="5365" name="Shape 5365"/>
            <p:cNvPicPr preferRelativeResize="0"/>
            <p:nvPr/>
          </p:nvPicPr>
          <p:blipFill>
            <a:blip r:embed="rId3">
              <a:alphaModFix/>
            </a:blip>
            <a:stretch>
              <a:fillRect/>
            </a:stretch>
          </p:blipFill>
          <p:spPr>
            <a:xfrm>
              <a:off x="4725661" y="3827975"/>
              <a:ext cx="1985100" cy="510300"/>
            </a:xfrm>
            <a:prstGeom prst="rect">
              <a:avLst/>
            </a:prstGeom>
            <a:noFill/>
            <a:ln>
              <a:noFill/>
            </a:ln>
          </p:spPr>
        </p:pic>
      </p:grpSp>
      <p:sp>
        <p:nvSpPr>
          <p:cNvPr id="5366" name="Shape 5366"/>
          <p:cNvSpPr/>
          <p:nvPr/>
        </p:nvSpPr>
        <p:spPr>
          <a:xfrm>
            <a:off x="3509375" y="1223600"/>
            <a:ext cx="1004100" cy="831000"/>
          </a:xfrm>
          <a:prstGeom prst="rect">
            <a:avLst/>
          </a:prstGeom>
          <a:solidFill>
            <a:srgbClr val="6FA8D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Data Virtualization</a:t>
            </a:r>
            <a:endParaRPr sz="1000">
              <a:solidFill>
                <a:srgbClr val="FFFFFF"/>
              </a:solidFill>
              <a:latin typeface="Overpass"/>
              <a:ea typeface="Overpass"/>
              <a:cs typeface="Overpass"/>
              <a:sym typeface="Overpass"/>
            </a:endParaRPr>
          </a:p>
        </p:txBody>
      </p:sp>
      <p:sp>
        <p:nvSpPr>
          <p:cNvPr id="5367" name="Shape 5367"/>
          <p:cNvSpPr/>
          <p:nvPr/>
        </p:nvSpPr>
        <p:spPr>
          <a:xfrm>
            <a:off x="5659485" y="3007239"/>
            <a:ext cx="1004100" cy="831000"/>
          </a:xfrm>
          <a:prstGeom prst="rect">
            <a:avLst/>
          </a:prstGeom>
          <a:solidFill>
            <a:srgbClr val="4C4C4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Real Time Decision</a:t>
            </a:r>
            <a:endParaRPr sz="1100">
              <a:solidFill>
                <a:srgbClr val="FFFFFF"/>
              </a:solidFill>
              <a:latin typeface="Overpass"/>
              <a:ea typeface="Overpass"/>
              <a:cs typeface="Overpass"/>
              <a:sym typeface="Overpass"/>
            </a:endParaRPr>
          </a:p>
        </p:txBody>
      </p:sp>
      <p:sp>
        <p:nvSpPr>
          <p:cNvPr id="5368" name="Shape 5368"/>
          <p:cNvSpPr/>
          <p:nvPr/>
        </p:nvSpPr>
        <p:spPr>
          <a:xfrm>
            <a:off x="4584422" y="1223589"/>
            <a:ext cx="1004100" cy="831000"/>
          </a:xfrm>
          <a:prstGeom prst="rect">
            <a:avLst/>
          </a:prstGeom>
          <a:solidFill>
            <a:srgbClr val="007A87"/>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Intelligent</a:t>
            </a:r>
            <a:endParaRPr sz="1100">
              <a:solidFill>
                <a:srgbClr val="FFFFFF"/>
              </a:solidFill>
              <a:latin typeface="Overpass"/>
              <a:ea typeface="Overpass"/>
              <a:cs typeface="Overpass"/>
              <a:sym typeface="Overpass"/>
            </a:endParaRPr>
          </a:p>
          <a:p>
            <a:pPr marL="0" lvl="0" indent="0" algn="ctr" rtl="0">
              <a:spcBef>
                <a:spcPts val="0"/>
              </a:spcBef>
              <a:spcAft>
                <a:spcPts val="0"/>
              </a:spcAft>
              <a:buNone/>
            </a:pPr>
            <a:r>
              <a:rPr lang="en" sz="1100">
                <a:solidFill>
                  <a:srgbClr val="FFFFFF"/>
                </a:solidFill>
                <a:latin typeface="Overpass"/>
                <a:ea typeface="Overpass"/>
                <a:cs typeface="Overpass"/>
                <a:sym typeface="Overpass"/>
              </a:rPr>
              <a:t>Process</a:t>
            </a:r>
            <a:endParaRPr sz="1100">
              <a:solidFill>
                <a:srgbClr val="FFFFFF"/>
              </a:solidFill>
              <a:latin typeface="Overpass"/>
              <a:ea typeface="Overpass"/>
              <a:cs typeface="Overpass"/>
              <a:sym typeface="Overpass"/>
            </a:endParaRPr>
          </a:p>
        </p:txBody>
      </p:sp>
      <p:sp>
        <p:nvSpPr>
          <p:cNvPr id="5369" name="Shape 5369"/>
          <p:cNvSpPr/>
          <p:nvPr/>
        </p:nvSpPr>
        <p:spPr>
          <a:xfrm>
            <a:off x="2434335" y="3007261"/>
            <a:ext cx="1004100" cy="8310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Integration</a:t>
            </a:r>
            <a:endParaRPr sz="1100">
              <a:solidFill>
                <a:srgbClr val="FFFFFF"/>
              </a:solidFill>
              <a:latin typeface="Overpass"/>
              <a:ea typeface="Overpass"/>
              <a:cs typeface="Overpass"/>
              <a:sym typeface="Overpass"/>
            </a:endParaRPr>
          </a:p>
        </p:txBody>
      </p:sp>
      <p:sp>
        <p:nvSpPr>
          <p:cNvPr id="5370" name="Shape 5370"/>
          <p:cNvSpPr/>
          <p:nvPr/>
        </p:nvSpPr>
        <p:spPr>
          <a:xfrm>
            <a:off x="3509380" y="3007250"/>
            <a:ext cx="1004100" cy="831000"/>
          </a:xfrm>
          <a:prstGeom prst="rect">
            <a:avLst/>
          </a:prstGeom>
          <a:solidFill>
            <a:srgbClr val="007A87"/>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Messaging</a:t>
            </a:r>
            <a:endParaRPr sz="1100">
              <a:solidFill>
                <a:srgbClr val="FFFFFF"/>
              </a:solidFill>
              <a:latin typeface="Overpass"/>
              <a:ea typeface="Overpass"/>
              <a:cs typeface="Overpass"/>
              <a:sym typeface="Overpass"/>
            </a:endParaRPr>
          </a:p>
        </p:txBody>
      </p:sp>
      <p:sp>
        <p:nvSpPr>
          <p:cNvPr id="5371" name="Shape 5371"/>
          <p:cNvSpPr/>
          <p:nvPr/>
        </p:nvSpPr>
        <p:spPr>
          <a:xfrm>
            <a:off x="4584431" y="3007245"/>
            <a:ext cx="1004100" cy="8310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Data Grid</a:t>
            </a:r>
            <a:endParaRPr sz="1100">
              <a:solidFill>
                <a:srgbClr val="FFFFFF"/>
              </a:solidFill>
              <a:latin typeface="Overpass"/>
              <a:ea typeface="Overpass"/>
              <a:cs typeface="Overpass"/>
              <a:sym typeface="Overpass"/>
            </a:endParaRPr>
          </a:p>
        </p:txBody>
      </p:sp>
      <p:sp>
        <p:nvSpPr>
          <p:cNvPr id="5372" name="Shape 5372"/>
          <p:cNvSpPr/>
          <p:nvPr/>
        </p:nvSpPr>
        <p:spPr>
          <a:xfrm>
            <a:off x="4584435" y="2115428"/>
            <a:ext cx="1004100" cy="8310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Java EE Application</a:t>
            </a:r>
            <a:endParaRPr sz="1100">
              <a:solidFill>
                <a:srgbClr val="FFFFFF"/>
              </a:solidFill>
              <a:latin typeface="Overpass"/>
              <a:ea typeface="Overpass"/>
              <a:cs typeface="Overpass"/>
              <a:sym typeface="Overpass"/>
            </a:endParaRPr>
          </a:p>
        </p:txBody>
      </p:sp>
      <p:sp>
        <p:nvSpPr>
          <p:cNvPr id="5373" name="Shape 5373"/>
          <p:cNvSpPr/>
          <p:nvPr/>
        </p:nvSpPr>
        <p:spPr>
          <a:xfrm>
            <a:off x="2434331" y="1223591"/>
            <a:ext cx="1004100" cy="831000"/>
          </a:xfrm>
          <a:prstGeom prst="rect">
            <a:avLst/>
          </a:prstGeom>
          <a:solidFill>
            <a:srgbClr val="4C4C4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Web</a:t>
            </a:r>
            <a:endParaRPr sz="1100">
              <a:solidFill>
                <a:srgbClr val="FFFFFF"/>
              </a:solidFill>
              <a:latin typeface="Overpass"/>
              <a:ea typeface="Overpass"/>
              <a:cs typeface="Overpass"/>
              <a:sym typeface="Overpass"/>
            </a:endParaRPr>
          </a:p>
          <a:p>
            <a:pPr marL="0" lvl="0" indent="0" algn="ctr" rtl="0">
              <a:spcBef>
                <a:spcPts val="0"/>
              </a:spcBef>
              <a:spcAft>
                <a:spcPts val="0"/>
              </a:spcAft>
              <a:buNone/>
            </a:pPr>
            <a:r>
              <a:rPr lang="en" sz="1100">
                <a:solidFill>
                  <a:srgbClr val="FFFFFF"/>
                </a:solidFill>
                <a:latin typeface="Overpass"/>
                <a:ea typeface="Overpass"/>
                <a:cs typeface="Overpass"/>
                <a:sym typeface="Overpass"/>
              </a:rPr>
              <a:t>Application</a:t>
            </a:r>
            <a:endParaRPr sz="1100">
              <a:solidFill>
                <a:srgbClr val="FFFFFF"/>
              </a:solidFill>
              <a:latin typeface="Overpass"/>
              <a:ea typeface="Overpass"/>
              <a:cs typeface="Overpass"/>
              <a:sym typeface="Overpass"/>
            </a:endParaRPr>
          </a:p>
        </p:txBody>
      </p:sp>
      <p:sp>
        <p:nvSpPr>
          <p:cNvPr id="5374" name="Shape 5374"/>
          <p:cNvSpPr/>
          <p:nvPr/>
        </p:nvSpPr>
        <p:spPr>
          <a:xfrm>
            <a:off x="3509375" y="2115417"/>
            <a:ext cx="1004100" cy="8310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Single</a:t>
            </a:r>
            <a:endParaRPr sz="1100">
              <a:solidFill>
                <a:srgbClr val="FFFFFF"/>
              </a:solidFill>
              <a:latin typeface="Overpass"/>
              <a:ea typeface="Overpass"/>
              <a:cs typeface="Overpass"/>
              <a:sym typeface="Overpass"/>
            </a:endParaRPr>
          </a:p>
          <a:p>
            <a:pPr marL="0" lvl="0" indent="0" algn="ctr" rtl="0">
              <a:spcBef>
                <a:spcPts val="0"/>
              </a:spcBef>
              <a:spcAft>
                <a:spcPts val="0"/>
              </a:spcAft>
              <a:buNone/>
            </a:pPr>
            <a:r>
              <a:rPr lang="en" sz="1100">
                <a:solidFill>
                  <a:srgbClr val="FFFFFF"/>
                </a:solidFill>
                <a:latin typeface="Overpass"/>
                <a:ea typeface="Overpass"/>
                <a:cs typeface="Overpass"/>
                <a:sym typeface="Overpass"/>
              </a:rPr>
              <a:t>Sign-On</a:t>
            </a:r>
            <a:endParaRPr sz="1100">
              <a:solidFill>
                <a:srgbClr val="FFFFFF"/>
              </a:solidFill>
              <a:latin typeface="Overpass"/>
              <a:ea typeface="Overpass"/>
              <a:cs typeface="Overpass"/>
              <a:sym typeface="Overpass"/>
            </a:endParaRPr>
          </a:p>
        </p:txBody>
      </p:sp>
      <p:sp>
        <p:nvSpPr>
          <p:cNvPr id="5375" name="Shape 5375"/>
          <p:cNvSpPr/>
          <p:nvPr/>
        </p:nvSpPr>
        <p:spPr>
          <a:xfrm>
            <a:off x="5659474" y="2115425"/>
            <a:ext cx="1004100" cy="831000"/>
          </a:xfrm>
          <a:prstGeom prst="rect">
            <a:avLst/>
          </a:prstGeom>
          <a:solidFill>
            <a:srgbClr val="6FA8D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Mobile</a:t>
            </a:r>
            <a:endParaRPr sz="1100">
              <a:solidFill>
                <a:srgbClr val="FFFFFF"/>
              </a:solidFill>
              <a:latin typeface="Overpass"/>
              <a:ea typeface="Overpass"/>
              <a:cs typeface="Overpass"/>
              <a:sym typeface="Overpass"/>
            </a:endParaRPr>
          </a:p>
        </p:txBody>
      </p:sp>
      <p:sp>
        <p:nvSpPr>
          <p:cNvPr id="5376" name="Shape 5376"/>
          <p:cNvSpPr/>
          <p:nvPr/>
        </p:nvSpPr>
        <p:spPr>
          <a:xfrm>
            <a:off x="2434325" y="2115425"/>
            <a:ext cx="1004100" cy="831000"/>
          </a:xfrm>
          <a:prstGeom prst="rect">
            <a:avLst/>
          </a:prstGeom>
          <a:solidFill>
            <a:srgbClr val="007A87"/>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API</a:t>
            </a:r>
            <a:endParaRPr sz="1000">
              <a:solidFill>
                <a:srgbClr val="FFFFFF"/>
              </a:solidFill>
              <a:latin typeface="Overpass"/>
              <a:ea typeface="Overpass"/>
              <a:cs typeface="Overpass"/>
              <a:sym typeface="Overpass"/>
            </a:endParaRPr>
          </a:p>
          <a:p>
            <a:pPr marL="0" lvl="0" indent="0" algn="ctr" rtl="0">
              <a:spcBef>
                <a:spcPts val="0"/>
              </a:spcBef>
              <a:spcAft>
                <a:spcPts val="0"/>
              </a:spcAft>
              <a:buNone/>
            </a:pPr>
            <a:r>
              <a:rPr lang="en" sz="1000">
                <a:solidFill>
                  <a:srgbClr val="FFFFFF"/>
                </a:solidFill>
                <a:latin typeface="Overpass"/>
                <a:ea typeface="Overpass"/>
                <a:cs typeface="Overpass"/>
                <a:sym typeface="Overpass"/>
              </a:rPr>
              <a:t>Management</a:t>
            </a:r>
            <a:endParaRPr sz="1000">
              <a:solidFill>
                <a:srgbClr val="FFFFFF"/>
              </a:solidFill>
              <a:latin typeface="Overpass"/>
              <a:ea typeface="Overpass"/>
              <a:cs typeface="Overpass"/>
              <a:sym typeface="Overpass"/>
            </a:endParaRPr>
          </a:p>
        </p:txBody>
      </p:sp>
      <p:sp>
        <p:nvSpPr>
          <p:cNvPr id="5377" name="Shape 5377"/>
          <p:cNvSpPr/>
          <p:nvPr/>
        </p:nvSpPr>
        <p:spPr>
          <a:xfrm>
            <a:off x="5659472" y="1223589"/>
            <a:ext cx="1004100" cy="831000"/>
          </a:xfrm>
          <a:prstGeom prst="rect">
            <a:avLst/>
          </a:prstGeom>
          <a:solidFill>
            <a:srgbClr val="76A5AF"/>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Overpass"/>
                <a:ea typeface="Overpass"/>
                <a:cs typeface="Overpass"/>
                <a:sym typeface="Overpass"/>
              </a:rPr>
              <a:t>Micro services</a:t>
            </a:r>
            <a:endParaRPr sz="1100">
              <a:solidFill>
                <a:srgbClr val="FFFFFF"/>
              </a:solidFill>
              <a:latin typeface="Overpass"/>
              <a:ea typeface="Overpass"/>
              <a:cs typeface="Overpass"/>
              <a:sym typeface="Overpass"/>
            </a:endParaRPr>
          </a:p>
        </p:txBody>
      </p:sp>
      <p:sp>
        <p:nvSpPr>
          <p:cNvPr id="2" name="Slide Number Placeholder 1">
            <a:extLst>
              <a:ext uri="{FF2B5EF4-FFF2-40B4-BE49-F238E27FC236}">
                <a16:creationId xmlns:a16="http://schemas.microsoft.com/office/drawing/2014/main" id="{DBAC0337-2BC0-F540-8742-E869F2587D25}"/>
              </a:ext>
            </a:extLst>
          </p:cNvPr>
          <p:cNvSpPr>
            <a:spLocks noGrp="1"/>
          </p:cNvSpPr>
          <p:nvPr>
            <p:ph type="sldNum" idx="12"/>
          </p:nvPr>
        </p:nvSpPr>
        <p:spPr/>
        <p:txBody>
          <a:bodyPr/>
          <a:lstStyle/>
          <a:p>
            <a:fld id="{00000000-1234-1234-1234-123412341234}" type="slidenum">
              <a:rPr lang="en" smtClean="0"/>
              <a:pPr/>
              <a:t>148</a:t>
            </a:fld>
            <a:endParaRPr lang="en"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381"/>
        <p:cNvGrpSpPr/>
        <p:nvPr/>
      </p:nvGrpSpPr>
      <p:grpSpPr>
        <a:xfrm>
          <a:off x="0" y="0"/>
          <a:ext cx="0" cy="0"/>
          <a:chOff x="0" y="0"/>
          <a:chExt cx="0" cy="0"/>
        </a:xfrm>
      </p:grpSpPr>
      <p:sp>
        <p:nvSpPr>
          <p:cNvPr id="5382" name="Shape 5382"/>
          <p:cNvSpPr txBox="1"/>
          <p:nvPr/>
        </p:nvSpPr>
        <p:spPr>
          <a:xfrm>
            <a:off x="7518145" y="1952990"/>
            <a:ext cx="1332600" cy="2395500"/>
          </a:xfrm>
          <a:prstGeom prst="rect">
            <a:avLst/>
          </a:prstGeom>
          <a:noFill/>
          <a:ln>
            <a:noFill/>
          </a:ln>
        </p:spPr>
        <p:txBody>
          <a:bodyPr wrap="square" lIns="91425" tIns="91425" rIns="91425" bIns="91425" anchor="t" anchorCtr="0">
            <a:noAutofit/>
          </a:bodyPr>
          <a:lstStyle/>
          <a:p>
            <a:pPr marL="0" lvl="0" indent="0" rtl="0">
              <a:lnSpc>
                <a:spcPct val="150000"/>
              </a:lnSpc>
              <a:spcBef>
                <a:spcPts val="0"/>
              </a:spcBef>
              <a:spcAft>
                <a:spcPts val="0"/>
              </a:spcAft>
              <a:buNone/>
            </a:pPr>
            <a:r>
              <a:rPr lang="en" sz="1000" b="1">
                <a:latin typeface="Overpass" pitchFamily="2" charset="77"/>
                <a:ea typeface="Overpass"/>
                <a:cs typeface="Overpass"/>
                <a:sym typeface="Overpass"/>
              </a:rPr>
              <a:t>CrunchyData</a:t>
            </a:r>
            <a:endParaRPr sz="1000" b="1">
              <a:latin typeface="Overpass" pitchFamily="2" charset="77"/>
              <a:ea typeface="Overpass"/>
              <a:cs typeface="Overpass"/>
              <a:sym typeface="Overpass"/>
            </a:endParaRPr>
          </a:p>
          <a:p>
            <a:pPr marL="0" lvl="0" indent="0" rtl="0">
              <a:lnSpc>
                <a:spcPct val="150000"/>
              </a:lnSpc>
              <a:spcBef>
                <a:spcPts val="0"/>
              </a:spcBef>
              <a:spcAft>
                <a:spcPts val="0"/>
              </a:spcAft>
              <a:buNone/>
            </a:pPr>
            <a:r>
              <a:rPr lang="en" sz="1000" b="1">
                <a:latin typeface="Overpass" pitchFamily="2" charset="77"/>
                <a:ea typeface="Overpass"/>
                <a:cs typeface="Overpass"/>
                <a:sym typeface="Overpass"/>
              </a:rPr>
              <a:t>GitLab</a:t>
            </a:r>
            <a:endParaRPr sz="1000" b="1">
              <a:latin typeface="Overpass" pitchFamily="2" charset="77"/>
              <a:ea typeface="Overpass"/>
              <a:cs typeface="Overpass"/>
              <a:sym typeface="Overpass"/>
            </a:endParaRPr>
          </a:p>
          <a:p>
            <a:pPr marL="0" lvl="0" indent="0" rtl="0">
              <a:lnSpc>
                <a:spcPct val="150000"/>
              </a:lnSpc>
              <a:spcBef>
                <a:spcPts val="0"/>
              </a:spcBef>
              <a:spcAft>
                <a:spcPts val="0"/>
              </a:spcAft>
              <a:buNone/>
            </a:pPr>
            <a:r>
              <a:rPr lang="en" sz="1000" b="1">
                <a:latin typeface="Overpass" pitchFamily="2" charset="77"/>
                <a:ea typeface="Overpass"/>
                <a:cs typeface="Overpass"/>
                <a:sym typeface="Overpass"/>
              </a:rPr>
              <a:t>Iron.io</a:t>
            </a:r>
            <a:endParaRPr sz="1000" b="1">
              <a:latin typeface="Overpass" pitchFamily="2" charset="77"/>
              <a:ea typeface="Overpass"/>
              <a:cs typeface="Overpass"/>
              <a:sym typeface="Overpass"/>
            </a:endParaRPr>
          </a:p>
          <a:p>
            <a:pPr marL="0" lvl="0" indent="0" rtl="0">
              <a:lnSpc>
                <a:spcPct val="150000"/>
              </a:lnSpc>
              <a:spcBef>
                <a:spcPts val="0"/>
              </a:spcBef>
              <a:spcAft>
                <a:spcPts val="0"/>
              </a:spcAft>
              <a:buNone/>
            </a:pPr>
            <a:r>
              <a:rPr lang="en" sz="1000" b="1">
                <a:latin typeface="Overpass" pitchFamily="2" charset="77"/>
                <a:ea typeface="Overpass"/>
                <a:cs typeface="Overpass"/>
                <a:sym typeface="Overpass"/>
              </a:rPr>
              <a:t>Couchbase</a:t>
            </a:r>
            <a:endParaRPr sz="1000" b="1">
              <a:latin typeface="Overpass" pitchFamily="2" charset="77"/>
              <a:ea typeface="Overpass"/>
              <a:cs typeface="Overpass"/>
              <a:sym typeface="Overpass"/>
            </a:endParaRPr>
          </a:p>
          <a:p>
            <a:pPr marL="0" lvl="0" indent="0" rtl="0">
              <a:lnSpc>
                <a:spcPct val="150000"/>
              </a:lnSpc>
              <a:spcBef>
                <a:spcPts val="0"/>
              </a:spcBef>
              <a:spcAft>
                <a:spcPts val="0"/>
              </a:spcAft>
              <a:buNone/>
            </a:pPr>
            <a:r>
              <a:rPr lang="en" sz="1000" b="1">
                <a:latin typeface="Overpass" pitchFamily="2" charset="77"/>
                <a:ea typeface="Overpass"/>
                <a:cs typeface="Overpass"/>
                <a:sym typeface="Overpass"/>
              </a:rPr>
              <a:t>Sonatype</a:t>
            </a:r>
            <a:endParaRPr sz="1000" b="1">
              <a:latin typeface="Overpass" pitchFamily="2" charset="77"/>
              <a:ea typeface="Overpass"/>
              <a:cs typeface="Overpass"/>
              <a:sym typeface="Overpass"/>
            </a:endParaRPr>
          </a:p>
          <a:p>
            <a:pPr marL="0" lvl="0" indent="0" rtl="0">
              <a:lnSpc>
                <a:spcPct val="150000"/>
              </a:lnSpc>
              <a:spcBef>
                <a:spcPts val="0"/>
              </a:spcBef>
              <a:spcAft>
                <a:spcPts val="0"/>
              </a:spcAft>
              <a:buNone/>
            </a:pPr>
            <a:r>
              <a:rPr lang="en" sz="1000" b="1">
                <a:latin typeface="Overpass" pitchFamily="2" charset="77"/>
                <a:ea typeface="Overpass"/>
                <a:cs typeface="Overpass"/>
                <a:sym typeface="Overpass"/>
              </a:rPr>
              <a:t>EnterpriseDB</a:t>
            </a:r>
            <a:br>
              <a:rPr lang="en" sz="1000" b="1">
                <a:latin typeface="Overpass" pitchFamily="2" charset="77"/>
                <a:ea typeface="Overpass"/>
                <a:cs typeface="Overpass"/>
                <a:sym typeface="Overpass"/>
              </a:rPr>
            </a:br>
            <a:r>
              <a:rPr lang="en" sz="1000" b="1">
                <a:latin typeface="Overpass" pitchFamily="2" charset="77"/>
                <a:ea typeface="Overpass"/>
                <a:cs typeface="Overpass"/>
                <a:sym typeface="Overpass"/>
              </a:rPr>
              <a:t>NuoDB</a:t>
            </a:r>
            <a:br>
              <a:rPr lang="en" sz="1000" b="1">
                <a:latin typeface="Overpass" pitchFamily="2" charset="77"/>
                <a:ea typeface="Overpass"/>
                <a:cs typeface="Overpass"/>
                <a:sym typeface="Overpass"/>
              </a:rPr>
            </a:br>
            <a:r>
              <a:rPr lang="en" sz="1000" b="1">
                <a:latin typeface="Overpass" pitchFamily="2" charset="77"/>
                <a:ea typeface="Overpass"/>
                <a:cs typeface="Overpass"/>
                <a:sym typeface="Overpass"/>
              </a:rPr>
              <a:t>Fujitsu</a:t>
            </a:r>
            <a:endParaRPr sz="1000" b="1">
              <a:latin typeface="Overpass" pitchFamily="2" charset="77"/>
              <a:ea typeface="Overpass"/>
              <a:cs typeface="Overpass"/>
              <a:sym typeface="Overpass"/>
            </a:endParaRPr>
          </a:p>
          <a:p>
            <a:pPr marL="0" lvl="0" indent="0" rtl="0">
              <a:lnSpc>
                <a:spcPct val="115000"/>
              </a:lnSpc>
              <a:spcBef>
                <a:spcPts val="0"/>
              </a:spcBef>
              <a:spcAft>
                <a:spcPts val="0"/>
              </a:spcAft>
              <a:buNone/>
            </a:pPr>
            <a:r>
              <a:rPr lang="en" sz="1000">
                <a:latin typeface="Overpass" pitchFamily="2" charset="77"/>
                <a:ea typeface="Overpass"/>
                <a:cs typeface="Overpass"/>
                <a:sym typeface="Overpass"/>
              </a:rPr>
              <a:t>and many more</a:t>
            </a:r>
            <a:endParaRPr sz="1000">
              <a:latin typeface="Overpass" pitchFamily="2" charset="77"/>
              <a:ea typeface="Overpass"/>
              <a:cs typeface="Overpass"/>
              <a:sym typeface="Overpass"/>
            </a:endParaRPr>
          </a:p>
        </p:txBody>
      </p:sp>
      <p:sp>
        <p:nvSpPr>
          <p:cNvPr id="5384" name="Shape 5384"/>
          <p:cNvSpPr txBox="1"/>
          <p:nvPr/>
        </p:nvSpPr>
        <p:spPr>
          <a:xfrm>
            <a:off x="4477979" y="1852810"/>
            <a:ext cx="1947900" cy="13185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1800" b="1">
                <a:latin typeface="Overpass" pitchFamily="2" charset="77"/>
                <a:ea typeface="Proxima Nova"/>
                <a:cs typeface="Proxima Nova"/>
                <a:sym typeface="Proxima Nova"/>
              </a:rPr>
              <a:t>...and virtually any docker image </a:t>
            </a:r>
            <a:endParaRPr sz="1800" b="1">
              <a:latin typeface="Overpass" pitchFamily="2" charset="77"/>
              <a:ea typeface="Proxima Nova"/>
              <a:cs typeface="Proxima Nova"/>
              <a:sym typeface="Proxima Nova"/>
            </a:endParaRPr>
          </a:p>
          <a:p>
            <a:pPr marL="0" lvl="0" indent="0" algn="r" rtl="0">
              <a:spcBef>
                <a:spcPts val="0"/>
              </a:spcBef>
              <a:spcAft>
                <a:spcPts val="0"/>
              </a:spcAft>
              <a:buNone/>
            </a:pPr>
            <a:r>
              <a:rPr lang="en" sz="1800" b="1">
                <a:latin typeface="Overpass" pitchFamily="2" charset="77"/>
                <a:ea typeface="Proxima Nova"/>
                <a:cs typeface="Proxima Nova"/>
                <a:sym typeface="Proxima Nova"/>
              </a:rPr>
              <a:t>out there!</a:t>
            </a:r>
            <a:endParaRPr sz="1800" b="1">
              <a:latin typeface="Overpass" pitchFamily="2" charset="77"/>
              <a:ea typeface="Proxima Nova"/>
              <a:cs typeface="Proxima Nova"/>
              <a:sym typeface="Proxima Nova"/>
            </a:endParaRPr>
          </a:p>
        </p:txBody>
      </p:sp>
      <p:sp>
        <p:nvSpPr>
          <p:cNvPr id="5385" name="Shape 5385"/>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TRUE POLYGLOT PLATFORM</a:t>
            </a:r>
            <a:endParaRPr>
              <a:latin typeface="Overpass" pitchFamily="2" charset="77"/>
            </a:endParaRPr>
          </a:p>
        </p:txBody>
      </p:sp>
      <p:sp>
        <p:nvSpPr>
          <p:cNvPr id="5386" name="Shape 5386"/>
          <p:cNvSpPr/>
          <p:nvPr/>
        </p:nvSpPr>
        <p:spPr>
          <a:xfrm>
            <a:off x="3634268" y="1113523"/>
            <a:ext cx="661200" cy="6372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PHP</a:t>
            </a:r>
            <a:endParaRPr sz="900">
              <a:latin typeface="Overpass" pitchFamily="2" charset="77"/>
              <a:ea typeface="Proxima Nova"/>
              <a:cs typeface="Proxima Nova"/>
              <a:sym typeface="Proxima Nova"/>
            </a:endParaRPr>
          </a:p>
        </p:txBody>
      </p:sp>
      <p:sp>
        <p:nvSpPr>
          <p:cNvPr id="5387" name="Shape 5387"/>
          <p:cNvSpPr/>
          <p:nvPr/>
        </p:nvSpPr>
        <p:spPr>
          <a:xfrm>
            <a:off x="2878387" y="1113473"/>
            <a:ext cx="661200" cy="6372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Python</a:t>
            </a:r>
            <a:endParaRPr sz="900">
              <a:latin typeface="Overpass" pitchFamily="2" charset="77"/>
              <a:ea typeface="Proxima Nova"/>
              <a:cs typeface="Proxima Nova"/>
              <a:sym typeface="Proxima Nova"/>
            </a:endParaRPr>
          </a:p>
        </p:txBody>
      </p:sp>
      <p:sp>
        <p:nvSpPr>
          <p:cNvPr id="5388" name="Shape 5388"/>
          <p:cNvSpPr/>
          <p:nvPr/>
        </p:nvSpPr>
        <p:spPr>
          <a:xfrm>
            <a:off x="1360481" y="1113523"/>
            <a:ext cx="661200" cy="6372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Java</a:t>
            </a:r>
            <a:endParaRPr sz="900">
              <a:latin typeface="Overpass" pitchFamily="2" charset="77"/>
              <a:ea typeface="Proxima Nova"/>
              <a:cs typeface="Proxima Nova"/>
              <a:sym typeface="Proxima Nova"/>
            </a:endParaRPr>
          </a:p>
        </p:txBody>
      </p:sp>
      <p:sp>
        <p:nvSpPr>
          <p:cNvPr id="5389" name="Shape 5389"/>
          <p:cNvSpPr/>
          <p:nvPr/>
        </p:nvSpPr>
        <p:spPr>
          <a:xfrm>
            <a:off x="2113365" y="1113473"/>
            <a:ext cx="661200" cy="6372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NodeJS</a:t>
            </a:r>
            <a:endParaRPr sz="900">
              <a:latin typeface="Overpass" pitchFamily="2" charset="77"/>
              <a:ea typeface="Proxima Nova"/>
              <a:cs typeface="Proxima Nova"/>
              <a:sym typeface="Proxima Nova"/>
            </a:endParaRPr>
          </a:p>
        </p:txBody>
      </p:sp>
      <p:sp>
        <p:nvSpPr>
          <p:cNvPr id="5390" name="Shape 5390"/>
          <p:cNvSpPr/>
          <p:nvPr/>
        </p:nvSpPr>
        <p:spPr>
          <a:xfrm>
            <a:off x="4384069" y="1113473"/>
            <a:ext cx="661200" cy="6372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Perl</a:t>
            </a:r>
            <a:endParaRPr sz="900">
              <a:latin typeface="Overpass" pitchFamily="2" charset="77"/>
              <a:ea typeface="Proxima Nova"/>
              <a:cs typeface="Proxima Nova"/>
              <a:sym typeface="Proxima Nova"/>
            </a:endParaRPr>
          </a:p>
        </p:txBody>
      </p:sp>
      <p:sp>
        <p:nvSpPr>
          <p:cNvPr id="5391" name="Shape 5391"/>
          <p:cNvSpPr/>
          <p:nvPr/>
        </p:nvSpPr>
        <p:spPr>
          <a:xfrm>
            <a:off x="5139964" y="1113473"/>
            <a:ext cx="661200" cy="6372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Ruby</a:t>
            </a:r>
            <a:endParaRPr sz="900">
              <a:latin typeface="Overpass" pitchFamily="2" charset="77"/>
              <a:ea typeface="Proxima Nova"/>
              <a:cs typeface="Proxima Nova"/>
              <a:sym typeface="Proxima Nova"/>
            </a:endParaRPr>
          </a:p>
        </p:txBody>
      </p:sp>
      <p:sp>
        <p:nvSpPr>
          <p:cNvPr id="5392" name="Shape 5392"/>
          <p:cNvSpPr/>
          <p:nvPr/>
        </p:nvSpPr>
        <p:spPr>
          <a:xfrm>
            <a:off x="5895858" y="1113473"/>
            <a:ext cx="661200" cy="6372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.NET</a:t>
            </a:r>
            <a:endParaRPr sz="900">
              <a:latin typeface="Overpass" pitchFamily="2" charset="77"/>
              <a:ea typeface="Proxima Nova"/>
              <a:cs typeface="Proxima Nova"/>
              <a:sym typeface="Proxima Nova"/>
            </a:endParaRPr>
          </a:p>
          <a:p>
            <a:pPr marL="0" lvl="0" indent="0" algn="ctr" rtl="0">
              <a:spcBef>
                <a:spcPts val="0"/>
              </a:spcBef>
              <a:spcAft>
                <a:spcPts val="0"/>
              </a:spcAft>
              <a:buNone/>
            </a:pPr>
            <a:r>
              <a:rPr lang="en" sz="900">
                <a:latin typeface="Overpass" pitchFamily="2" charset="77"/>
                <a:ea typeface="Proxima Nova"/>
                <a:cs typeface="Proxima Nova"/>
                <a:sym typeface="Proxima Nova"/>
              </a:rPr>
              <a:t>Core</a:t>
            </a:r>
            <a:endParaRPr sz="900">
              <a:latin typeface="Overpass" pitchFamily="2" charset="77"/>
              <a:ea typeface="Proxima Nova"/>
              <a:cs typeface="Proxima Nova"/>
              <a:sym typeface="Proxima Nova"/>
            </a:endParaRPr>
          </a:p>
        </p:txBody>
      </p:sp>
      <p:sp>
        <p:nvSpPr>
          <p:cNvPr id="5393" name="Shape 5393"/>
          <p:cNvSpPr/>
          <p:nvPr/>
        </p:nvSpPr>
        <p:spPr>
          <a:xfrm>
            <a:off x="1360493" y="2551985"/>
            <a:ext cx="661200" cy="6372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Apache</a:t>
            </a:r>
            <a:br>
              <a:rPr lang="en" sz="900">
                <a:solidFill>
                  <a:srgbClr val="FFFFFF"/>
                </a:solidFill>
                <a:latin typeface="Overpass" pitchFamily="2" charset="77"/>
                <a:ea typeface="Proxima Nova"/>
                <a:cs typeface="Proxima Nova"/>
                <a:sym typeface="Proxima Nova"/>
              </a:rPr>
            </a:br>
            <a:r>
              <a:rPr lang="en" sz="900">
                <a:solidFill>
                  <a:srgbClr val="FFFFFF"/>
                </a:solidFill>
                <a:latin typeface="Overpass" pitchFamily="2" charset="77"/>
                <a:ea typeface="Proxima Nova"/>
                <a:cs typeface="Proxima Nova"/>
                <a:sym typeface="Proxima Nova"/>
              </a:rPr>
              <a:t>HTTP</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Server</a:t>
            </a:r>
            <a:endParaRPr sz="900">
              <a:solidFill>
                <a:srgbClr val="FFFFFF"/>
              </a:solidFill>
              <a:latin typeface="Overpass" pitchFamily="2" charset="77"/>
              <a:ea typeface="Proxima Nova"/>
              <a:cs typeface="Proxima Nova"/>
              <a:sym typeface="Proxima Nova"/>
            </a:endParaRPr>
          </a:p>
        </p:txBody>
      </p:sp>
      <p:sp>
        <p:nvSpPr>
          <p:cNvPr id="5394" name="Shape 5394"/>
          <p:cNvSpPr/>
          <p:nvPr/>
        </p:nvSpPr>
        <p:spPr>
          <a:xfrm>
            <a:off x="1360494" y="1832741"/>
            <a:ext cx="661200" cy="6372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MySQL</a:t>
            </a:r>
            <a:endParaRPr sz="900">
              <a:solidFill>
                <a:srgbClr val="FFFFFF"/>
              </a:solidFill>
              <a:latin typeface="Overpass" pitchFamily="2" charset="77"/>
              <a:ea typeface="Proxima Nova"/>
              <a:cs typeface="Proxima Nova"/>
              <a:sym typeface="Proxima Nova"/>
            </a:endParaRPr>
          </a:p>
        </p:txBody>
      </p:sp>
      <p:sp>
        <p:nvSpPr>
          <p:cNvPr id="5395" name="Shape 5395"/>
          <p:cNvSpPr/>
          <p:nvPr/>
        </p:nvSpPr>
        <p:spPr>
          <a:xfrm>
            <a:off x="3628173" y="1832741"/>
            <a:ext cx="661200" cy="6372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Redis</a:t>
            </a:r>
            <a:endParaRPr sz="900">
              <a:solidFill>
                <a:srgbClr val="FFFFFF"/>
              </a:solidFill>
              <a:latin typeface="Overpass" pitchFamily="2" charset="77"/>
              <a:ea typeface="Proxima Nova"/>
              <a:cs typeface="Proxima Nova"/>
              <a:sym typeface="Proxima Nova"/>
            </a:endParaRPr>
          </a:p>
        </p:txBody>
      </p:sp>
      <p:sp>
        <p:nvSpPr>
          <p:cNvPr id="5396" name="Shape 5396"/>
          <p:cNvSpPr/>
          <p:nvPr/>
        </p:nvSpPr>
        <p:spPr>
          <a:xfrm>
            <a:off x="2116385" y="2551985"/>
            <a:ext cx="661200" cy="6372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nginx</a:t>
            </a:r>
            <a:endParaRPr sz="900">
              <a:solidFill>
                <a:srgbClr val="FFFFFF"/>
              </a:solidFill>
              <a:latin typeface="Overpass" pitchFamily="2" charset="77"/>
              <a:ea typeface="Proxima Nova"/>
              <a:cs typeface="Proxima Nova"/>
              <a:sym typeface="Proxima Nova"/>
            </a:endParaRPr>
          </a:p>
        </p:txBody>
      </p:sp>
      <p:sp>
        <p:nvSpPr>
          <p:cNvPr id="5397" name="Shape 5397"/>
          <p:cNvSpPr/>
          <p:nvPr/>
        </p:nvSpPr>
        <p:spPr>
          <a:xfrm>
            <a:off x="4384062" y="2551985"/>
            <a:ext cx="661200" cy="6372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Tomcat</a:t>
            </a:r>
            <a:endParaRPr sz="900">
              <a:solidFill>
                <a:srgbClr val="FFFFFF"/>
              </a:solidFill>
              <a:latin typeface="Overpass" pitchFamily="2" charset="77"/>
              <a:ea typeface="Proxima Nova"/>
              <a:cs typeface="Proxima Nova"/>
              <a:sym typeface="Proxima Nova"/>
            </a:endParaRPr>
          </a:p>
        </p:txBody>
      </p:sp>
      <p:sp>
        <p:nvSpPr>
          <p:cNvPr id="5398" name="Shape 5398"/>
          <p:cNvSpPr/>
          <p:nvPr/>
        </p:nvSpPr>
        <p:spPr>
          <a:xfrm>
            <a:off x="2872277" y="2551985"/>
            <a:ext cx="661200" cy="6372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Varnish</a:t>
            </a:r>
            <a:endParaRPr sz="900">
              <a:solidFill>
                <a:srgbClr val="FFFFFF"/>
              </a:solidFill>
              <a:latin typeface="Overpass" pitchFamily="2" charset="77"/>
              <a:ea typeface="Proxima Nova"/>
              <a:cs typeface="Proxima Nova"/>
              <a:sym typeface="Proxima Nova"/>
            </a:endParaRPr>
          </a:p>
        </p:txBody>
      </p:sp>
      <p:sp>
        <p:nvSpPr>
          <p:cNvPr id="5399" name="Shape 5399"/>
          <p:cNvSpPr/>
          <p:nvPr/>
        </p:nvSpPr>
        <p:spPr>
          <a:xfrm>
            <a:off x="4380808" y="3271278"/>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JBoss</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EAP</a:t>
            </a:r>
            <a:endParaRPr sz="900">
              <a:solidFill>
                <a:srgbClr val="FFFFFF"/>
              </a:solidFill>
              <a:latin typeface="Overpass" pitchFamily="2" charset="77"/>
              <a:ea typeface="Proxima Nova"/>
              <a:cs typeface="Proxima Nova"/>
              <a:sym typeface="Proxima Nova"/>
            </a:endParaRPr>
          </a:p>
        </p:txBody>
      </p:sp>
      <p:sp>
        <p:nvSpPr>
          <p:cNvPr id="5400" name="Shape 5400"/>
          <p:cNvSpPr/>
          <p:nvPr/>
        </p:nvSpPr>
        <p:spPr>
          <a:xfrm>
            <a:off x="5136698" y="3271257"/>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JBoss</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A-MQ</a:t>
            </a:r>
            <a:endParaRPr sz="900">
              <a:solidFill>
                <a:srgbClr val="FFFFFF"/>
              </a:solidFill>
              <a:latin typeface="Overpass" pitchFamily="2" charset="77"/>
              <a:ea typeface="Proxima Nova"/>
              <a:cs typeface="Proxima Nova"/>
              <a:sym typeface="Proxima Nova"/>
            </a:endParaRPr>
          </a:p>
        </p:txBody>
      </p:sp>
      <p:sp>
        <p:nvSpPr>
          <p:cNvPr id="5401" name="Shape 5401"/>
          <p:cNvSpPr/>
          <p:nvPr/>
        </p:nvSpPr>
        <p:spPr>
          <a:xfrm>
            <a:off x="5892589" y="3271257"/>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JBoss</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Fuse</a:t>
            </a:r>
            <a:endParaRPr sz="900">
              <a:solidFill>
                <a:srgbClr val="FFFFFF"/>
              </a:solidFill>
              <a:latin typeface="Overpass" pitchFamily="2" charset="77"/>
              <a:ea typeface="Proxima Nova"/>
              <a:cs typeface="Proxima Nova"/>
              <a:sym typeface="Proxima Nova"/>
            </a:endParaRPr>
          </a:p>
        </p:txBody>
      </p:sp>
      <p:sp>
        <p:nvSpPr>
          <p:cNvPr id="5402" name="Shape 5402"/>
          <p:cNvSpPr/>
          <p:nvPr/>
        </p:nvSpPr>
        <p:spPr>
          <a:xfrm>
            <a:off x="2111541" y="3990527"/>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JBoss</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BRMS</a:t>
            </a:r>
            <a:endParaRPr sz="900">
              <a:solidFill>
                <a:srgbClr val="FFFFFF"/>
              </a:solidFill>
              <a:latin typeface="Overpass" pitchFamily="2" charset="77"/>
              <a:ea typeface="Proxima Nova"/>
              <a:cs typeface="Proxima Nova"/>
              <a:sym typeface="Proxima Nova"/>
            </a:endParaRPr>
          </a:p>
        </p:txBody>
      </p:sp>
      <p:sp>
        <p:nvSpPr>
          <p:cNvPr id="5403" name="Shape 5403"/>
          <p:cNvSpPr/>
          <p:nvPr/>
        </p:nvSpPr>
        <p:spPr>
          <a:xfrm>
            <a:off x="2868238" y="3990527"/>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JBoss</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BPMS</a:t>
            </a:r>
            <a:endParaRPr sz="900">
              <a:solidFill>
                <a:srgbClr val="FFFFFF"/>
              </a:solidFill>
              <a:latin typeface="Overpass" pitchFamily="2" charset="77"/>
              <a:ea typeface="Proxima Nova"/>
              <a:cs typeface="Proxima Nova"/>
              <a:sym typeface="Proxima Nova"/>
            </a:endParaRPr>
          </a:p>
        </p:txBody>
      </p:sp>
      <p:sp>
        <p:nvSpPr>
          <p:cNvPr id="5404" name="Shape 5404"/>
          <p:cNvSpPr/>
          <p:nvPr/>
        </p:nvSpPr>
        <p:spPr>
          <a:xfrm>
            <a:off x="4381633" y="3990527"/>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JBoss</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Data Grid</a:t>
            </a:r>
            <a:endParaRPr sz="900">
              <a:solidFill>
                <a:srgbClr val="FFFFFF"/>
              </a:solidFill>
              <a:latin typeface="Overpass" pitchFamily="2" charset="77"/>
              <a:ea typeface="Proxima Nova"/>
              <a:cs typeface="Proxima Nova"/>
              <a:sym typeface="Proxima Nova"/>
            </a:endParaRPr>
          </a:p>
        </p:txBody>
      </p:sp>
      <p:sp>
        <p:nvSpPr>
          <p:cNvPr id="5405" name="Shape 5405"/>
          <p:cNvSpPr/>
          <p:nvPr/>
        </p:nvSpPr>
        <p:spPr>
          <a:xfrm>
            <a:off x="3624936" y="3990527"/>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JBoss</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Data Virt</a:t>
            </a:r>
            <a:endParaRPr sz="900">
              <a:solidFill>
                <a:srgbClr val="FFFFFF"/>
              </a:solidFill>
              <a:latin typeface="Overpass" pitchFamily="2" charset="77"/>
              <a:ea typeface="Proxima Nova"/>
              <a:cs typeface="Proxima Nova"/>
              <a:sym typeface="Proxima Nova"/>
            </a:endParaRPr>
          </a:p>
        </p:txBody>
      </p:sp>
      <p:sp>
        <p:nvSpPr>
          <p:cNvPr id="5406" name="Shape 5406"/>
          <p:cNvSpPr/>
          <p:nvPr/>
        </p:nvSpPr>
        <p:spPr>
          <a:xfrm>
            <a:off x="5138330" y="3990527"/>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RH Mobile</a:t>
            </a:r>
            <a:endParaRPr sz="900">
              <a:solidFill>
                <a:srgbClr val="FFFFFF"/>
              </a:solidFill>
              <a:latin typeface="Overpass" pitchFamily="2" charset="77"/>
              <a:ea typeface="Proxima Nova"/>
              <a:cs typeface="Proxima Nova"/>
              <a:sym typeface="Proxima Nova"/>
            </a:endParaRPr>
          </a:p>
        </p:txBody>
      </p:sp>
      <p:sp>
        <p:nvSpPr>
          <p:cNvPr id="5407" name="Shape 5407"/>
          <p:cNvSpPr/>
          <p:nvPr/>
        </p:nvSpPr>
        <p:spPr>
          <a:xfrm>
            <a:off x="5895028" y="3990527"/>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RH SSO</a:t>
            </a:r>
            <a:endParaRPr sz="900">
              <a:solidFill>
                <a:srgbClr val="FFFFFF"/>
              </a:solidFill>
              <a:latin typeface="Overpass" pitchFamily="2" charset="77"/>
              <a:ea typeface="Proxima Nova"/>
              <a:cs typeface="Proxima Nova"/>
              <a:sym typeface="Proxima Nova"/>
            </a:endParaRPr>
          </a:p>
        </p:txBody>
      </p:sp>
      <p:sp>
        <p:nvSpPr>
          <p:cNvPr id="5408" name="Shape 5408"/>
          <p:cNvSpPr/>
          <p:nvPr/>
        </p:nvSpPr>
        <p:spPr>
          <a:xfrm>
            <a:off x="1354844" y="3990530"/>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3SCALE</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API mgmt</a:t>
            </a:r>
            <a:endParaRPr sz="900">
              <a:solidFill>
                <a:srgbClr val="FFFFFF"/>
              </a:solidFill>
              <a:latin typeface="Overpass" pitchFamily="2" charset="77"/>
              <a:ea typeface="Proxima Nova"/>
              <a:cs typeface="Proxima Nova"/>
              <a:sym typeface="Proxima Nova"/>
            </a:endParaRPr>
          </a:p>
        </p:txBody>
      </p:sp>
      <p:sp>
        <p:nvSpPr>
          <p:cNvPr id="5409" name="Shape 5409"/>
          <p:cNvSpPr/>
          <p:nvPr/>
        </p:nvSpPr>
        <p:spPr>
          <a:xfrm>
            <a:off x="3624918" y="3271278"/>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JBoss</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Web Server</a:t>
            </a:r>
            <a:endParaRPr sz="900">
              <a:solidFill>
                <a:srgbClr val="FFFFFF"/>
              </a:solidFill>
              <a:latin typeface="Overpass" pitchFamily="2" charset="77"/>
              <a:ea typeface="Proxima Nova"/>
              <a:cs typeface="Proxima Nova"/>
              <a:sym typeface="Proxima Nova"/>
            </a:endParaRPr>
          </a:p>
        </p:txBody>
      </p:sp>
      <p:sp>
        <p:nvSpPr>
          <p:cNvPr id="5410" name="Shape 5410"/>
          <p:cNvSpPr/>
          <p:nvPr/>
        </p:nvSpPr>
        <p:spPr>
          <a:xfrm>
            <a:off x="1357279" y="3271280"/>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Spring</a:t>
            </a:r>
            <a:br>
              <a:rPr lang="en" sz="900">
                <a:solidFill>
                  <a:srgbClr val="FFFFFF"/>
                </a:solidFill>
                <a:latin typeface="Overpass" pitchFamily="2" charset="77"/>
                <a:ea typeface="Proxima Nova"/>
                <a:cs typeface="Proxima Nova"/>
                <a:sym typeface="Proxima Nova"/>
              </a:rPr>
            </a:br>
            <a:r>
              <a:rPr lang="en" sz="900">
                <a:solidFill>
                  <a:srgbClr val="FFFFFF"/>
                </a:solidFill>
                <a:latin typeface="Overpass" pitchFamily="2" charset="77"/>
                <a:ea typeface="Proxima Nova"/>
                <a:cs typeface="Proxima Nova"/>
                <a:sym typeface="Proxima Nova"/>
              </a:rPr>
              <a:t>Boot</a:t>
            </a:r>
            <a:endParaRPr sz="900">
              <a:solidFill>
                <a:srgbClr val="FFFFFF"/>
              </a:solidFill>
              <a:latin typeface="Overpass" pitchFamily="2" charset="77"/>
              <a:ea typeface="Proxima Nova"/>
              <a:cs typeface="Proxima Nova"/>
              <a:sym typeface="Proxima Nova"/>
            </a:endParaRPr>
          </a:p>
        </p:txBody>
      </p:sp>
      <p:sp>
        <p:nvSpPr>
          <p:cNvPr id="5411" name="Shape 5411"/>
          <p:cNvSpPr/>
          <p:nvPr/>
        </p:nvSpPr>
        <p:spPr>
          <a:xfrm>
            <a:off x="2113169" y="3271255"/>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Wildfly Swarm</a:t>
            </a:r>
            <a:endParaRPr sz="900">
              <a:solidFill>
                <a:srgbClr val="FFFFFF"/>
              </a:solidFill>
              <a:latin typeface="Overpass" pitchFamily="2" charset="77"/>
              <a:ea typeface="Proxima Nova"/>
              <a:cs typeface="Proxima Nova"/>
              <a:sym typeface="Proxima Nova"/>
            </a:endParaRPr>
          </a:p>
        </p:txBody>
      </p:sp>
      <p:sp>
        <p:nvSpPr>
          <p:cNvPr id="5412" name="Shape 5412"/>
          <p:cNvSpPr/>
          <p:nvPr/>
        </p:nvSpPr>
        <p:spPr>
          <a:xfrm>
            <a:off x="2869060" y="3271280"/>
            <a:ext cx="661200" cy="6372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Vert.x</a:t>
            </a:r>
            <a:endParaRPr sz="900">
              <a:solidFill>
                <a:srgbClr val="FFFFFF"/>
              </a:solidFill>
              <a:latin typeface="Overpass" pitchFamily="2" charset="77"/>
              <a:ea typeface="Proxima Nova"/>
              <a:cs typeface="Proxima Nova"/>
              <a:sym typeface="Proxima Nova"/>
            </a:endParaRPr>
          </a:p>
        </p:txBody>
      </p:sp>
      <p:grpSp>
        <p:nvGrpSpPr>
          <p:cNvPr id="5413" name="Shape 5413"/>
          <p:cNvGrpSpPr/>
          <p:nvPr/>
        </p:nvGrpSpPr>
        <p:grpSpPr>
          <a:xfrm>
            <a:off x="2063037" y="1832741"/>
            <a:ext cx="783900" cy="637200"/>
            <a:chOff x="2063037" y="1883728"/>
            <a:chExt cx="783900" cy="637200"/>
          </a:xfrm>
        </p:grpSpPr>
        <p:sp>
          <p:nvSpPr>
            <p:cNvPr id="5414" name="Shape 5414"/>
            <p:cNvSpPr/>
            <p:nvPr/>
          </p:nvSpPr>
          <p:spPr>
            <a:xfrm>
              <a:off x="2116393" y="1883728"/>
              <a:ext cx="661200" cy="637200"/>
            </a:xfrm>
            <a:prstGeom prst="rect">
              <a:avLst/>
            </a:prstGeom>
            <a:solidFill>
              <a:srgbClr val="3F9C35"/>
            </a:solidFill>
            <a:ln>
              <a:noFill/>
            </a:ln>
          </p:spPr>
          <p:txBody>
            <a:bodyPr wrap="square" lIns="91425" tIns="91425" rIns="91425" bIns="91425" anchor="ctr" anchorCtr="0">
              <a:noAutofit/>
            </a:bodyPr>
            <a:lstStyle/>
            <a:p>
              <a:pPr marL="0" lvl="0" indent="0" algn="l" rtl="0">
                <a:spcBef>
                  <a:spcPts val="0"/>
                </a:spcBef>
                <a:spcAft>
                  <a:spcPts val="0"/>
                </a:spcAft>
                <a:buNone/>
              </a:pPr>
              <a:endParaRPr sz="900">
                <a:solidFill>
                  <a:srgbClr val="FFFFFF"/>
                </a:solidFill>
                <a:latin typeface="Overpass" pitchFamily="2" charset="77"/>
                <a:ea typeface="Proxima Nova"/>
                <a:cs typeface="Proxima Nova"/>
                <a:sym typeface="Proxima Nova"/>
              </a:endParaRPr>
            </a:p>
          </p:txBody>
        </p:sp>
        <p:sp>
          <p:nvSpPr>
            <p:cNvPr id="5415" name="Shape 5415"/>
            <p:cNvSpPr txBox="1"/>
            <p:nvPr/>
          </p:nvSpPr>
          <p:spPr>
            <a:xfrm>
              <a:off x="2063037" y="2031803"/>
              <a:ext cx="783900" cy="3441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PostgreSQL</a:t>
              </a:r>
              <a:endParaRPr sz="900">
                <a:latin typeface="Overpass" pitchFamily="2" charset="77"/>
                <a:ea typeface="Proxima Nova"/>
                <a:cs typeface="Proxima Nova"/>
                <a:sym typeface="Proxima Nova"/>
              </a:endParaRPr>
            </a:p>
          </p:txBody>
        </p:sp>
      </p:grpSp>
      <p:grpSp>
        <p:nvGrpSpPr>
          <p:cNvPr id="5416" name="Shape 5416"/>
          <p:cNvGrpSpPr/>
          <p:nvPr/>
        </p:nvGrpSpPr>
        <p:grpSpPr>
          <a:xfrm>
            <a:off x="2809038" y="1832741"/>
            <a:ext cx="783900" cy="637200"/>
            <a:chOff x="2809038" y="1883728"/>
            <a:chExt cx="783900" cy="637200"/>
          </a:xfrm>
        </p:grpSpPr>
        <p:sp>
          <p:nvSpPr>
            <p:cNvPr id="5417" name="Shape 5417"/>
            <p:cNvSpPr/>
            <p:nvPr/>
          </p:nvSpPr>
          <p:spPr>
            <a:xfrm>
              <a:off x="2872272" y="1883728"/>
              <a:ext cx="661200" cy="6372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Overpass" pitchFamily="2" charset="77"/>
                <a:ea typeface="Proxima Nova"/>
                <a:cs typeface="Proxima Nova"/>
                <a:sym typeface="Proxima Nova"/>
              </a:endParaRPr>
            </a:p>
          </p:txBody>
        </p:sp>
        <p:sp>
          <p:nvSpPr>
            <p:cNvPr id="5418" name="Shape 5418"/>
            <p:cNvSpPr txBox="1"/>
            <p:nvPr/>
          </p:nvSpPr>
          <p:spPr>
            <a:xfrm>
              <a:off x="2809038" y="2031803"/>
              <a:ext cx="783900" cy="3441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MongoDB</a:t>
              </a:r>
              <a:endParaRPr sz="900">
                <a:latin typeface="Overpass" pitchFamily="2" charset="77"/>
                <a:ea typeface="Proxima Nova"/>
                <a:cs typeface="Proxima Nova"/>
                <a:sym typeface="Proxima Nova"/>
              </a:endParaRPr>
            </a:p>
          </p:txBody>
        </p:sp>
      </p:grpSp>
      <p:grpSp>
        <p:nvGrpSpPr>
          <p:cNvPr id="5419" name="Shape 5419"/>
          <p:cNvGrpSpPr/>
          <p:nvPr/>
        </p:nvGrpSpPr>
        <p:grpSpPr>
          <a:xfrm>
            <a:off x="3566801" y="2551985"/>
            <a:ext cx="783900" cy="637200"/>
            <a:chOff x="3566801" y="2602972"/>
            <a:chExt cx="783900" cy="637200"/>
          </a:xfrm>
        </p:grpSpPr>
        <p:sp>
          <p:nvSpPr>
            <p:cNvPr id="5420" name="Shape 5420"/>
            <p:cNvSpPr/>
            <p:nvPr/>
          </p:nvSpPr>
          <p:spPr>
            <a:xfrm>
              <a:off x="3628170" y="2602972"/>
              <a:ext cx="661200" cy="6372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Overpass" pitchFamily="2" charset="77"/>
                <a:ea typeface="Proxima Nova"/>
                <a:cs typeface="Proxima Nova"/>
                <a:sym typeface="Proxima Nova"/>
              </a:endParaRPr>
            </a:p>
          </p:txBody>
        </p:sp>
        <p:sp>
          <p:nvSpPr>
            <p:cNvPr id="5421" name="Shape 5421"/>
            <p:cNvSpPr txBox="1"/>
            <p:nvPr/>
          </p:nvSpPr>
          <p:spPr>
            <a:xfrm>
              <a:off x="3566801" y="2689352"/>
              <a:ext cx="783900" cy="3441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Phusion Passenger</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endParaRPr sz="900">
                <a:solidFill>
                  <a:srgbClr val="FFFFFF"/>
                </a:solidFill>
                <a:latin typeface="Overpass" pitchFamily="2" charset="77"/>
                <a:ea typeface="Proxima Nova"/>
                <a:cs typeface="Proxima Nova"/>
                <a:sym typeface="Proxima Nova"/>
              </a:endParaRPr>
            </a:p>
          </p:txBody>
        </p:sp>
      </p:grpSp>
      <p:grpSp>
        <p:nvGrpSpPr>
          <p:cNvPr id="5422" name="Shape 5422"/>
          <p:cNvGrpSpPr/>
          <p:nvPr/>
        </p:nvGrpSpPr>
        <p:grpSpPr>
          <a:xfrm>
            <a:off x="6584224" y="1115249"/>
            <a:ext cx="783900" cy="637200"/>
            <a:chOff x="6584224" y="1166236"/>
            <a:chExt cx="783900" cy="637200"/>
          </a:xfrm>
        </p:grpSpPr>
        <p:sp>
          <p:nvSpPr>
            <p:cNvPr id="5423" name="Shape 5423"/>
            <p:cNvSpPr/>
            <p:nvPr/>
          </p:nvSpPr>
          <p:spPr>
            <a:xfrm>
              <a:off x="6651725" y="1166236"/>
              <a:ext cx="661200" cy="637200"/>
            </a:xfrm>
            <a:prstGeom prst="rect">
              <a:avLst/>
            </a:prstGeom>
            <a:solidFill>
              <a:srgbClr val="B7B7B7"/>
            </a:solidFill>
            <a:ln>
              <a:noFill/>
            </a:ln>
          </p:spPr>
          <p:txBody>
            <a:bodyPr wrap="square" lIns="91425" tIns="91425" rIns="91425" bIns="91425" anchor="ctr" anchorCtr="0">
              <a:noAutofit/>
            </a:bodyPr>
            <a:lstStyle/>
            <a:p>
              <a:pPr marL="0" lvl="0" indent="0" algn="ctr" rtl="0">
                <a:spcBef>
                  <a:spcPts val="0"/>
                </a:spcBef>
                <a:spcAft>
                  <a:spcPts val="0"/>
                </a:spcAft>
                <a:buNone/>
              </a:pPr>
              <a:endParaRPr sz="900">
                <a:latin typeface="Overpass" pitchFamily="2" charset="77"/>
                <a:ea typeface="Proxima Nova"/>
                <a:cs typeface="Proxima Nova"/>
                <a:sym typeface="Proxima Nova"/>
              </a:endParaRPr>
            </a:p>
          </p:txBody>
        </p:sp>
        <p:sp>
          <p:nvSpPr>
            <p:cNvPr id="5424" name="Shape 5424"/>
            <p:cNvSpPr txBox="1"/>
            <p:nvPr/>
          </p:nvSpPr>
          <p:spPr>
            <a:xfrm>
              <a:off x="6584224" y="1217899"/>
              <a:ext cx="783900" cy="486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Overpass" pitchFamily="2" charset="77"/>
                  <a:ea typeface="Proxima Nova"/>
                  <a:cs typeface="Proxima Nova"/>
                  <a:sym typeface="Proxima Nova"/>
                </a:rPr>
                <a:t>Third-party</a:t>
              </a:r>
              <a:br>
                <a:rPr lang="en" sz="800">
                  <a:solidFill>
                    <a:schemeClr val="dk1"/>
                  </a:solidFill>
                  <a:latin typeface="Overpass" pitchFamily="2" charset="77"/>
                  <a:ea typeface="Proxima Nova"/>
                  <a:cs typeface="Proxima Nova"/>
                  <a:sym typeface="Proxima Nova"/>
                </a:rPr>
              </a:br>
              <a:r>
                <a:rPr lang="en" sz="800">
                  <a:solidFill>
                    <a:schemeClr val="dk1"/>
                  </a:solidFill>
                  <a:latin typeface="Overpass" pitchFamily="2" charset="77"/>
                  <a:ea typeface="Proxima Nova"/>
                  <a:cs typeface="Proxima Nova"/>
                  <a:sym typeface="Proxima Nova"/>
                </a:rPr>
                <a:t>Language Runtimes</a:t>
              </a:r>
              <a:endParaRPr sz="800">
                <a:solidFill>
                  <a:srgbClr val="FFFFFF"/>
                </a:solidFill>
                <a:latin typeface="Overpass" pitchFamily="2" charset="77"/>
                <a:ea typeface="Proxima Nova"/>
                <a:cs typeface="Proxima Nova"/>
                <a:sym typeface="Proxima Nova"/>
              </a:endParaRPr>
            </a:p>
          </p:txBody>
        </p:sp>
      </p:grpSp>
      <p:grpSp>
        <p:nvGrpSpPr>
          <p:cNvPr id="5425" name="Shape 5425"/>
          <p:cNvGrpSpPr/>
          <p:nvPr/>
        </p:nvGrpSpPr>
        <p:grpSpPr>
          <a:xfrm>
            <a:off x="6582477" y="1833312"/>
            <a:ext cx="783900" cy="637200"/>
            <a:chOff x="6582477" y="1884299"/>
            <a:chExt cx="783900" cy="637200"/>
          </a:xfrm>
        </p:grpSpPr>
        <p:sp>
          <p:nvSpPr>
            <p:cNvPr id="5426" name="Shape 5426"/>
            <p:cNvSpPr/>
            <p:nvPr/>
          </p:nvSpPr>
          <p:spPr>
            <a:xfrm>
              <a:off x="6651725" y="1884299"/>
              <a:ext cx="661200" cy="637200"/>
            </a:xfrm>
            <a:prstGeom prst="rect">
              <a:avLst/>
            </a:prstGeom>
            <a:solidFill>
              <a:srgbClr val="B7B7B7"/>
            </a:solidFill>
            <a:ln>
              <a:noFill/>
            </a:ln>
          </p:spPr>
          <p:txBody>
            <a:bodyPr wrap="square" lIns="91425" tIns="91425" rIns="91425" bIns="91425" anchor="ctr" anchorCtr="0">
              <a:noAutofit/>
            </a:bodyPr>
            <a:lstStyle/>
            <a:p>
              <a:pPr marL="0" lvl="0" indent="0" algn="ctr" rtl="0">
                <a:spcBef>
                  <a:spcPts val="0"/>
                </a:spcBef>
                <a:spcAft>
                  <a:spcPts val="0"/>
                </a:spcAft>
                <a:buNone/>
              </a:pPr>
              <a:endParaRPr sz="900">
                <a:latin typeface="Overpass" pitchFamily="2" charset="77"/>
                <a:ea typeface="Proxima Nova"/>
                <a:cs typeface="Proxima Nova"/>
                <a:sym typeface="Proxima Nova"/>
              </a:endParaRPr>
            </a:p>
          </p:txBody>
        </p:sp>
        <p:sp>
          <p:nvSpPr>
            <p:cNvPr id="5427" name="Shape 5427"/>
            <p:cNvSpPr txBox="1"/>
            <p:nvPr/>
          </p:nvSpPr>
          <p:spPr>
            <a:xfrm>
              <a:off x="6582477" y="1975260"/>
              <a:ext cx="783900" cy="4860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Overpass" pitchFamily="2" charset="77"/>
                  <a:ea typeface="Proxima Nova"/>
                  <a:cs typeface="Proxima Nova"/>
                  <a:sym typeface="Proxima Nova"/>
                </a:rPr>
                <a:t>Third-party</a:t>
              </a:r>
              <a:br>
                <a:rPr lang="en" sz="800">
                  <a:solidFill>
                    <a:schemeClr val="dk1"/>
                  </a:solidFill>
                  <a:latin typeface="Overpass" pitchFamily="2" charset="77"/>
                  <a:ea typeface="Proxima Nova"/>
                  <a:cs typeface="Proxima Nova"/>
                  <a:sym typeface="Proxima Nova"/>
                </a:rPr>
              </a:br>
              <a:r>
                <a:rPr lang="en" sz="800">
                  <a:solidFill>
                    <a:schemeClr val="dk1"/>
                  </a:solidFill>
                  <a:latin typeface="Overpass" pitchFamily="2" charset="77"/>
                  <a:ea typeface="Proxima Nova"/>
                  <a:cs typeface="Proxima Nova"/>
                  <a:sym typeface="Proxima Nova"/>
                </a:rPr>
                <a:t>Databases</a:t>
              </a:r>
              <a:endParaRPr sz="800">
                <a:solidFill>
                  <a:srgbClr val="FFFFFF"/>
                </a:solidFill>
                <a:latin typeface="Overpass" pitchFamily="2" charset="77"/>
                <a:ea typeface="Proxima Nova"/>
                <a:cs typeface="Proxima Nova"/>
                <a:sym typeface="Proxima Nova"/>
              </a:endParaRPr>
            </a:p>
          </p:txBody>
        </p:sp>
      </p:grpSp>
      <p:grpSp>
        <p:nvGrpSpPr>
          <p:cNvPr id="5428" name="Shape 5428"/>
          <p:cNvGrpSpPr/>
          <p:nvPr/>
        </p:nvGrpSpPr>
        <p:grpSpPr>
          <a:xfrm>
            <a:off x="6580062" y="2550124"/>
            <a:ext cx="783900" cy="637200"/>
            <a:chOff x="6580062" y="2601111"/>
            <a:chExt cx="783900" cy="637200"/>
          </a:xfrm>
        </p:grpSpPr>
        <p:sp>
          <p:nvSpPr>
            <p:cNvPr id="5429" name="Shape 5429"/>
            <p:cNvSpPr/>
            <p:nvPr/>
          </p:nvSpPr>
          <p:spPr>
            <a:xfrm>
              <a:off x="6651725" y="2601111"/>
              <a:ext cx="661200" cy="637200"/>
            </a:xfrm>
            <a:prstGeom prst="rect">
              <a:avLst/>
            </a:prstGeom>
            <a:solidFill>
              <a:srgbClr val="B7B7B7"/>
            </a:solidFill>
            <a:ln>
              <a:noFill/>
            </a:ln>
          </p:spPr>
          <p:txBody>
            <a:bodyPr wrap="square" lIns="91425" tIns="91425" rIns="91425" bIns="91425" anchor="ctr" anchorCtr="0">
              <a:noAutofit/>
            </a:bodyPr>
            <a:lstStyle/>
            <a:p>
              <a:pPr marL="0" lvl="0" indent="0" algn="ctr" rtl="0">
                <a:spcBef>
                  <a:spcPts val="0"/>
                </a:spcBef>
                <a:spcAft>
                  <a:spcPts val="0"/>
                </a:spcAft>
                <a:buNone/>
              </a:pPr>
              <a:endParaRPr sz="900">
                <a:latin typeface="Overpass" pitchFamily="2" charset="77"/>
                <a:ea typeface="Proxima Nova"/>
                <a:cs typeface="Proxima Nova"/>
                <a:sym typeface="Proxima Nova"/>
              </a:endParaRPr>
            </a:p>
          </p:txBody>
        </p:sp>
        <p:sp>
          <p:nvSpPr>
            <p:cNvPr id="5430" name="Shape 5430"/>
            <p:cNvSpPr txBox="1"/>
            <p:nvPr/>
          </p:nvSpPr>
          <p:spPr>
            <a:xfrm>
              <a:off x="6580062" y="2653964"/>
              <a:ext cx="783900" cy="486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Overpass" pitchFamily="2" charset="77"/>
                  <a:ea typeface="Proxima Nova"/>
                  <a:cs typeface="Proxima Nova"/>
                  <a:sym typeface="Proxima Nova"/>
                </a:rPr>
                <a:t>Third-party</a:t>
              </a:r>
              <a:br>
                <a:rPr lang="en" sz="800">
                  <a:solidFill>
                    <a:schemeClr val="dk1"/>
                  </a:solidFill>
                  <a:latin typeface="Overpass" pitchFamily="2" charset="77"/>
                  <a:ea typeface="Proxima Nova"/>
                  <a:cs typeface="Proxima Nova"/>
                  <a:sym typeface="Proxima Nova"/>
                </a:rPr>
              </a:br>
              <a:r>
                <a:rPr lang="en" sz="800">
                  <a:solidFill>
                    <a:schemeClr val="dk1"/>
                  </a:solidFill>
                  <a:latin typeface="Overpass" pitchFamily="2" charset="77"/>
                  <a:ea typeface="Proxima Nova"/>
                  <a:cs typeface="Proxima Nova"/>
                  <a:sym typeface="Proxima Nova"/>
                </a:rPr>
                <a:t>App Runtimes</a:t>
              </a:r>
              <a:endParaRPr sz="800">
                <a:solidFill>
                  <a:schemeClr val="dk1"/>
                </a:solidFill>
                <a:latin typeface="Overpass" pitchFamily="2" charset="77"/>
                <a:ea typeface="Proxima Nova"/>
                <a:cs typeface="Proxima Nova"/>
                <a:sym typeface="Proxima Nova"/>
              </a:endParaRPr>
            </a:p>
            <a:p>
              <a:pPr marL="0" lvl="0" indent="0" algn="ctr" rtl="0">
                <a:spcBef>
                  <a:spcPts val="0"/>
                </a:spcBef>
                <a:spcAft>
                  <a:spcPts val="0"/>
                </a:spcAft>
                <a:buNone/>
              </a:pPr>
              <a:endParaRPr sz="800">
                <a:solidFill>
                  <a:schemeClr val="dk1"/>
                </a:solidFill>
                <a:latin typeface="Overpass" pitchFamily="2" charset="77"/>
                <a:ea typeface="Proxima Nova"/>
                <a:cs typeface="Proxima Nova"/>
                <a:sym typeface="Proxima Nova"/>
              </a:endParaRPr>
            </a:p>
          </p:txBody>
        </p:sp>
      </p:grpSp>
      <p:grpSp>
        <p:nvGrpSpPr>
          <p:cNvPr id="5431" name="Shape 5431"/>
          <p:cNvGrpSpPr/>
          <p:nvPr/>
        </p:nvGrpSpPr>
        <p:grpSpPr>
          <a:xfrm>
            <a:off x="6582490" y="3988724"/>
            <a:ext cx="783900" cy="637200"/>
            <a:chOff x="6582490" y="4039711"/>
            <a:chExt cx="783900" cy="637200"/>
          </a:xfrm>
        </p:grpSpPr>
        <p:sp>
          <p:nvSpPr>
            <p:cNvPr id="5432" name="Shape 5432"/>
            <p:cNvSpPr/>
            <p:nvPr/>
          </p:nvSpPr>
          <p:spPr>
            <a:xfrm>
              <a:off x="6651725" y="4039711"/>
              <a:ext cx="661200" cy="637200"/>
            </a:xfrm>
            <a:prstGeom prst="rect">
              <a:avLst/>
            </a:prstGeom>
            <a:solidFill>
              <a:srgbClr val="B7B7B7"/>
            </a:solidFill>
            <a:ln>
              <a:noFill/>
            </a:ln>
          </p:spPr>
          <p:txBody>
            <a:bodyPr wrap="square" lIns="91425" tIns="91425" rIns="91425" bIns="91425" anchor="ctr" anchorCtr="0">
              <a:noAutofit/>
            </a:bodyPr>
            <a:lstStyle/>
            <a:p>
              <a:pPr marL="0" lvl="0" indent="0" algn="ctr" rtl="0">
                <a:spcBef>
                  <a:spcPts val="0"/>
                </a:spcBef>
                <a:spcAft>
                  <a:spcPts val="0"/>
                </a:spcAft>
                <a:buNone/>
              </a:pPr>
              <a:endParaRPr sz="900">
                <a:latin typeface="Overpass" pitchFamily="2" charset="77"/>
                <a:ea typeface="Proxima Nova"/>
                <a:cs typeface="Proxima Nova"/>
                <a:sym typeface="Proxima Nova"/>
              </a:endParaRPr>
            </a:p>
          </p:txBody>
        </p:sp>
        <p:sp>
          <p:nvSpPr>
            <p:cNvPr id="5433" name="Shape 5433"/>
            <p:cNvSpPr txBox="1"/>
            <p:nvPr/>
          </p:nvSpPr>
          <p:spPr>
            <a:xfrm>
              <a:off x="6582490" y="4142267"/>
              <a:ext cx="783900" cy="486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Overpass" pitchFamily="2" charset="77"/>
                  <a:ea typeface="Proxima Nova"/>
                  <a:cs typeface="Proxima Nova"/>
                  <a:sym typeface="Proxima Nova"/>
                </a:rPr>
                <a:t>Third-party</a:t>
              </a:r>
              <a:br>
                <a:rPr lang="en" sz="800">
                  <a:solidFill>
                    <a:schemeClr val="dk1"/>
                  </a:solidFill>
                  <a:latin typeface="Overpass" pitchFamily="2" charset="77"/>
                  <a:ea typeface="Proxima Nova"/>
                  <a:cs typeface="Proxima Nova"/>
                  <a:sym typeface="Proxima Nova"/>
                </a:rPr>
              </a:br>
              <a:r>
                <a:rPr lang="en" sz="800">
                  <a:solidFill>
                    <a:schemeClr val="dk1"/>
                  </a:solidFill>
                  <a:latin typeface="Overpass" pitchFamily="2" charset="77"/>
                  <a:ea typeface="Proxima Nova"/>
                  <a:cs typeface="Proxima Nova"/>
                  <a:sym typeface="Proxima Nova"/>
                </a:rPr>
                <a:t>Middleware</a:t>
              </a:r>
              <a:endParaRPr sz="800">
                <a:solidFill>
                  <a:schemeClr val="dk1"/>
                </a:solidFill>
                <a:latin typeface="Overpass" pitchFamily="2" charset="77"/>
                <a:ea typeface="Proxima Nova"/>
                <a:cs typeface="Proxima Nova"/>
                <a:sym typeface="Proxima Nova"/>
              </a:endParaRPr>
            </a:p>
            <a:p>
              <a:pPr marL="0" lvl="0" indent="0" algn="l" rtl="0">
                <a:spcBef>
                  <a:spcPts val="0"/>
                </a:spcBef>
                <a:spcAft>
                  <a:spcPts val="0"/>
                </a:spcAft>
                <a:buNone/>
              </a:pPr>
              <a:endParaRPr sz="800">
                <a:solidFill>
                  <a:schemeClr val="dk1"/>
                </a:solidFill>
                <a:latin typeface="Overpass" pitchFamily="2" charset="77"/>
                <a:ea typeface="Proxima Nova"/>
                <a:cs typeface="Proxima Nova"/>
                <a:sym typeface="Proxima Nova"/>
              </a:endParaRPr>
            </a:p>
          </p:txBody>
        </p:sp>
      </p:grpSp>
      <p:grpSp>
        <p:nvGrpSpPr>
          <p:cNvPr id="5434" name="Shape 5434"/>
          <p:cNvGrpSpPr/>
          <p:nvPr/>
        </p:nvGrpSpPr>
        <p:grpSpPr>
          <a:xfrm>
            <a:off x="6582490" y="3269424"/>
            <a:ext cx="783900" cy="637200"/>
            <a:chOff x="6582490" y="3320411"/>
            <a:chExt cx="783900" cy="637200"/>
          </a:xfrm>
        </p:grpSpPr>
        <p:sp>
          <p:nvSpPr>
            <p:cNvPr id="5435" name="Shape 5435"/>
            <p:cNvSpPr/>
            <p:nvPr/>
          </p:nvSpPr>
          <p:spPr>
            <a:xfrm>
              <a:off x="6651725" y="3320411"/>
              <a:ext cx="661200" cy="637200"/>
            </a:xfrm>
            <a:prstGeom prst="rect">
              <a:avLst/>
            </a:prstGeom>
            <a:solidFill>
              <a:srgbClr val="B7B7B7"/>
            </a:solidFill>
            <a:ln>
              <a:noFill/>
            </a:ln>
          </p:spPr>
          <p:txBody>
            <a:bodyPr wrap="square" lIns="91425" tIns="91425" rIns="91425" bIns="91425" anchor="ctr" anchorCtr="0">
              <a:noAutofit/>
            </a:bodyPr>
            <a:lstStyle/>
            <a:p>
              <a:pPr marL="0" lvl="0" indent="0" algn="ctr" rtl="0">
                <a:spcBef>
                  <a:spcPts val="0"/>
                </a:spcBef>
                <a:spcAft>
                  <a:spcPts val="0"/>
                </a:spcAft>
                <a:buNone/>
              </a:pPr>
              <a:endParaRPr sz="900">
                <a:latin typeface="Overpass" pitchFamily="2" charset="77"/>
                <a:ea typeface="Proxima Nova"/>
                <a:cs typeface="Proxima Nova"/>
                <a:sym typeface="Proxima Nova"/>
              </a:endParaRPr>
            </a:p>
          </p:txBody>
        </p:sp>
        <p:sp>
          <p:nvSpPr>
            <p:cNvPr id="5436" name="Shape 5436"/>
            <p:cNvSpPr txBox="1"/>
            <p:nvPr/>
          </p:nvSpPr>
          <p:spPr>
            <a:xfrm>
              <a:off x="6582490" y="3428009"/>
              <a:ext cx="783900" cy="486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Overpass" pitchFamily="2" charset="77"/>
                  <a:ea typeface="Proxima Nova"/>
                  <a:cs typeface="Proxima Nova"/>
                  <a:sym typeface="Proxima Nova"/>
                </a:rPr>
                <a:t>Third-party</a:t>
              </a:r>
              <a:br>
                <a:rPr lang="en" sz="800">
                  <a:solidFill>
                    <a:schemeClr val="dk1"/>
                  </a:solidFill>
                  <a:latin typeface="Overpass" pitchFamily="2" charset="77"/>
                  <a:ea typeface="Proxima Nova"/>
                  <a:cs typeface="Proxima Nova"/>
                  <a:sym typeface="Proxima Nova"/>
                </a:rPr>
              </a:br>
              <a:r>
                <a:rPr lang="en" sz="800">
                  <a:solidFill>
                    <a:schemeClr val="dk1"/>
                  </a:solidFill>
                  <a:latin typeface="Overpass" pitchFamily="2" charset="77"/>
                  <a:ea typeface="Proxima Nova"/>
                  <a:cs typeface="Proxima Nova"/>
                  <a:sym typeface="Proxima Nova"/>
                </a:rPr>
                <a:t>Middleware</a:t>
              </a:r>
              <a:endParaRPr sz="800">
                <a:solidFill>
                  <a:schemeClr val="dk1"/>
                </a:solidFill>
                <a:latin typeface="Overpass" pitchFamily="2" charset="77"/>
                <a:ea typeface="Proxima Nova"/>
                <a:cs typeface="Proxima Nova"/>
                <a:sym typeface="Proxima Nova"/>
              </a:endParaRPr>
            </a:p>
            <a:p>
              <a:pPr marL="0" lvl="0" indent="0" algn="l" rtl="0">
                <a:spcBef>
                  <a:spcPts val="0"/>
                </a:spcBef>
                <a:spcAft>
                  <a:spcPts val="0"/>
                </a:spcAft>
                <a:buNone/>
              </a:pPr>
              <a:endParaRPr sz="800">
                <a:solidFill>
                  <a:schemeClr val="dk1"/>
                </a:solidFill>
                <a:latin typeface="Overpass" pitchFamily="2" charset="77"/>
                <a:ea typeface="Proxima Nova"/>
                <a:cs typeface="Proxima Nova"/>
                <a:sym typeface="Proxima Nova"/>
              </a:endParaRPr>
            </a:p>
          </p:txBody>
        </p:sp>
      </p:grpSp>
      <p:sp>
        <p:nvSpPr>
          <p:cNvPr id="5437" name="Shape 5437"/>
          <p:cNvSpPr txBox="1"/>
          <p:nvPr/>
        </p:nvSpPr>
        <p:spPr>
          <a:xfrm>
            <a:off x="284271" y="1298173"/>
            <a:ext cx="783900" cy="393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700">
                <a:solidFill>
                  <a:srgbClr val="666666"/>
                </a:solidFill>
                <a:latin typeface="Overpass" pitchFamily="2" charset="77"/>
                <a:ea typeface="Overpass"/>
                <a:cs typeface="Overpass"/>
                <a:sym typeface="Overpass"/>
              </a:rPr>
              <a:t>LANGUAGES</a:t>
            </a:r>
            <a:endParaRPr sz="700">
              <a:solidFill>
                <a:srgbClr val="666666"/>
              </a:solidFill>
              <a:latin typeface="Overpass" pitchFamily="2" charset="77"/>
              <a:ea typeface="Overpass"/>
              <a:cs typeface="Overpass"/>
              <a:sym typeface="Overpass"/>
            </a:endParaRPr>
          </a:p>
        </p:txBody>
      </p:sp>
      <p:sp>
        <p:nvSpPr>
          <p:cNvPr id="5438" name="Shape 5438"/>
          <p:cNvSpPr txBox="1"/>
          <p:nvPr/>
        </p:nvSpPr>
        <p:spPr>
          <a:xfrm>
            <a:off x="284271" y="2002924"/>
            <a:ext cx="783900" cy="3936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666666"/>
                </a:solidFill>
                <a:latin typeface="Overpass" pitchFamily="2" charset="77"/>
                <a:ea typeface="Overpass"/>
                <a:cs typeface="Overpass"/>
                <a:sym typeface="Overpass"/>
              </a:rPr>
              <a:t>DATABASES</a:t>
            </a:r>
            <a:endParaRPr sz="700">
              <a:solidFill>
                <a:srgbClr val="666666"/>
              </a:solidFill>
              <a:latin typeface="Overpass" pitchFamily="2" charset="77"/>
              <a:ea typeface="Overpass"/>
              <a:cs typeface="Overpass"/>
              <a:sym typeface="Overpass"/>
            </a:endParaRPr>
          </a:p>
        </p:txBody>
      </p:sp>
      <p:sp>
        <p:nvSpPr>
          <p:cNvPr id="5439" name="Shape 5439"/>
          <p:cNvSpPr txBox="1"/>
          <p:nvPr/>
        </p:nvSpPr>
        <p:spPr>
          <a:xfrm>
            <a:off x="284271" y="2726627"/>
            <a:ext cx="783900" cy="3936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666666"/>
                </a:solidFill>
                <a:latin typeface="Overpass" pitchFamily="2" charset="77"/>
                <a:ea typeface="Overpass"/>
                <a:cs typeface="Overpass"/>
                <a:sym typeface="Overpass"/>
              </a:rPr>
              <a:t>WEB SERVERS</a:t>
            </a:r>
            <a:endParaRPr sz="700">
              <a:solidFill>
                <a:srgbClr val="666666"/>
              </a:solidFill>
              <a:latin typeface="Overpass" pitchFamily="2" charset="77"/>
              <a:ea typeface="Overpass"/>
              <a:cs typeface="Overpass"/>
              <a:sym typeface="Overpass"/>
            </a:endParaRPr>
          </a:p>
        </p:txBody>
      </p:sp>
      <p:sp>
        <p:nvSpPr>
          <p:cNvPr id="5440" name="Shape 5440"/>
          <p:cNvSpPr txBox="1"/>
          <p:nvPr/>
        </p:nvSpPr>
        <p:spPr>
          <a:xfrm>
            <a:off x="284271" y="3802903"/>
            <a:ext cx="783900" cy="3936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666666"/>
                </a:solidFill>
                <a:latin typeface="Overpass" pitchFamily="2" charset="77"/>
                <a:ea typeface="Overpass"/>
                <a:cs typeface="Overpass"/>
                <a:sym typeface="Overpass"/>
              </a:rPr>
              <a:t>MIDDLEWARE</a:t>
            </a:r>
            <a:endParaRPr sz="700">
              <a:solidFill>
                <a:srgbClr val="666666"/>
              </a:solidFill>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A5F3C2F7-FB05-4446-9EE1-0CD33B0A739A}"/>
              </a:ext>
            </a:extLst>
          </p:cNvPr>
          <p:cNvSpPr>
            <a:spLocks noGrp="1"/>
          </p:cNvSpPr>
          <p:nvPr>
            <p:ph type="sldNum" idx="12"/>
          </p:nvPr>
        </p:nvSpPr>
        <p:spPr/>
        <p:txBody>
          <a:bodyPr/>
          <a:lstStyle/>
          <a:p>
            <a:fld id="{00000000-1234-1234-1234-123412341234}" type="slidenum">
              <a:rPr lang="en" smtClean="0"/>
              <a:pPr/>
              <a:t>149</a:t>
            </a:fld>
            <a:endParaRPr lang="e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NODES RHEL INSTANCES WHERE APPS RUN</a:t>
            </a:r>
            <a:endParaRPr>
              <a:latin typeface="Overpass" pitchFamily="2" charset="77"/>
            </a:endParaRPr>
          </a:p>
        </p:txBody>
      </p:sp>
      <p:sp>
        <p:nvSpPr>
          <p:cNvPr id="734" name="Shape 734"/>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735" name="Shape 735"/>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736" name="Shape 736"/>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737" name="Shape 737"/>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738" name="Shape 738"/>
          <p:cNvGrpSpPr/>
          <p:nvPr/>
        </p:nvGrpSpPr>
        <p:grpSpPr>
          <a:xfrm>
            <a:off x="5332590" y="1864953"/>
            <a:ext cx="712986" cy="218400"/>
            <a:chOff x="4577530" y="2938752"/>
            <a:chExt cx="712986" cy="218400"/>
          </a:xfrm>
        </p:grpSpPr>
        <p:sp>
          <p:nvSpPr>
            <p:cNvPr id="739" name="Shape 73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40" name="Shape 74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41" name="Shape 74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742" name="Shape 742"/>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743" name="Shape 743"/>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744" name="Shape 744"/>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745" name="Shape 745"/>
          <p:cNvGrpSpPr/>
          <p:nvPr/>
        </p:nvGrpSpPr>
        <p:grpSpPr>
          <a:xfrm>
            <a:off x="5332590" y="2926337"/>
            <a:ext cx="712986" cy="218400"/>
            <a:chOff x="4577530" y="2938752"/>
            <a:chExt cx="712986" cy="218400"/>
          </a:xfrm>
        </p:grpSpPr>
        <p:sp>
          <p:nvSpPr>
            <p:cNvPr id="746" name="Shape 74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47" name="Shape 74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48" name="Shape 74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749" name="Shape 749"/>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750" name="Shape 750"/>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751" name="Shape 751"/>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752" name="Shape 752"/>
          <p:cNvGrpSpPr/>
          <p:nvPr/>
        </p:nvGrpSpPr>
        <p:grpSpPr>
          <a:xfrm>
            <a:off x="4494390" y="1864953"/>
            <a:ext cx="712986" cy="218400"/>
            <a:chOff x="4577530" y="2938752"/>
            <a:chExt cx="712986" cy="218400"/>
          </a:xfrm>
        </p:grpSpPr>
        <p:sp>
          <p:nvSpPr>
            <p:cNvPr id="753" name="Shape 75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54" name="Shape 75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55" name="Shape 75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756" name="Shape 756"/>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757" name="Shape 757"/>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758" name="Shape 758"/>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759" name="Shape 759"/>
          <p:cNvGrpSpPr/>
          <p:nvPr/>
        </p:nvGrpSpPr>
        <p:grpSpPr>
          <a:xfrm>
            <a:off x="4494390" y="2926337"/>
            <a:ext cx="712986" cy="218400"/>
            <a:chOff x="4577530" y="2938752"/>
            <a:chExt cx="712986" cy="218400"/>
          </a:xfrm>
        </p:grpSpPr>
        <p:sp>
          <p:nvSpPr>
            <p:cNvPr id="760" name="Shape 76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61" name="Shape 76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62" name="Shape 76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763" name="Shape 763"/>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764" name="Shape 764"/>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765" name="Shape 765"/>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766" name="Shape 766"/>
          <p:cNvGrpSpPr/>
          <p:nvPr/>
        </p:nvGrpSpPr>
        <p:grpSpPr>
          <a:xfrm>
            <a:off x="3656190" y="1864953"/>
            <a:ext cx="712986" cy="218400"/>
            <a:chOff x="4577530" y="2938752"/>
            <a:chExt cx="712986" cy="218400"/>
          </a:xfrm>
        </p:grpSpPr>
        <p:sp>
          <p:nvSpPr>
            <p:cNvPr id="767" name="Shape 76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68" name="Shape 76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69" name="Shape 76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770" name="Shape 770"/>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771" name="Shape 771"/>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772" name="Shape 772"/>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773" name="Shape 773"/>
          <p:cNvGrpSpPr/>
          <p:nvPr/>
        </p:nvGrpSpPr>
        <p:grpSpPr>
          <a:xfrm>
            <a:off x="3656190" y="2926337"/>
            <a:ext cx="712986" cy="218400"/>
            <a:chOff x="4577530" y="2938752"/>
            <a:chExt cx="712986" cy="218400"/>
          </a:xfrm>
        </p:grpSpPr>
        <p:sp>
          <p:nvSpPr>
            <p:cNvPr id="774" name="Shape 77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75" name="Shape 77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776" name="Shape 77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grpSp>
        <p:nvGrpSpPr>
          <p:cNvPr id="777" name="Shape 777"/>
          <p:cNvGrpSpPr/>
          <p:nvPr/>
        </p:nvGrpSpPr>
        <p:grpSpPr>
          <a:xfrm>
            <a:off x="2223000" y="4065375"/>
            <a:ext cx="3978900" cy="509100"/>
            <a:chOff x="2223000" y="4065375"/>
            <a:chExt cx="3978900" cy="509100"/>
          </a:xfrm>
        </p:grpSpPr>
        <p:sp>
          <p:nvSpPr>
            <p:cNvPr id="778" name="Shape 778"/>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grpSp>
          <p:nvGrpSpPr>
            <p:cNvPr id="779" name="Shape 779"/>
            <p:cNvGrpSpPr/>
            <p:nvPr/>
          </p:nvGrpSpPr>
          <p:grpSpPr>
            <a:xfrm>
              <a:off x="2495812" y="4153188"/>
              <a:ext cx="3433275" cy="414606"/>
              <a:chOff x="2457715" y="4153188"/>
              <a:chExt cx="3433275" cy="414606"/>
            </a:xfrm>
          </p:grpSpPr>
          <p:pic>
            <p:nvPicPr>
              <p:cNvPr id="780" name="Shape 780"/>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781" name="Shape 781"/>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782" name="Shape 782"/>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783" name="Shape 783"/>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784" name="Shape 784"/>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785" name="Shape 785"/>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786" name="Shape 786"/>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787" name="Shape 787"/>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788" name="Shape 788"/>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789" name="Shape 789"/>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790" name="Shape 790"/>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791" name="Shape 791"/>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792" name="Shape 792"/>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793" name="Shape 793"/>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
        <p:nvSpPr>
          <p:cNvPr id="2" name="Slide Number Placeholder 1">
            <a:extLst>
              <a:ext uri="{FF2B5EF4-FFF2-40B4-BE49-F238E27FC236}">
                <a16:creationId xmlns:a16="http://schemas.microsoft.com/office/drawing/2014/main" id="{2D8A90AF-BAE3-0A4D-8D8C-59FC02A78EE6}"/>
              </a:ext>
            </a:extLst>
          </p:cNvPr>
          <p:cNvSpPr>
            <a:spLocks noGrp="1"/>
          </p:cNvSpPr>
          <p:nvPr>
            <p:ph type="sldNum" idx="12"/>
          </p:nvPr>
        </p:nvSpPr>
        <p:spPr/>
        <p:txBody>
          <a:bodyPr/>
          <a:lstStyle/>
          <a:p>
            <a:fld id="{00000000-1234-1234-1234-123412341234}" type="slidenum">
              <a:rPr lang="en" smtClean="0"/>
              <a:pPr/>
              <a:t>15</a:t>
            </a:fld>
            <a:endParaRPr lang="en"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444"/>
        <p:cNvGrpSpPr/>
        <p:nvPr/>
      </p:nvGrpSpPr>
      <p:grpSpPr>
        <a:xfrm>
          <a:off x="0" y="0"/>
          <a:ext cx="0" cy="0"/>
          <a:chOff x="0" y="0"/>
          <a:chExt cx="0" cy="0"/>
        </a:xfrm>
      </p:grpSpPr>
      <p:pic>
        <p:nvPicPr>
          <p:cNvPr id="5446" name="Shape 5446"/>
          <p:cNvPicPr preferRelativeResize="0"/>
          <p:nvPr/>
        </p:nvPicPr>
        <p:blipFill>
          <a:blip r:embed="rId3">
            <a:alphaModFix/>
          </a:blip>
          <a:stretch>
            <a:fillRect/>
          </a:stretch>
        </p:blipFill>
        <p:spPr>
          <a:xfrm>
            <a:off x="2807175" y="508750"/>
            <a:ext cx="3189424" cy="820200"/>
          </a:xfrm>
          <a:prstGeom prst="rect">
            <a:avLst/>
          </a:prstGeom>
          <a:noFill/>
          <a:ln>
            <a:noFill/>
          </a:ln>
        </p:spPr>
      </p:pic>
      <p:sp>
        <p:nvSpPr>
          <p:cNvPr id="5447" name="Shape 5447"/>
          <p:cNvSpPr/>
          <p:nvPr/>
        </p:nvSpPr>
        <p:spPr>
          <a:xfrm>
            <a:off x="1238250" y="2862233"/>
            <a:ext cx="6667500" cy="1024200"/>
          </a:xfrm>
          <a:prstGeom prst="rect">
            <a:avLst/>
          </a:prstGeom>
          <a:solidFill>
            <a:srgbClr val="5E9546"/>
          </a:solidFill>
          <a:ln>
            <a:noFill/>
          </a:ln>
        </p:spPr>
        <p:txBody>
          <a:bodyPr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a:solidFill>
                  <a:srgbClr val="F3F3F3"/>
                </a:solidFill>
                <a:latin typeface="Overpass"/>
                <a:ea typeface="Overpass"/>
                <a:cs typeface="Overpass"/>
                <a:sym typeface="Overpass"/>
              </a:rPr>
              <a:t>SUPPORTED MICROSERVICES RUNTIMES</a:t>
            </a:r>
            <a:endParaRPr sz="1100">
              <a:solidFill>
                <a:srgbClr val="000000"/>
              </a:solidFill>
              <a:latin typeface="Overpass"/>
              <a:ea typeface="Overpass"/>
              <a:cs typeface="Overpass"/>
              <a:sym typeface="Overpass"/>
            </a:endParaRPr>
          </a:p>
          <a:p>
            <a:pPr marL="0" lvl="0" indent="0" rtl="0">
              <a:spcBef>
                <a:spcPts val="0"/>
              </a:spcBef>
              <a:spcAft>
                <a:spcPts val="0"/>
              </a:spcAft>
              <a:buClr>
                <a:srgbClr val="000000"/>
              </a:buClr>
              <a:buSzPts val="1100"/>
              <a:buFont typeface="Arial"/>
              <a:buNone/>
            </a:pPr>
            <a:endParaRPr sz="1100">
              <a:solidFill>
                <a:srgbClr val="FFFFFF"/>
              </a:solidFill>
              <a:latin typeface="Overpass"/>
              <a:ea typeface="Overpass"/>
              <a:cs typeface="Overpass"/>
              <a:sym typeface="Overpass"/>
            </a:endParaRPr>
          </a:p>
          <a:p>
            <a:pPr marL="0" lvl="0" indent="0" algn="ctr" rtl="0">
              <a:spcBef>
                <a:spcPts val="0"/>
              </a:spcBef>
              <a:spcAft>
                <a:spcPts val="0"/>
              </a:spcAft>
              <a:buClr>
                <a:srgbClr val="F3F3F3"/>
              </a:buClr>
              <a:buFont typeface="Proxima Nova"/>
              <a:buNone/>
            </a:pPr>
            <a:endParaRPr sz="1100">
              <a:latin typeface="Overpass"/>
              <a:ea typeface="Overpass"/>
              <a:cs typeface="Overpass"/>
              <a:sym typeface="Overpass"/>
            </a:endParaRPr>
          </a:p>
        </p:txBody>
      </p:sp>
      <p:sp>
        <p:nvSpPr>
          <p:cNvPr id="5448" name="Shape 5448"/>
          <p:cNvSpPr/>
          <p:nvPr/>
        </p:nvSpPr>
        <p:spPr>
          <a:xfrm>
            <a:off x="1402365" y="3206761"/>
            <a:ext cx="1225800" cy="543300"/>
          </a:xfrm>
          <a:prstGeom prst="rect">
            <a:avLst/>
          </a:prstGeom>
          <a:solidFill>
            <a:srgbClr val="274E13"/>
          </a:solidFill>
          <a:ln>
            <a:noFill/>
          </a:ln>
        </p:spPr>
        <p:txBody>
          <a:bodyPr wrap="square" lIns="91425" tIns="91425" rIns="91425" bIns="91425" anchor="ctr" anchorCtr="0">
            <a:noAutofit/>
          </a:bodyPr>
          <a:lstStyle/>
          <a:p>
            <a:pPr marL="0" lvl="0" indent="0" algn="ctr" rtl="0">
              <a:lnSpc>
                <a:spcPct val="140000"/>
              </a:lnSpc>
              <a:spcBef>
                <a:spcPts val="0"/>
              </a:spcBef>
              <a:spcAft>
                <a:spcPts val="0"/>
              </a:spcAft>
              <a:buNone/>
            </a:pPr>
            <a:endParaRPr sz="700">
              <a:solidFill>
                <a:srgbClr val="FFFFFF"/>
              </a:solidFill>
              <a:latin typeface="Overpass"/>
              <a:ea typeface="Overpass"/>
              <a:cs typeface="Overpass"/>
              <a:sym typeface="Overpass"/>
            </a:endParaRPr>
          </a:p>
        </p:txBody>
      </p:sp>
      <p:sp>
        <p:nvSpPr>
          <p:cNvPr id="5449" name="Shape 5449"/>
          <p:cNvSpPr/>
          <p:nvPr/>
        </p:nvSpPr>
        <p:spPr>
          <a:xfrm>
            <a:off x="2679665" y="3206761"/>
            <a:ext cx="1225800" cy="543300"/>
          </a:xfrm>
          <a:prstGeom prst="rect">
            <a:avLst/>
          </a:prstGeom>
          <a:solidFill>
            <a:srgbClr val="274E13"/>
          </a:solidFill>
          <a:ln>
            <a:noFill/>
          </a:ln>
        </p:spPr>
        <p:txBody>
          <a:bodyPr wrap="square" lIns="91425" tIns="91425" rIns="91425" bIns="91425" anchor="ctr" anchorCtr="0">
            <a:noAutofit/>
          </a:bodyPr>
          <a:lstStyle/>
          <a:p>
            <a:pPr marL="0" lvl="0" indent="0" algn="ctr" rtl="0">
              <a:lnSpc>
                <a:spcPct val="140000"/>
              </a:lnSpc>
              <a:spcBef>
                <a:spcPts val="0"/>
              </a:spcBef>
              <a:spcAft>
                <a:spcPts val="0"/>
              </a:spcAft>
              <a:buNone/>
            </a:pPr>
            <a:endParaRPr sz="700">
              <a:solidFill>
                <a:srgbClr val="FFFFFF"/>
              </a:solidFill>
              <a:latin typeface="Overpass"/>
              <a:ea typeface="Overpass"/>
              <a:cs typeface="Overpass"/>
              <a:sym typeface="Overpass"/>
            </a:endParaRPr>
          </a:p>
        </p:txBody>
      </p:sp>
      <p:sp>
        <p:nvSpPr>
          <p:cNvPr id="5450" name="Shape 5450"/>
          <p:cNvSpPr/>
          <p:nvPr/>
        </p:nvSpPr>
        <p:spPr>
          <a:xfrm>
            <a:off x="5234266" y="3206761"/>
            <a:ext cx="1225800" cy="543300"/>
          </a:xfrm>
          <a:prstGeom prst="rect">
            <a:avLst/>
          </a:prstGeom>
          <a:solidFill>
            <a:srgbClr val="274E13"/>
          </a:solidFill>
          <a:ln>
            <a:noFill/>
          </a:ln>
        </p:spPr>
        <p:txBody>
          <a:bodyPr wrap="square" lIns="91425" tIns="91425" rIns="91425" bIns="91425" anchor="ctr" anchorCtr="0">
            <a:noAutofit/>
          </a:bodyPr>
          <a:lstStyle/>
          <a:p>
            <a:pPr marL="0" lvl="0" indent="0" algn="ctr" rtl="0">
              <a:lnSpc>
                <a:spcPct val="140000"/>
              </a:lnSpc>
              <a:spcBef>
                <a:spcPts val="0"/>
              </a:spcBef>
              <a:spcAft>
                <a:spcPts val="0"/>
              </a:spcAft>
              <a:buNone/>
            </a:pPr>
            <a:endParaRPr sz="700">
              <a:solidFill>
                <a:srgbClr val="FFFFFF"/>
              </a:solidFill>
              <a:latin typeface="Overpass"/>
              <a:ea typeface="Overpass"/>
              <a:cs typeface="Overpass"/>
              <a:sym typeface="Overpass"/>
            </a:endParaRPr>
          </a:p>
        </p:txBody>
      </p:sp>
      <p:sp>
        <p:nvSpPr>
          <p:cNvPr id="5451" name="Shape 5451"/>
          <p:cNvSpPr/>
          <p:nvPr/>
        </p:nvSpPr>
        <p:spPr>
          <a:xfrm>
            <a:off x="3956966" y="3206761"/>
            <a:ext cx="1225800" cy="543300"/>
          </a:xfrm>
          <a:prstGeom prst="rect">
            <a:avLst/>
          </a:prstGeom>
          <a:solidFill>
            <a:srgbClr val="274E13"/>
          </a:solidFill>
          <a:ln>
            <a:noFill/>
          </a:ln>
        </p:spPr>
        <p:txBody>
          <a:bodyPr wrap="square" lIns="91425" tIns="91425" rIns="91425" bIns="91425" anchor="ctr" anchorCtr="0">
            <a:noAutofit/>
          </a:bodyPr>
          <a:lstStyle/>
          <a:p>
            <a:pPr marL="0" lvl="0" indent="0" algn="ctr" rtl="0">
              <a:lnSpc>
                <a:spcPct val="140000"/>
              </a:lnSpc>
              <a:spcBef>
                <a:spcPts val="0"/>
              </a:spcBef>
              <a:spcAft>
                <a:spcPts val="0"/>
              </a:spcAft>
              <a:buNone/>
            </a:pPr>
            <a:endParaRPr sz="700">
              <a:solidFill>
                <a:srgbClr val="FFFFFF"/>
              </a:solidFill>
              <a:latin typeface="Overpass"/>
              <a:ea typeface="Overpass"/>
              <a:cs typeface="Overpass"/>
              <a:sym typeface="Overpass"/>
            </a:endParaRPr>
          </a:p>
        </p:txBody>
      </p:sp>
      <p:sp>
        <p:nvSpPr>
          <p:cNvPr id="5452" name="Shape 5452"/>
          <p:cNvSpPr/>
          <p:nvPr/>
        </p:nvSpPr>
        <p:spPr>
          <a:xfrm>
            <a:off x="1402376" y="3181089"/>
            <a:ext cx="1225800" cy="506100"/>
          </a:xfrm>
          <a:prstGeom prst="rect">
            <a:avLst/>
          </a:prstGeom>
          <a:noFill/>
          <a:ln>
            <a:noFill/>
          </a:ln>
        </p:spPr>
        <p:txBody>
          <a:bodyPr wrap="square" lIns="91425" tIns="91425" rIns="91425" bIns="91425" anchor="ctr" anchorCtr="0">
            <a:noAutofit/>
          </a:bodyPr>
          <a:lstStyle/>
          <a:p>
            <a:pPr marL="0" lvl="0" indent="0" algn="ctr" rtl="0">
              <a:lnSpc>
                <a:spcPct val="170000"/>
              </a:lnSpc>
              <a:spcBef>
                <a:spcPts val="0"/>
              </a:spcBef>
              <a:spcAft>
                <a:spcPts val="0"/>
              </a:spcAft>
              <a:buNone/>
            </a:pPr>
            <a:r>
              <a:rPr lang="en" sz="1000" dirty="0">
                <a:solidFill>
                  <a:srgbClr val="FFFFFF"/>
                </a:solidFill>
                <a:latin typeface="Overpass"/>
                <a:ea typeface="Overpass"/>
                <a:cs typeface="Overpass"/>
                <a:sym typeface="Overpass"/>
              </a:rPr>
              <a:t>Reactive</a:t>
            </a:r>
            <a:endParaRPr sz="1000" dirty="0">
              <a:solidFill>
                <a:srgbClr val="FFFFFF"/>
              </a:solidFill>
              <a:latin typeface="Overpass"/>
              <a:ea typeface="Overpass"/>
              <a:cs typeface="Overpass"/>
              <a:sym typeface="Overpass"/>
            </a:endParaRPr>
          </a:p>
          <a:p>
            <a:pPr marL="0" lvl="0" indent="0" algn="ctr" rtl="0">
              <a:lnSpc>
                <a:spcPct val="170000"/>
              </a:lnSpc>
              <a:spcBef>
                <a:spcPts val="0"/>
              </a:spcBef>
              <a:spcAft>
                <a:spcPts val="0"/>
              </a:spcAft>
              <a:buNone/>
            </a:pPr>
            <a:r>
              <a:rPr lang="en" sz="1000" dirty="0">
                <a:solidFill>
                  <a:srgbClr val="FFFFFF"/>
                </a:solidFill>
                <a:latin typeface="Overpass"/>
                <a:ea typeface="Overpass"/>
                <a:cs typeface="Overpass"/>
                <a:sym typeface="Overpass"/>
              </a:rPr>
              <a:t>Eclipse Vert.x</a:t>
            </a:r>
            <a:endParaRPr sz="1000" dirty="0">
              <a:solidFill>
                <a:srgbClr val="FFFFFF"/>
              </a:solidFill>
              <a:latin typeface="Overpass"/>
              <a:ea typeface="Overpass"/>
              <a:cs typeface="Overpass"/>
              <a:sym typeface="Overpass"/>
            </a:endParaRPr>
          </a:p>
        </p:txBody>
      </p:sp>
      <p:sp>
        <p:nvSpPr>
          <p:cNvPr id="5453" name="Shape 5453"/>
          <p:cNvSpPr/>
          <p:nvPr/>
        </p:nvSpPr>
        <p:spPr>
          <a:xfrm>
            <a:off x="2679676" y="3181089"/>
            <a:ext cx="1225800" cy="506100"/>
          </a:xfrm>
          <a:prstGeom prst="rect">
            <a:avLst/>
          </a:prstGeom>
          <a:noFill/>
          <a:ln>
            <a:noFill/>
          </a:ln>
        </p:spPr>
        <p:txBody>
          <a:bodyPr wrap="square" lIns="91425" tIns="91425" rIns="91425" bIns="91425" anchor="ctr" anchorCtr="0">
            <a:noAutofit/>
          </a:bodyPr>
          <a:lstStyle/>
          <a:p>
            <a:pPr marL="0" lvl="0" indent="0" algn="ctr" rtl="0">
              <a:lnSpc>
                <a:spcPct val="170000"/>
              </a:lnSpc>
              <a:spcBef>
                <a:spcPts val="0"/>
              </a:spcBef>
              <a:spcAft>
                <a:spcPts val="0"/>
              </a:spcAft>
              <a:buNone/>
            </a:pPr>
            <a:r>
              <a:rPr lang="en" sz="1000">
                <a:solidFill>
                  <a:srgbClr val="FFFFFF"/>
                </a:solidFill>
                <a:latin typeface="Overpass"/>
                <a:ea typeface="Overpass"/>
                <a:cs typeface="Overpass"/>
                <a:sym typeface="Overpass"/>
              </a:rPr>
              <a:t>MicroProfile</a:t>
            </a:r>
            <a:endParaRPr sz="1000">
              <a:solidFill>
                <a:srgbClr val="FFFFFF"/>
              </a:solidFill>
              <a:latin typeface="Overpass"/>
              <a:ea typeface="Overpass"/>
              <a:cs typeface="Overpass"/>
              <a:sym typeface="Overpass"/>
            </a:endParaRPr>
          </a:p>
          <a:p>
            <a:pPr marL="0" lvl="0" indent="0" algn="ctr" rtl="0">
              <a:lnSpc>
                <a:spcPct val="170000"/>
              </a:lnSpc>
              <a:spcBef>
                <a:spcPts val="0"/>
              </a:spcBef>
              <a:spcAft>
                <a:spcPts val="0"/>
              </a:spcAft>
              <a:buNone/>
            </a:pPr>
            <a:r>
              <a:rPr lang="en" sz="1000">
                <a:solidFill>
                  <a:srgbClr val="FFFFFF"/>
                </a:solidFill>
                <a:latin typeface="Overpass"/>
                <a:ea typeface="Overpass"/>
                <a:cs typeface="Overpass"/>
                <a:sym typeface="Overpass"/>
              </a:rPr>
              <a:t>WildFly Swarm</a:t>
            </a:r>
            <a:endParaRPr sz="1000">
              <a:solidFill>
                <a:srgbClr val="FFFFFF"/>
              </a:solidFill>
              <a:latin typeface="Overpass"/>
              <a:ea typeface="Overpass"/>
              <a:cs typeface="Overpass"/>
              <a:sym typeface="Overpass"/>
            </a:endParaRPr>
          </a:p>
        </p:txBody>
      </p:sp>
      <p:sp>
        <p:nvSpPr>
          <p:cNvPr id="5454" name="Shape 5454"/>
          <p:cNvSpPr/>
          <p:nvPr/>
        </p:nvSpPr>
        <p:spPr>
          <a:xfrm>
            <a:off x="3968666" y="3181089"/>
            <a:ext cx="1225800" cy="506100"/>
          </a:xfrm>
          <a:prstGeom prst="rect">
            <a:avLst/>
          </a:prstGeom>
          <a:noFill/>
          <a:ln>
            <a:noFill/>
          </a:ln>
        </p:spPr>
        <p:txBody>
          <a:bodyPr wrap="square" lIns="91425" tIns="91425" rIns="91425" bIns="91425" anchor="ctr" anchorCtr="0">
            <a:noAutofit/>
          </a:bodyPr>
          <a:lstStyle/>
          <a:p>
            <a:pPr marL="0" lvl="0" indent="0" algn="ctr" rtl="0">
              <a:lnSpc>
                <a:spcPct val="170000"/>
              </a:lnSpc>
              <a:spcBef>
                <a:spcPts val="0"/>
              </a:spcBef>
              <a:spcAft>
                <a:spcPts val="0"/>
              </a:spcAft>
              <a:buNone/>
            </a:pPr>
            <a:r>
              <a:rPr lang="en" sz="1000">
                <a:solidFill>
                  <a:srgbClr val="FFFFFF"/>
                </a:solidFill>
                <a:latin typeface="Overpass"/>
                <a:ea typeface="Overpass"/>
                <a:cs typeface="Overpass"/>
                <a:sym typeface="Overpass"/>
              </a:rPr>
              <a:t>Server-side JS</a:t>
            </a:r>
            <a:endParaRPr sz="1000">
              <a:solidFill>
                <a:srgbClr val="FFFFFF"/>
              </a:solidFill>
              <a:latin typeface="Overpass"/>
              <a:ea typeface="Overpass"/>
              <a:cs typeface="Overpass"/>
              <a:sym typeface="Overpass"/>
            </a:endParaRPr>
          </a:p>
          <a:p>
            <a:pPr marL="0" lvl="0" indent="0" algn="ctr" rtl="0">
              <a:lnSpc>
                <a:spcPct val="170000"/>
              </a:lnSpc>
              <a:spcBef>
                <a:spcPts val="0"/>
              </a:spcBef>
              <a:spcAft>
                <a:spcPts val="0"/>
              </a:spcAft>
              <a:buNone/>
            </a:pPr>
            <a:r>
              <a:rPr lang="en" sz="1000">
                <a:solidFill>
                  <a:srgbClr val="FFFFFF"/>
                </a:solidFill>
                <a:latin typeface="Overpass"/>
                <a:ea typeface="Overpass"/>
                <a:cs typeface="Overpass"/>
                <a:sym typeface="Overpass"/>
              </a:rPr>
              <a:t>Node.js</a:t>
            </a:r>
            <a:endParaRPr sz="1000">
              <a:solidFill>
                <a:srgbClr val="FFFFFF"/>
              </a:solidFill>
              <a:latin typeface="Overpass"/>
              <a:ea typeface="Overpass"/>
              <a:cs typeface="Overpass"/>
              <a:sym typeface="Overpass"/>
            </a:endParaRPr>
          </a:p>
        </p:txBody>
      </p:sp>
      <p:sp>
        <p:nvSpPr>
          <p:cNvPr id="5455" name="Shape 5455"/>
          <p:cNvSpPr/>
          <p:nvPr/>
        </p:nvSpPr>
        <p:spPr>
          <a:xfrm>
            <a:off x="5244089" y="3181089"/>
            <a:ext cx="1225800" cy="506100"/>
          </a:xfrm>
          <a:prstGeom prst="rect">
            <a:avLst/>
          </a:prstGeom>
          <a:noFill/>
          <a:ln>
            <a:noFill/>
          </a:ln>
        </p:spPr>
        <p:txBody>
          <a:bodyPr wrap="square" lIns="91425" tIns="91425" rIns="91425" bIns="91425" anchor="ctr" anchorCtr="0">
            <a:noAutofit/>
          </a:bodyPr>
          <a:lstStyle/>
          <a:p>
            <a:pPr marL="0" lvl="0" indent="0" algn="ctr" rtl="0">
              <a:lnSpc>
                <a:spcPct val="170000"/>
              </a:lnSpc>
              <a:spcBef>
                <a:spcPts val="0"/>
              </a:spcBef>
              <a:spcAft>
                <a:spcPts val="0"/>
              </a:spcAft>
              <a:buNone/>
            </a:pPr>
            <a:r>
              <a:rPr lang="en" sz="1000" dirty="0">
                <a:solidFill>
                  <a:srgbClr val="FFFFFF"/>
                </a:solidFill>
                <a:latin typeface="Overpass"/>
                <a:ea typeface="Overpass"/>
                <a:cs typeface="Overpass"/>
                <a:sym typeface="Overpass"/>
              </a:rPr>
              <a:t>Java EE</a:t>
            </a:r>
            <a:endParaRPr sz="1000" dirty="0">
              <a:solidFill>
                <a:srgbClr val="FFFFFF"/>
              </a:solidFill>
              <a:latin typeface="Overpass"/>
              <a:ea typeface="Overpass"/>
              <a:cs typeface="Overpass"/>
              <a:sym typeface="Overpass"/>
            </a:endParaRPr>
          </a:p>
          <a:p>
            <a:pPr marL="0" lvl="0" indent="0" algn="ctr" rtl="0">
              <a:lnSpc>
                <a:spcPct val="170000"/>
              </a:lnSpc>
              <a:spcBef>
                <a:spcPts val="0"/>
              </a:spcBef>
              <a:spcAft>
                <a:spcPts val="0"/>
              </a:spcAft>
              <a:buNone/>
            </a:pPr>
            <a:r>
              <a:rPr lang="en" sz="1000" dirty="0">
                <a:solidFill>
                  <a:srgbClr val="FFFFFF"/>
                </a:solidFill>
                <a:latin typeface="Overpass"/>
                <a:ea typeface="Overpass"/>
                <a:cs typeface="Overpass"/>
                <a:sym typeface="Overpass"/>
              </a:rPr>
              <a:t>JBoss EAP</a:t>
            </a:r>
            <a:endParaRPr sz="1000" dirty="0">
              <a:solidFill>
                <a:srgbClr val="FFFFFF"/>
              </a:solidFill>
              <a:latin typeface="Overpass"/>
              <a:ea typeface="Overpass"/>
              <a:cs typeface="Overpass"/>
              <a:sym typeface="Overpass"/>
            </a:endParaRPr>
          </a:p>
        </p:txBody>
      </p:sp>
      <p:cxnSp>
        <p:nvCxnSpPr>
          <p:cNvPr id="5456" name="Shape 5456"/>
          <p:cNvCxnSpPr/>
          <p:nvPr/>
        </p:nvCxnSpPr>
        <p:spPr>
          <a:xfrm>
            <a:off x="1680650" y="3494633"/>
            <a:ext cx="669600" cy="0"/>
          </a:xfrm>
          <a:prstGeom prst="straightConnector1">
            <a:avLst/>
          </a:prstGeom>
          <a:noFill/>
          <a:ln w="9525" cap="flat" cmpd="sng">
            <a:solidFill>
              <a:srgbClr val="9FC5E8"/>
            </a:solidFill>
            <a:prstDash val="dot"/>
            <a:round/>
            <a:headEnd type="none" w="lg" len="lg"/>
            <a:tailEnd type="none" w="lg" len="lg"/>
          </a:ln>
        </p:spPr>
      </p:cxnSp>
      <p:cxnSp>
        <p:nvCxnSpPr>
          <p:cNvPr id="5457" name="Shape 5457"/>
          <p:cNvCxnSpPr/>
          <p:nvPr/>
        </p:nvCxnSpPr>
        <p:spPr>
          <a:xfrm>
            <a:off x="2957950" y="3494633"/>
            <a:ext cx="669600" cy="0"/>
          </a:xfrm>
          <a:prstGeom prst="straightConnector1">
            <a:avLst/>
          </a:prstGeom>
          <a:noFill/>
          <a:ln w="9525" cap="flat" cmpd="sng">
            <a:solidFill>
              <a:srgbClr val="9FC5E8"/>
            </a:solidFill>
            <a:prstDash val="dot"/>
            <a:round/>
            <a:headEnd type="none" w="lg" len="lg"/>
            <a:tailEnd type="none" w="lg" len="lg"/>
          </a:ln>
        </p:spPr>
      </p:cxnSp>
      <p:cxnSp>
        <p:nvCxnSpPr>
          <p:cNvPr id="5458" name="Shape 5458"/>
          <p:cNvCxnSpPr/>
          <p:nvPr/>
        </p:nvCxnSpPr>
        <p:spPr>
          <a:xfrm>
            <a:off x="4235250" y="3494633"/>
            <a:ext cx="669600" cy="0"/>
          </a:xfrm>
          <a:prstGeom prst="straightConnector1">
            <a:avLst/>
          </a:prstGeom>
          <a:noFill/>
          <a:ln w="9525" cap="flat" cmpd="sng">
            <a:solidFill>
              <a:srgbClr val="9FC5E8"/>
            </a:solidFill>
            <a:prstDash val="dot"/>
            <a:round/>
            <a:headEnd type="none" w="lg" len="lg"/>
            <a:tailEnd type="none" w="lg" len="lg"/>
          </a:ln>
        </p:spPr>
      </p:cxnSp>
      <p:cxnSp>
        <p:nvCxnSpPr>
          <p:cNvPr id="5459" name="Shape 5459"/>
          <p:cNvCxnSpPr/>
          <p:nvPr/>
        </p:nvCxnSpPr>
        <p:spPr>
          <a:xfrm>
            <a:off x="5512551" y="3494633"/>
            <a:ext cx="669600" cy="0"/>
          </a:xfrm>
          <a:prstGeom prst="straightConnector1">
            <a:avLst/>
          </a:prstGeom>
          <a:noFill/>
          <a:ln w="9525" cap="flat" cmpd="sng">
            <a:solidFill>
              <a:srgbClr val="9FC5E8"/>
            </a:solidFill>
            <a:prstDash val="dot"/>
            <a:round/>
            <a:headEnd type="none" w="lg" len="lg"/>
            <a:tailEnd type="none" w="lg" len="lg"/>
          </a:ln>
        </p:spPr>
      </p:cxnSp>
      <p:sp>
        <p:nvSpPr>
          <p:cNvPr id="5460" name="Shape 5460"/>
          <p:cNvSpPr/>
          <p:nvPr/>
        </p:nvSpPr>
        <p:spPr>
          <a:xfrm>
            <a:off x="1238250" y="1732882"/>
            <a:ext cx="6667500" cy="1099800"/>
          </a:xfrm>
          <a:prstGeom prst="rect">
            <a:avLst/>
          </a:prstGeom>
          <a:solidFill>
            <a:srgbClr val="3C78D8"/>
          </a:solidFill>
          <a:ln>
            <a:noFill/>
          </a:ln>
        </p:spPr>
        <p:txBody>
          <a:bodyPr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a:solidFill>
                  <a:srgbClr val="F3F3F3"/>
                </a:solidFill>
                <a:latin typeface="Overpass"/>
                <a:ea typeface="Overpass"/>
                <a:cs typeface="Overpass"/>
                <a:sym typeface="Overpass"/>
              </a:rPr>
              <a:t>TESTED AND VERIFIED MICROSERVICES FRAMEWORKS</a:t>
            </a:r>
            <a:endParaRPr sz="1100">
              <a:solidFill>
                <a:srgbClr val="000000"/>
              </a:solidFill>
              <a:latin typeface="Overpass"/>
              <a:ea typeface="Overpass"/>
              <a:cs typeface="Overpass"/>
              <a:sym typeface="Overpass"/>
            </a:endParaRPr>
          </a:p>
          <a:p>
            <a:pPr marL="0" lvl="0" indent="0" rtl="0">
              <a:spcBef>
                <a:spcPts val="0"/>
              </a:spcBef>
              <a:spcAft>
                <a:spcPts val="0"/>
              </a:spcAft>
              <a:buClr>
                <a:srgbClr val="000000"/>
              </a:buClr>
              <a:buSzPts val="1100"/>
              <a:buFont typeface="Arial"/>
              <a:buNone/>
            </a:pPr>
            <a:endParaRPr sz="1100">
              <a:solidFill>
                <a:srgbClr val="F3F3F3"/>
              </a:solidFill>
              <a:latin typeface="Overpass"/>
              <a:ea typeface="Overpass"/>
              <a:cs typeface="Overpass"/>
              <a:sym typeface="Overpass"/>
            </a:endParaRPr>
          </a:p>
          <a:p>
            <a:pPr marL="0" lvl="0" indent="0" algn="ctr" rtl="0">
              <a:spcBef>
                <a:spcPts val="0"/>
              </a:spcBef>
              <a:spcAft>
                <a:spcPts val="0"/>
              </a:spcAft>
              <a:buClr>
                <a:srgbClr val="F3F3F3"/>
              </a:buClr>
              <a:buFont typeface="Proxima Nova"/>
              <a:buNone/>
            </a:pPr>
            <a:endParaRPr sz="1100">
              <a:latin typeface="Overpass"/>
              <a:ea typeface="Overpass"/>
              <a:cs typeface="Overpass"/>
              <a:sym typeface="Overpass"/>
            </a:endParaRPr>
          </a:p>
        </p:txBody>
      </p:sp>
      <p:sp>
        <p:nvSpPr>
          <p:cNvPr id="5461" name="Shape 5461"/>
          <p:cNvSpPr/>
          <p:nvPr/>
        </p:nvSpPr>
        <p:spPr>
          <a:xfrm>
            <a:off x="1402375" y="2429667"/>
            <a:ext cx="2078100" cy="333000"/>
          </a:xfrm>
          <a:prstGeom prst="rect">
            <a:avLst/>
          </a:prstGeom>
          <a:solidFill>
            <a:srgbClr val="1C4587"/>
          </a:solidFill>
          <a:ln>
            <a:noFill/>
          </a:ln>
        </p:spPr>
        <p:txBody>
          <a:bodyPr wrap="square" lIns="91425" tIns="91425" rIns="91425" bIns="91425" anchor="ctr" anchorCtr="0">
            <a:noAutofit/>
          </a:bodyPr>
          <a:lstStyle/>
          <a:p>
            <a:pPr marL="0" lvl="0" indent="0" algn="ctr" rtl="0">
              <a:lnSpc>
                <a:spcPct val="140000"/>
              </a:lnSpc>
              <a:spcBef>
                <a:spcPts val="0"/>
              </a:spcBef>
              <a:spcAft>
                <a:spcPts val="0"/>
              </a:spcAft>
              <a:buNone/>
            </a:pPr>
            <a:r>
              <a:rPr lang="en" sz="1000" dirty="0">
                <a:solidFill>
                  <a:srgbClr val="FFFFFF"/>
                </a:solidFill>
                <a:latin typeface="Overpass"/>
                <a:ea typeface="Overpass"/>
                <a:cs typeface="Overpass"/>
                <a:sym typeface="Overpass"/>
              </a:rPr>
              <a:t>Spring Boot</a:t>
            </a:r>
            <a:endParaRPr sz="1000" dirty="0">
              <a:solidFill>
                <a:srgbClr val="FFFFFF"/>
              </a:solidFill>
              <a:latin typeface="Overpass"/>
              <a:ea typeface="Overpass"/>
              <a:cs typeface="Overpass"/>
              <a:sym typeface="Overpass"/>
            </a:endParaRPr>
          </a:p>
        </p:txBody>
      </p:sp>
      <p:sp>
        <p:nvSpPr>
          <p:cNvPr id="5462" name="Shape 5462"/>
          <p:cNvSpPr/>
          <p:nvPr/>
        </p:nvSpPr>
        <p:spPr>
          <a:xfrm>
            <a:off x="5662615" y="2429667"/>
            <a:ext cx="2078100" cy="333000"/>
          </a:xfrm>
          <a:prstGeom prst="rect">
            <a:avLst/>
          </a:prstGeom>
          <a:solidFill>
            <a:srgbClr val="1C4587"/>
          </a:solidFill>
          <a:ln>
            <a:noFill/>
          </a:ln>
        </p:spPr>
        <p:txBody>
          <a:bodyPr wrap="square" lIns="91425" tIns="91425" rIns="91425" bIns="91425" anchor="ctr" anchorCtr="0">
            <a:noAutofit/>
          </a:bodyPr>
          <a:lstStyle/>
          <a:p>
            <a:pPr marL="0" lvl="0" indent="0" algn="ctr" rtl="0">
              <a:lnSpc>
                <a:spcPct val="140000"/>
              </a:lnSpc>
              <a:spcBef>
                <a:spcPts val="0"/>
              </a:spcBef>
              <a:spcAft>
                <a:spcPts val="0"/>
              </a:spcAft>
              <a:buNone/>
            </a:pPr>
            <a:r>
              <a:rPr lang="en" sz="1000">
                <a:solidFill>
                  <a:srgbClr val="FFFFFF"/>
                </a:solidFill>
                <a:latin typeface="Overpass"/>
                <a:ea typeface="Overpass"/>
                <a:cs typeface="Overpass"/>
                <a:sym typeface="Overpass"/>
              </a:rPr>
              <a:t>Netflix Ribbon</a:t>
            </a:r>
            <a:endParaRPr sz="1000">
              <a:solidFill>
                <a:srgbClr val="FFFFFF"/>
              </a:solidFill>
              <a:latin typeface="Overpass"/>
              <a:ea typeface="Overpass"/>
              <a:cs typeface="Overpass"/>
              <a:sym typeface="Overpass"/>
            </a:endParaRPr>
          </a:p>
        </p:txBody>
      </p:sp>
      <p:sp>
        <p:nvSpPr>
          <p:cNvPr id="5463" name="Shape 5463"/>
          <p:cNvSpPr/>
          <p:nvPr/>
        </p:nvSpPr>
        <p:spPr>
          <a:xfrm>
            <a:off x="3532495" y="2429667"/>
            <a:ext cx="2078100" cy="333000"/>
          </a:xfrm>
          <a:prstGeom prst="rect">
            <a:avLst/>
          </a:prstGeom>
          <a:solidFill>
            <a:srgbClr val="1C4587"/>
          </a:solidFill>
          <a:ln>
            <a:noFill/>
          </a:ln>
        </p:spPr>
        <p:txBody>
          <a:bodyPr wrap="square" lIns="91425" tIns="91425" rIns="91425" bIns="91425" anchor="ctr" anchorCtr="0">
            <a:noAutofit/>
          </a:bodyPr>
          <a:lstStyle/>
          <a:p>
            <a:pPr marL="0" lvl="0" indent="0" algn="ctr" rtl="0">
              <a:lnSpc>
                <a:spcPct val="140000"/>
              </a:lnSpc>
              <a:spcBef>
                <a:spcPts val="0"/>
              </a:spcBef>
              <a:spcAft>
                <a:spcPts val="0"/>
              </a:spcAft>
              <a:buNone/>
            </a:pPr>
            <a:r>
              <a:rPr lang="en" sz="1000" dirty="0">
                <a:solidFill>
                  <a:srgbClr val="FFFFFF"/>
                </a:solidFill>
                <a:latin typeface="Overpass"/>
                <a:ea typeface="Overpass"/>
                <a:cs typeface="Overpass"/>
                <a:sym typeface="Overpass"/>
              </a:rPr>
              <a:t>Netflix Hystrix</a:t>
            </a:r>
            <a:endParaRPr sz="1000" dirty="0">
              <a:solidFill>
                <a:srgbClr val="FFFFFF"/>
              </a:solidFill>
              <a:latin typeface="Overpass"/>
              <a:ea typeface="Overpass"/>
              <a:cs typeface="Overpass"/>
              <a:sym typeface="Overpass"/>
            </a:endParaRPr>
          </a:p>
        </p:txBody>
      </p:sp>
      <p:sp>
        <p:nvSpPr>
          <p:cNvPr id="5464" name="Shape 5464"/>
          <p:cNvSpPr/>
          <p:nvPr/>
        </p:nvSpPr>
        <p:spPr>
          <a:xfrm>
            <a:off x="6514937" y="3206761"/>
            <a:ext cx="1225800" cy="543300"/>
          </a:xfrm>
          <a:prstGeom prst="rect">
            <a:avLst/>
          </a:prstGeom>
          <a:solidFill>
            <a:srgbClr val="274E13"/>
          </a:solidFill>
          <a:ln>
            <a:noFill/>
          </a:ln>
        </p:spPr>
        <p:txBody>
          <a:bodyPr wrap="square" lIns="91425" tIns="91425" rIns="91425" bIns="91425" anchor="ctr" anchorCtr="0">
            <a:noAutofit/>
          </a:bodyPr>
          <a:lstStyle/>
          <a:p>
            <a:pPr marL="0" lvl="0" indent="0" algn="ctr" rtl="0">
              <a:lnSpc>
                <a:spcPct val="140000"/>
              </a:lnSpc>
              <a:spcBef>
                <a:spcPts val="0"/>
              </a:spcBef>
              <a:spcAft>
                <a:spcPts val="0"/>
              </a:spcAft>
              <a:buNone/>
            </a:pPr>
            <a:endParaRPr sz="700">
              <a:solidFill>
                <a:srgbClr val="FFFFFF"/>
              </a:solidFill>
              <a:latin typeface="Overpass"/>
              <a:ea typeface="Overpass"/>
              <a:cs typeface="Overpass"/>
              <a:sym typeface="Overpass"/>
            </a:endParaRPr>
          </a:p>
        </p:txBody>
      </p:sp>
      <p:sp>
        <p:nvSpPr>
          <p:cNvPr id="5465" name="Shape 5465"/>
          <p:cNvSpPr/>
          <p:nvPr/>
        </p:nvSpPr>
        <p:spPr>
          <a:xfrm>
            <a:off x="6417955" y="3164446"/>
            <a:ext cx="1386900" cy="506100"/>
          </a:xfrm>
          <a:prstGeom prst="rect">
            <a:avLst/>
          </a:prstGeom>
          <a:noFill/>
          <a:ln>
            <a:noFill/>
          </a:ln>
        </p:spPr>
        <p:txBody>
          <a:bodyPr wrap="square" lIns="91425" tIns="91425" rIns="91425" bIns="91425" anchor="ctr" anchorCtr="0">
            <a:noAutofit/>
          </a:bodyPr>
          <a:lstStyle/>
          <a:p>
            <a:pPr lvl="0" algn="ctr">
              <a:lnSpc>
                <a:spcPct val="170000"/>
              </a:lnSpc>
            </a:pPr>
            <a:r>
              <a:rPr lang="en" sz="1000" dirty="0">
                <a:solidFill>
                  <a:srgbClr val="FFFFFF"/>
                </a:solidFill>
                <a:latin typeface="Overpass"/>
                <a:ea typeface="Overpass"/>
                <a:cs typeface="Overpass"/>
                <a:sym typeface="Overpass"/>
              </a:rPr>
              <a:t>Java EE Web</a:t>
            </a:r>
          </a:p>
          <a:p>
            <a:pPr lvl="0" algn="ctr">
              <a:lnSpc>
                <a:spcPct val="170000"/>
              </a:lnSpc>
            </a:pPr>
            <a:r>
              <a:rPr lang="en" sz="1000" dirty="0">
                <a:solidFill>
                  <a:srgbClr val="FFFFFF"/>
                </a:solidFill>
                <a:latin typeface="Overpass"/>
                <a:ea typeface="Overpass"/>
                <a:cs typeface="Overpass"/>
                <a:sym typeface="Overpass"/>
              </a:rPr>
              <a:t>Embedded Tomcat</a:t>
            </a:r>
          </a:p>
        </p:txBody>
      </p:sp>
      <p:cxnSp>
        <p:nvCxnSpPr>
          <p:cNvPr id="5466" name="Shape 5466"/>
          <p:cNvCxnSpPr/>
          <p:nvPr/>
        </p:nvCxnSpPr>
        <p:spPr>
          <a:xfrm>
            <a:off x="6793221" y="3494633"/>
            <a:ext cx="669600" cy="0"/>
          </a:xfrm>
          <a:prstGeom prst="straightConnector1">
            <a:avLst/>
          </a:prstGeom>
          <a:noFill/>
          <a:ln w="9525" cap="flat" cmpd="sng">
            <a:solidFill>
              <a:srgbClr val="9FC5E8"/>
            </a:solidFill>
            <a:prstDash val="dot"/>
            <a:round/>
            <a:headEnd type="none" w="lg" len="lg"/>
            <a:tailEnd type="none" w="lg" len="lg"/>
          </a:ln>
        </p:spPr>
      </p:cxnSp>
      <p:sp>
        <p:nvSpPr>
          <p:cNvPr id="5467" name="Shape 5467"/>
          <p:cNvSpPr txBox="1"/>
          <p:nvPr/>
        </p:nvSpPr>
        <p:spPr>
          <a:xfrm>
            <a:off x="2202150" y="3991181"/>
            <a:ext cx="4739700" cy="671400"/>
          </a:xfrm>
          <a:prstGeom prst="rect">
            <a:avLst/>
          </a:prstGeom>
          <a:noFill/>
          <a:ln>
            <a:noFill/>
          </a:ln>
        </p:spPr>
        <p:txBody>
          <a:bodyPr wrap="square" lIns="91425" tIns="91425" rIns="91425" bIns="91425" anchor="ctr" anchorCtr="0">
            <a:noAutofit/>
          </a:bodyPr>
          <a:lstStyle/>
          <a:p>
            <a:pPr marL="0" lvl="0" indent="0" algn="ctr" rtl="0">
              <a:lnSpc>
                <a:spcPct val="115000"/>
              </a:lnSpc>
              <a:spcBef>
                <a:spcPts val="600"/>
              </a:spcBef>
              <a:spcAft>
                <a:spcPts val="0"/>
              </a:spcAft>
              <a:buNone/>
            </a:pPr>
            <a:r>
              <a:rPr lang="en">
                <a:solidFill>
                  <a:srgbClr val="000000"/>
                </a:solidFill>
                <a:latin typeface="Overpass"/>
                <a:ea typeface="Overpass"/>
                <a:cs typeface="Overpass"/>
                <a:sym typeface="Overpass"/>
              </a:rPr>
              <a:t>Modern, Cloud-Native Application Runtimes and </a:t>
            </a:r>
            <a:br>
              <a:rPr lang="en">
                <a:solidFill>
                  <a:srgbClr val="000000"/>
                </a:solidFill>
                <a:latin typeface="Overpass"/>
                <a:ea typeface="Overpass"/>
                <a:cs typeface="Overpass"/>
                <a:sym typeface="Overpass"/>
              </a:rPr>
            </a:br>
            <a:r>
              <a:rPr lang="en">
                <a:solidFill>
                  <a:srgbClr val="000000"/>
                </a:solidFill>
                <a:latin typeface="Overpass"/>
                <a:ea typeface="Overpass"/>
                <a:cs typeface="Overpass"/>
                <a:sym typeface="Overpass"/>
              </a:rPr>
              <a:t>an Opinionated Developer Experience</a:t>
            </a:r>
            <a:endParaRPr>
              <a:solidFill>
                <a:srgbClr val="000000"/>
              </a:solidFill>
              <a:latin typeface="Overpass"/>
              <a:ea typeface="Overpass"/>
              <a:cs typeface="Overpass"/>
              <a:sym typeface="Overpass"/>
            </a:endParaRPr>
          </a:p>
        </p:txBody>
      </p:sp>
      <p:sp>
        <p:nvSpPr>
          <p:cNvPr id="5468" name="Shape 5468"/>
          <p:cNvSpPr/>
          <p:nvPr/>
        </p:nvSpPr>
        <p:spPr>
          <a:xfrm>
            <a:off x="1402350" y="2056533"/>
            <a:ext cx="6338400" cy="333000"/>
          </a:xfrm>
          <a:prstGeom prst="rect">
            <a:avLst/>
          </a:prstGeom>
          <a:solidFill>
            <a:srgbClr val="1C4587"/>
          </a:solidFill>
          <a:ln>
            <a:noFill/>
          </a:ln>
        </p:spPr>
        <p:txBody>
          <a:bodyPr wrap="square" lIns="91425" tIns="91425" rIns="91425" bIns="91425" anchor="t" anchorCtr="0">
            <a:noAutofit/>
          </a:bodyPr>
          <a:lstStyle/>
          <a:p>
            <a:pPr marL="0" lvl="0" indent="0" algn="ctr" rtl="0">
              <a:lnSpc>
                <a:spcPct val="140000"/>
              </a:lnSpc>
              <a:spcBef>
                <a:spcPts val="0"/>
              </a:spcBef>
              <a:spcAft>
                <a:spcPts val="0"/>
              </a:spcAft>
              <a:buNone/>
            </a:pPr>
            <a:r>
              <a:rPr lang="en" sz="1000">
                <a:solidFill>
                  <a:srgbClr val="FFFFFF"/>
                </a:solidFill>
                <a:latin typeface="Overpass"/>
                <a:ea typeface="Overpass"/>
                <a:cs typeface="Overpass"/>
                <a:sym typeface="Overpass"/>
              </a:rPr>
              <a:t>LAUNCH</a:t>
            </a:r>
            <a:endParaRPr sz="1000">
              <a:solidFill>
                <a:srgbClr val="FFFFFF"/>
              </a:solidFill>
              <a:latin typeface="Overpass"/>
              <a:ea typeface="Overpass"/>
              <a:cs typeface="Overpass"/>
              <a:sym typeface="Overpass"/>
            </a:endParaRPr>
          </a:p>
        </p:txBody>
      </p:sp>
      <p:sp>
        <p:nvSpPr>
          <p:cNvPr id="2" name="Slide Number Placeholder 1">
            <a:extLst>
              <a:ext uri="{FF2B5EF4-FFF2-40B4-BE49-F238E27FC236}">
                <a16:creationId xmlns:a16="http://schemas.microsoft.com/office/drawing/2014/main" id="{BE48ABBA-4399-8743-88B4-E01F5744AB1A}"/>
              </a:ext>
            </a:extLst>
          </p:cNvPr>
          <p:cNvSpPr>
            <a:spLocks noGrp="1"/>
          </p:cNvSpPr>
          <p:nvPr>
            <p:ph type="sldNum" idx="12"/>
          </p:nvPr>
        </p:nvSpPr>
        <p:spPr/>
        <p:txBody>
          <a:bodyPr/>
          <a:lstStyle/>
          <a:p>
            <a:fld id="{00000000-1234-1234-1234-123412341234}" type="slidenum">
              <a:rPr lang="en" smtClean="0"/>
              <a:pPr/>
              <a:t>150</a:t>
            </a:fld>
            <a:endParaRPr lang="en"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472"/>
        <p:cNvGrpSpPr/>
        <p:nvPr/>
      </p:nvGrpSpPr>
      <p:grpSpPr>
        <a:xfrm>
          <a:off x="0" y="0"/>
          <a:ext cx="0" cy="0"/>
          <a:chOff x="0" y="0"/>
          <a:chExt cx="0" cy="0"/>
        </a:xfrm>
      </p:grpSpPr>
      <p:sp>
        <p:nvSpPr>
          <p:cNvPr id="5473" name="Shape 5473"/>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MICROSERVICES </a:t>
            </a:r>
            <a:endParaRPr/>
          </a:p>
          <a:p>
            <a:pPr marL="0" lvl="0" indent="0" rtl="0">
              <a:spcBef>
                <a:spcPts val="0"/>
              </a:spcBef>
              <a:spcAft>
                <a:spcPts val="0"/>
              </a:spcAft>
              <a:buNone/>
            </a:pPr>
            <a:r>
              <a:rPr lang="en"/>
              <a:t>INFRASTRUCTURE:</a:t>
            </a:r>
            <a:endParaRPr/>
          </a:p>
          <a:p>
            <a:pPr marL="0" lvl="0" indent="0" rtl="0">
              <a:spcBef>
                <a:spcPts val="0"/>
              </a:spcBef>
              <a:spcAft>
                <a:spcPts val="0"/>
              </a:spcAft>
              <a:buNone/>
            </a:pPr>
            <a:r>
              <a:rPr lang="en"/>
              <a:t>ISTIO SERVICE MESH</a:t>
            </a:r>
            <a:endParaRPr/>
          </a:p>
          <a:p>
            <a:pPr marL="0" lvl="0" indent="0" rtl="0">
              <a:spcBef>
                <a:spcPts val="0"/>
              </a:spcBef>
              <a:spcAft>
                <a:spcPts val="0"/>
              </a:spcAft>
              <a:buNone/>
            </a:pP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477"/>
        <p:cNvGrpSpPr/>
        <p:nvPr/>
      </p:nvGrpSpPr>
      <p:grpSpPr>
        <a:xfrm>
          <a:off x="0" y="0"/>
          <a:ext cx="0" cy="0"/>
          <a:chOff x="0" y="0"/>
          <a:chExt cx="0" cy="0"/>
        </a:xfrm>
      </p:grpSpPr>
      <p:sp>
        <p:nvSpPr>
          <p:cNvPr id="5479" name="Shape 5479"/>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t>WHAT YOU NEED FOR MICROSERVICES?</a:t>
            </a:r>
            <a:endParaRPr/>
          </a:p>
        </p:txBody>
      </p:sp>
      <p:sp>
        <p:nvSpPr>
          <p:cNvPr id="5480" name="Shape 5480"/>
          <p:cNvSpPr/>
          <p:nvPr/>
        </p:nvSpPr>
        <p:spPr>
          <a:xfrm>
            <a:off x="2923500" y="1562425"/>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a:ea typeface="Overpass"/>
                <a:cs typeface="Overpass"/>
                <a:sym typeface="Overpass"/>
              </a:rPr>
              <a:t>Visibility &amp; Reporting</a:t>
            </a:r>
            <a:endParaRPr sz="1300">
              <a:latin typeface="Overpass"/>
              <a:ea typeface="Overpass"/>
              <a:cs typeface="Overpass"/>
              <a:sym typeface="Overpass"/>
            </a:endParaRPr>
          </a:p>
        </p:txBody>
      </p:sp>
      <p:sp>
        <p:nvSpPr>
          <p:cNvPr id="5481" name="Shape 5481"/>
          <p:cNvSpPr/>
          <p:nvPr/>
        </p:nvSpPr>
        <p:spPr>
          <a:xfrm>
            <a:off x="2923500" y="2090143"/>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a:ea typeface="Overpass"/>
                <a:cs typeface="Overpass"/>
                <a:sym typeface="Overpass"/>
              </a:rPr>
              <a:t>Resilience &amp; Fault Tolerance</a:t>
            </a:r>
            <a:endParaRPr sz="1300">
              <a:latin typeface="Overpass"/>
              <a:ea typeface="Overpass"/>
              <a:cs typeface="Overpass"/>
              <a:sym typeface="Overpass"/>
            </a:endParaRPr>
          </a:p>
        </p:txBody>
      </p:sp>
      <p:sp>
        <p:nvSpPr>
          <p:cNvPr id="5482" name="Shape 5482"/>
          <p:cNvSpPr/>
          <p:nvPr/>
        </p:nvSpPr>
        <p:spPr>
          <a:xfrm>
            <a:off x="2923500" y="2617862"/>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a:ea typeface="Overpass"/>
                <a:cs typeface="Overpass"/>
                <a:sym typeface="Overpass"/>
              </a:rPr>
              <a:t>Routing  &amp; Traffic Control</a:t>
            </a:r>
            <a:endParaRPr sz="1300">
              <a:latin typeface="Overpass"/>
              <a:ea typeface="Overpass"/>
              <a:cs typeface="Overpass"/>
              <a:sym typeface="Overpass"/>
            </a:endParaRPr>
          </a:p>
        </p:txBody>
      </p:sp>
      <p:sp>
        <p:nvSpPr>
          <p:cNvPr id="5483" name="Shape 5483"/>
          <p:cNvSpPr/>
          <p:nvPr/>
        </p:nvSpPr>
        <p:spPr>
          <a:xfrm>
            <a:off x="2923500" y="3145580"/>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a:ea typeface="Overpass"/>
                <a:cs typeface="Overpass"/>
                <a:sym typeface="Overpass"/>
              </a:rPr>
              <a:t>Identity &amp; Security</a:t>
            </a:r>
            <a:endParaRPr sz="1300">
              <a:latin typeface="Overpass"/>
              <a:ea typeface="Overpass"/>
              <a:cs typeface="Overpass"/>
              <a:sym typeface="Overpass"/>
            </a:endParaRPr>
          </a:p>
        </p:txBody>
      </p:sp>
      <p:sp>
        <p:nvSpPr>
          <p:cNvPr id="5484" name="Shape 5484"/>
          <p:cNvSpPr/>
          <p:nvPr/>
        </p:nvSpPr>
        <p:spPr>
          <a:xfrm>
            <a:off x="2923500" y="3673299"/>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a:ea typeface="Overpass"/>
                <a:cs typeface="Overpass"/>
                <a:sym typeface="Overpass"/>
              </a:rPr>
              <a:t>Policy Enforcement</a:t>
            </a:r>
            <a:endParaRPr sz="1300">
              <a:latin typeface="Overpass"/>
              <a:ea typeface="Overpass"/>
              <a:cs typeface="Overpass"/>
              <a:sym typeface="Overpass"/>
            </a:endParaRPr>
          </a:p>
        </p:txBody>
      </p:sp>
      <p:sp>
        <p:nvSpPr>
          <p:cNvPr id="2" name="Slide Number Placeholder 1">
            <a:extLst>
              <a:ext uri="{FF2B5EF4-FFF2-40B4-BE49-F238E27FC236}">
                <a16:creationId xmlns:a16="http://schemas.microsoft.com/office/drawing/2014/main" id="{D5322841-FF51-A549-9343-ECCE913ADFB4}"/>
              </a:ext>
            </a:extLst>
          </p:cNvPr>
          <p:cNvSpPr>
            <a:spLocks noGrp="1"/>
          </p:cNvSpPr>
          <p:nvPr>
            <p:ph type="sldNum" idx="12"/>
          </p:nvPr>
        </p:nvSpPr>
        <p:spPr/>
        <p:txBody>
          <a:bodyPr/>
          <a:lstStyle/>
          <a:p>
            <a:fld id="{00000000-1234-1234-1234-123412341234}" type="slidenum">
              <a:rPr lang="en" smtClean="0"/>
              <a:pPr/>
              <a:t>152</a:t>
            </a:fld>
            <a:endParaRPr lang="en"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488"/>
        <p:cNvGrpSpPr/>
        <p:nvPr/>
      </p:nvGrpSpPr>
      <p:grpSpPr>
        <a:xfrm>
          <a:off x="0" y="0"/>
          <a:ext cx="0" cy="0"/>
          <a:chOff x="0" y="0"/>
          <a:chExt cx="0" cy="0"/>
        </a:xfrm>
      </p:grpSpPr>
      <p:sp>
        <p:nvSpPr>
          <p:cNvPr id="5490" name="Shape 5490"/>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WHAT YOU NEED FOR MICROSERVICES?</a:t>
            </a:r>
            <a:endParaRPr>
              <a:latin typeface="Overpass" pitchFamily="2" charset="77"/>
            </a:endParaRPr>
          </a:p>
        </p:txBody>
      </p:sp>
      <p:grpSp>
        <p:nvGrpSpPr>
          <p:cNvPr id="5491" name="Shape 5491"/>
          <p:cNvGrpSpPr/>
          <p:nvPr/>
        </p:nvGrpSpPr>
        <p:grpSpPr>
          <a:xfrm>
            <a:off x="1399500" y="1562425"/>
            <a:ext cx="3297000" cy="2583374"/>
            <a:chOff x="1399500" y="1562425"/>
            <a:chExt cx="3297000" cy="2583374"/>
          </a:xfrm>
        </p:grpSpPr>
        <p:sp>
          <p:nvSpPr>
            <p:cNvPr id="5492" name="Shape 5492"/>
            <p:cNvSpPr/>
            <p:nvPr/>
          </p:nvSpPr>
          <p:spPr>
            <a:xfrm>
              <a:off x="1399500" y="1562425"/>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pitchFamily="2" charset="77"/>
                  <a:ea typeface="Overpass"/>
                  <a:cs typeface="Overpass"/>
                  <a:sym typeface="Overpass"/>
                </a:rPr>
                <a:t>Visibility &amp; Reporting</a:t>
              </a:r>
              <a:endParaRPr sz="1300">
                <a:latin typeface="Overpass" pitchFamily="2" charset="77"/>
                <a:ea typeface="Overpass"/>
                <a:cs typeface="Overpass"/>
                <a:sym typeface="Overpass"/>
              </a:endParaRPr>
            </a:p>
          </p:txBody>
        </p:sp>
        <p:sp>
          <p:nvSpPr>
            <p:cNvPr id="5493" name="Shape 5493"/>
            <p:cNvSpPr/>
            <p:nvPr/>
          </p:nvSpPr>
          <p:spPr>
            <a:xfrm>
              <a:off x="1399500" y="2090143"/>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pitchFamily="2" charset="77"/>
                  <a:ea typeface="Overpass"/>
                  <a:cs typeface="Overpass"/>
                  <a:sym typeface="Overpass"/>
                </a:rPr>
                <a:t>Resilience &amp; Fault Tolerance</a:t>
              </a:r>
              <a:endParaRPr sz="1300">
                <a:latin typeface="Overpass" pitchFamily="2" charset="77"/>
                <a:ea typeface="Overpass"/>
                <a:cs typeface="Overpass"/>
                <a:sym typeface="Overpass"/>
              </a:endParaRPr>
            </a:p>
          </p:txBody>
        </p:sp>
        <p:sp>
          <p:nvSpPr>
            <p:cNvPr id="5494" name="Shape 5494"/>
            <p:cNvSpPr/>
            <p:nvPr/>
          </p:nvSpPr>
          <p:spPr>
            <a:xfrm>
              <a:off x="1399500" y="2617862"/>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pitchFamily="2" charset="77"/>
                  <a:ea typeface="Overpass"/>
                  <a:cs typeface="Overpass"/>
                  <a:sym typeface="Overpass"/>
                </a:rPr>
                <a:t>Routing  &amp; Traffic Control</a:t>
              </a:r>
              <a:endParaRPr sz="1300">
                <a:latin typeface="Overpass" pitchFamily="2" charset="77"/>
                <a:ea typeface="Overpass"/>
                <a:cs typeface="Overpass"/>
                <a:sym typeface="Overpass"/>
              </a:endParaRPr>
            </a:p>
          </p:txBody>
        </p:sp>
        <p:sp>
          <p:nvSpPr>
            <p:cNvPr id="5495" name="Shape 5495"/>
            <p:cNvSpPr/>
            <p:nvPr/>
          </p:nvSpPr>
          <p:spPr>
            <a:xfrm>
              <a:off x="1399500" y="3145580"/>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pitchFamily="2" charset="77"/>
                  <a:ea typeface="Overpass"/>
                  <a:cs typeface="Overpass"/>
                  <a:sym typeface="Overpass"/>
                </a:rPr>
                <a:t>Identity &amp; Security</a:t>
              </a:r>
              <a:endParaRPr sz="1300">
                <a:latin typeface="Overpass" pitchFamily="2" charset="77"/>
                <a:ea typeface="Overpass"/>
                <a:cs typeface="Overpass"/>
                <a:sym typeface="Overpass"/>
              </a:endParaRPr>
            </a:p>
          </p:txBody>
        </p:sp>
        <p:sp>
          <p:nvSpPr>
            <p:cNvPr id="5496" name="Shape 5496"/>
            <p:cNvSpPr/>
            <p:nvPr/>
          </p:nvSpPr>
          <p:spPr>
            <a:xfrm>
              <a:off x="1399500" y="3673299"/>
              <a:ext cx="3297000" cy="472500"/>
            </a:xfrm>
            <a:prstGeom prst="rect">
              <a:avLst/>
            </a:prstGeom>
            <a:solidFill>
              <a:srgbClr val="9FC5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300">
                  <a:latin typeface="Overpass" pitchFamily="2" charset="77"/>
                  <a:ea typeface="Overpass"/>
                  <a:cs typeface="Overpass"/>
                  <a:sym typeface="Overpass"/>
                </a:rPr>
                <a:t>Policy Enforcement</a:t>
              </a:r>
              <a:endParaRPr sz="1300">
                <a:latin typeface="Overpass" pitchFamily="2" charset="77"/>
                <a:ea typeface="Overpass"/>
                <a:cs typeface="Overpass"/>
                <a:sym typeface="Overpass"/>
              </a:endParaRPr>
            </a:p>
          </p:txBody>
        </p:sp>
      </p:grpSp>
      <p:sp>
        <p:nvSpPr>
          <p:cNvPr id="5497" name="Shape 5497"/>
          <p:cNvSpPr/>
          <p:nvPr/>
        </p:nvSpPr>
        <p:spPr>
          <a:xfrm>
            <a:off x="5039425" y="2690762"/>
            <a:ext cx="311100" cy="326700"/>
          </a:xfrm>
          <a:prstGeom prst="rightArrow">
            <a:avLst>
              <a:gd name="adj1" fmla="val 50000"/>
              <a:gd name="adj2" fmla="val 50000"/>
            </a:avLst>
          </a:prstGeom>
          <a:solidFill>
            <a:srgbClr val="999999"/>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grpSp>
        <p:nvGrpSpPr>
          <p:cNvPr id="5498" name="Shape 5498"/>
          <p:cNvGrpSpPr/>
          <p:nvPr/>
        </p:nvGrpSpPr>
        <p:grpSpPr>
          <a:xfrm>
            <a:off x="5794250" y="2241882"/>
            <a:ext cx="2828195" cy="1224449"/>
            <a:chOff x="5794250" y="2241882"/>
            <a:chExt cx="2828195" cy="1224449"/>
          </a:xfrm>
        </p:grpSpPr>
        <p:pic>
          <p:nvPicPr>
            <p:cNvPr id="5499" name="Shape 5499"/>
            <p:cNvPicPr preferRelativeResize="0"/>
            <p:nvPr/>
          </p:nvPicPr>
          <p:blipFill>
            <a:blip r:embed="rId3">
              <a:alphaModFix/>
            </a:blip>
            <a:stretch>
              <a:fillRect/>
            </a:stretch>
          </p:blipFill>
          <p:spPr>
            <a:xfrm>
              <a:off x="5794250" y="2241882"/>
              <a:ext cx="636891" cy="948844"/>
            </a:xfrm>
            <a:prstGeom prst="rect">
              <a:avLst/>
            </a:prstGeom>
            <a:noFill/>
            <a:ln>
              <a:noFill/>
            </a:ln>
          </p:spPr>
        </p:pic>
        <p:sp>
          <p:nvSpPr>
            <p:cNvPr id="5500" name="Shape 5500"/>
            <p:cNvSpPr txBox="1"/>
            <p:nvPr/>
          </p:nvSpPr>
          <p:spPr>
            <a:xfrm>
              <a:off x="6475945" y="2297531"/>
              <a:ext cx="2146500" cy="11688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6000">
                  <a:solidFill>
                    <a:srgbClr val="3369BD"/>
                  </a:solidFill>
                  <a:latin typeface="Overpass" pitchFamily="2" charset="77"/>
                  <a:ea typeface="Roboto"/>
                  <a:cs typeface="Roboto"/>
                  <a:sym typeface="Roboto"/>
                </a:rPr>
                <a:t>Istio</a:t>
              </a:r>
              <a:endParaRPr sz="6000">
                <a:solidFill>
                  <a:srgbClr val="3369BD"/>
                </a:solidFill>
                <a:latin typeface="Overpass" pitchFamily="2" charset="77"/>
                <a:ea typeface="Roboto"/>
                <a:cs typeface="Roboto"/>
                <a:sym typeface="Roboto"/>
              </a:endParaRPr>
            </a:p>
          </p:txBody>
        </p:sp>
      </p:grpSp>
      <p:sp>
        <p:nvSpPr>
          <p:cNvPr id="2" name="Slide Number Placeholder 1">
            <a:extLst>
              <a:ext uri="{FF2B5EF4-FFF2-40B4-BE49-F238E27FC236}">
                <a16:creationId xmlns:a16="http://schemas.microsoft.com/office/drawing/2014/main" id="{C8B66446-ACA9-054F-B4B3-CAF09655DFD3}"/>
              </a:ext>
            </a:extLst>
          </p:cNvPr>
          <p:cNvSpPr>
            <a:spLocks noGrp="1"/>
          </p:cNvSpPr>
          <p:nvPr>
            <p:ph type="sldNum" idx="12"/>
          </p:nvPr>
        </p:nvSpPr>
        <p:spPr/>
        <p:txBody>
          <a:bodyPr/>
          <a:lstStyle/>
          <a:p>
            <a:fld id="{00000000-1234-1234-1234-123412341234}" type="slidenum">
              <a:rPr lang="en" smtClean="0"/>
              <a:pPr/>
              <a:t>153</a:t>
            </a:fld>
            <a:endParaRPr lang="en"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504"/>
        <p:cNvGrpSpPr/>
        <p:nvPr/>
      </p:nvGrpSpPr>
      <p:grpSpPr>
        <a:xfrm>
          <a:off x="0" y="0"/>
          <a:ext cx="0" cy="0"/>
          <a:chOff x="0" y="0"/>
          <a:chExt cx="0" cy="0"/>
        </a:xfrm>
      </p:grpSpPr>
      <p:sp>
        <p:nvSpPr>
          <p:cNvPr id="5505" name="Shape 5505"/>
          <p:cNvSpPr/>
          <p:nvPr/>
        </p:nvSpPr>
        <p:spPr>
          <a:xfrm>
            <a:off x="1953300" y="1769363"/>
            <a:ext cx="5237400" cy="2779500"/>
          </a:xfrm>
          <a:prstGeom prst="rect">
            <a:avLst/>
          </a:prstGeom>
          <a:solidFill>
            <a:srgbClr val="FFFFFF"/>
          </a:solidFill>
          <a:ln>
            <a:noFill/>
          </a:ln>
        </p:spPr>
        <p:txBody>
          <a:bodyPr wrap="square" lIns="91425" tIns="91425" rIns="91425" bIns="91425" anchor="b" anchorCtr="0">
            <a:noAutofit/>
          </a:bodyPr>
          <a:lstStyle/>
          <a:p>
            <a:pPr marL="0" lvl="0" indent="0" algn="ctr" rtl="0">
              <a:spcBef>
                <a:spcPts val="0"/>
              </a:spcBef>
              <a:spcAft>
                <a:spcPts val="0"/>
              </a:spcAft>
              <a:buNone/>
            </a:pPr>
            <a:endParaRPr>
              <a:solidFill>
                <a:srgbClr val="FFFFFF"/>
              </a:solidFill>
              <a:latin typeface="Overpass" pitchFamily="2" charset="77"/>
              <a:ea typeface="Overpass"/>
              <a:cs typeface="Overpass"/>
              <a:sym typeface="Overpass"/>
            </a:endParaRPr>
          </a:p>
        </p:txBody>
      </p:sp>
      <p:sp>
        <p:nvSpPr>
          <p:cNvPr id="5506" name="Shape 5506"/>
          <p:cNvSpPr/>
          <p:nvPr/>
        </p:nvSpPr>
        <p:spPr>
          <a:xfrm>
            <a:off x="2038825" y="1867776"/>
            <a:ext cx="5053500" cy="696300"/>
          </a:xfrm>
          <a:prstGeom prst="rect">
            <a:avLst/>
          </a:prstGeom>
          <a:solidFill>
            <a:srgbClr val="CFE2F3"/>
          </a:solidFill>
          <a:ln>
            <a:noFill/>
          </a:ln>
        </p:spPr>
        <p:txBody>
          <a:bodyPr wrap="square" lIns="91425" tIns="91425" rIns="91425" bIns="91425" anchor="ctr" anchorCtr="0">
            <a:noAutofit/>
          </a:bodyPr>
          <a:lstStyle/>
          <a:p>
            <a:pPr marL="0" lvl="0" indent="0" rtl="0">
              <a:spcBef>
                <a:spcPts val="0"/>
              </a:spcBef>
              <a:spcAft>
                <a:spcPts val="0"/>
              </a:spcAft>
              <a:buNone/>
            </a:pPr>
            <a:r>
              <a:rPr lang="en" sz="1000">
                <a:solidFill>
                  <a:srgbClr val="0B5394"/>
                </a:solidFill>
                <a:latin typeface="Overpass" pitchFamily="2" charset="77"/>
                <a:ea typeface="Overpass"/>
                <a:cs typeface="Overpass"/>
                <a:sym typeface="Overpass"/>
              </a:rPr>
              <a:t>Control </a:t>
            </a:r>
            <a:endParaRPr sz="1000">
              <a:solidFill>
                <a:srgbClr val="0B5394"/>
              </a:solidFill>
              <a:latin typeface="Overpass" pitchFamily="2" charset="77"/>
              <a:ea typeface="Overpass"/>
              <a:cs typeface="Overpass"/>
              <a:sym typeface="Overpass"/>
            </a:endParaRPr>
          </a:p>
          <a:p>
            <a:pPr marL="0" lvl="0" indent="0" rtl="0">
              <a:spcBef>
                <a:spcPts val="0"/>
              </a:spcBef>
              <a:spcAft>
                <a:spcPts val="0"/>
              </a:spcAft>
              <a:buNone/>
            </a:pPr>
            <a:r>
              <a:rPr lang="en" sz="1000">
                <a:solidFill>
                  <a:srgbClr val="0B5394"/>
                </a:solidFill>
                <a:latin typeface="Overpass" pitchFamily="2" charset="77"/>
                <a:ea typeface="Overpass"/>
                <a:cs typeface="Overpass"/>
                <a:sym typeface="Overpass"/>
              </a:rPr>
              <a:t>Plane</a:t>
            </a:r>
            <a:endParaRPr sz="1000">
              <a:solidFill>
                <a:srgbClr val="0B5394"/>
              </a:solidFill>
              <a:latin typeface="Overpass" pitchFamily="2" charset="77"/>
              <a:ea typeface="Overpass"/>
              <a:cs typeface="Overpass"/>
              <a:sym typeface="Overpass"/>
            </a:endParaRPr>
          </a:p>
        </p:txBody>
      </p:sp>
      <p:sp>
        <p:nvSpPr>
          <p:cNvPr id="5508" name="Shape 5508"/>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WHAT IS ISTIO?</a:t>
            </a:r>
            <a:endParaRPr>
              <a:latin typeface="Overpass" pitchFamily="2" charset="77"/>
            </a:endParaRPr>
          </a:p>
        </p:txBody>
      </p:sp>
      <p:sp>
        <p:nvSpPr>
          <p:cNvPr id="5509" name="Shape 5509"/>
          <p:cNvSpPr txBox="1"/>
          <p:nvPr/>
        </p:nvSpPr>
        <p:spPr>
          <a:xfrm>
            <a:off x="1181250" y="1128300"/>
            <a:ext cx="6781500" cy="560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a:latin typeface="Overpass" pitchFamily="2" charset="77"/>
                <a:ea typeface="Overpass"/>
                <a:cs typeface="Overpass"/>
                <a:sym typeface="Overpass"/>
              </a:rPr>
              <a:t>a service mesh to connect, manage, and secure microservices </a:t>
            </a:r>
            <a:endParaRPr sz="1800">
              <a:latin typeface="Overpass" pitchFamily="2" charset="77"/>
              <a:ea typeface="Overpass"/>
              <a:cs typeface="Overpass"/>
              <a:sym typeface="Overpass"/>
            </a:endParaRPr>
          </a:p>
        </p:txBody>
      </p:sp>
      <p:sp>
        <p:nvSpPr>
          <p:cNvPr id="5510" name="Shape 5510"/>
          <p:cNvSpPr/>
          <p:nvPr/>
        </p:nvSpPr>
        <p:spPr>
          <a:xfrm>
            <a:off x="3684847" y="2028958"/>
            <a:ext cx="858600" cy="332700"/>
          </a:xfrm>
          <a:prstGeom prst="rect">
            <a:avLst/>
          </a:prstGeom>
          <a:solidFill>
            <a:srgbClr val="3369B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   Pilot</a:t>
            </a:r>
            <a:endParaRPr sz="1000">
              <a:solidFill>
                <a:srgbClr val="FFFFFF"/>
              </a:solidFill>
              <a:latin typeface="Overpass" pitchFamily="2" charset="77"/>
              <a:ea typeface="Overpass"/>
              <a:cs typeface="Overpass"/>
              <a:sym typeface="Overpass"/>
            </a:endParaRPr>
          </a:p>
        </p:txBody>
      </p:sp>
      <p:sp>
        <p:nvSpPr>
          <p:cNvPr id="5511" name="Shape 5511"/>
          <p:cNvSpPr/>
          <p:nvPr/>
        </p:nvSpPr>
        <p:spPr>
          <a:xfrm>
            <a:off x="4635056" y="2028958"/>
            <a:ext cx="858600" cy="332700"/>
          </a:xfrm>
          <a:prstGeom prst="rect">
            <a:avLst/>
          </a:prstGeom>
          <a:solidFill>
            <a:srgbClr val="3369B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    Mixer</a:t>
            </a:r>
            <a:endParaRPr sz="1000">
              <a:solidFill>
                <a:srgbClr val="FFFFFF"/>
              </a:solidFill>
              <a:latin typeface="Overpass" pitchFamily="2" charset="77"/>
              <a:ea typeface="Overpass"/>
              <a:cs typeface="Overpass"/>
              <a:sym typeface="Overpass"/>
            </a:endParaRPr>
          </a:p>
        </p:txBody>
      </p:sp>
      <p:sp>
        <p:nvSpPr>
          <p:cNvPr id="5512" name="Shape 5512"/>
          <p:cNvSpPr/>
          <p:nvPr/>
        </p:nvSpPr>
        <p:spPr>
          <a:xfrm>
            <a:off x="5585266" y="2028958"/>
            <a:ext cx="858600" cy="332700"/>
          </a:xfrm>
          <a:prstGeom prst="rect">
            <a:avLst/>
          </a:prstGeom>
          <a:solidFill>
            <a:srgbClr val="3369B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  Auth</a:t>
            </a:r>
            <a:endParaRPr sz="1000">
              <a:solidFill>
                <a:srgbClr val="FFFFFF"/>
              </a:solidFill>
              <a:latin typeface="Overpass" pitchFamily="2" charset="77"/>
              <a:ea typeface="Overpass"/>
              <a:cs typeface="Overpass"/>
              <a:sym typeface="Overpass"/>
            </a:endParaRPr>
          </a:p>
        </p:txBody>
      </p:sp>
      <p:pic>
        <p:nvPicPr>
          <p:cNvPr id="5513" name="Shape 5513"/>
          <p:cNvPicPr preferRelativeResize="0"/>
          <p:nvPr/>
        </p:nvPicPr>
        <p:blipFill>
          <a:blip r:embed="rId3">
            <a:alphaModFix/>
          </a:blip>
          <a:stretch>
            <a:fillRect/>
          </a:stretch>
        </p:blipFill>
        <p:spPr>
          <a:xfrm>
            <a:off x="3806382" y="2089835"/>
            <a:ext cx="185268" cy="185256"/>
          </a:xfrm>
          <a:prstGeom prst="rect">
            <a:avLst/>
          </a:prstGeom>
          <a:noFill/>
          <a:ln>
            <a:noFill/>
          </a:ln>
        </p:spPr>
      </p:pic>
      <p:pic>
        <p:nvPicPr>
          <p:cNvPr id="5514" name="Shape 5514"/>
          <p:cNvPicPr preferRelativeResize="0"/>
          <p:nvPr/>
        </p:nvPicPr>
        <p:blipFill>
          <a:blip r:embed="rId3">
            <a:alphaModFix/>
          </a:blip>
          <a:stretch>
            <a:fillRect/>
          </a:stretch>
        </p:blipFill>
        <p:spPr>
          <a:xfrm>
            <a:off x="4739764" y="2089835"/>
            <a:ext cx="185268" cy="185256"/>
          </a:xfrm>
          <a:prstGeom prst="rect">
            <a:avLst/>
          </a:prstGeom>
          <a:noFill/>
          <a:ln>
            <a:noFill/>
          </a:ln>
        </p:spPr>
      </p:pic>
      <p:pic>
        <p:nvPicPr>
          <p:cNvPr id="5515" name="Shape 5515"/>
          <p:cNvPicPr preferRelativeResize="0"/>
          <p:nvPr/>
        </p:nvPicPr>
        <p:blipFill>
          <a:blip r:embed="rId3">
            <a:alphaModFix/>
          </a:blip>
          <a:stretch>
            <a:fillRect/>
          </a:stretch>
        </p:blipFill>
        <p:spPr>
          <a:xfrm>
            <a:off x="5697299" y="2089835"/>
            <a:ext cx="185268" cy="185256"/>
          </a:xfrm>
          <a:prstGeom prst="rect">
            <a:avLst/>
          </a:prstGeom>
          <a:noFill/>
          <a:ln>
            <a:noFill/>
          </a:ln>
        </p:spPr>
      </p:pic>
      <p:sp>
        <p:nvSpPr>
          <p:cNvPr id="5516" name="Shape 5516"/>
          <p:cNvSpPr/>
          <p:nvPr/>
        </p:nvSpPr>
        <p:spPr>
          <a:xfrm>
            <a:off x="2038825" y="2709275"/>
            <a:ext cx="5053500" cy="1422000"/>
          </a:xfrm>
          <a:prstGeom prst="rect">
            <a:avLst/>
          </a:prstGeom>
          <a:solidFill>
            <a:srgbClr val="CFE2F3"/>
          </a:solidFill>
          <a:ln>
            <a:noFill/>
          </a:ln>
        </p:spPr>
        <p:txBody>
          <a:bodyPr wrap="square" lIns="91425" tIns="91425" rIns="91425" bIns="91425" anchor="ctr" anchorCtr="0">
            <a:noAutofit/>
          </a:bodyPr>
          <a:lstStyle/>
          <a:p>
            <a:pPr marL="0" lvl="0" indent="0" rtl="0">
              <a:spcBef>
                <a:spcPts val="0"/>
              </a:spcBef>
              <a:spcAft>
                <a:spcPts val="0"/>
              </a:spcAft>
              <a:buNone/>
            </a:pPr>
            <a:r>
              <a:rPr lang="en" sz="1000">
                <a:solidFill>
                  <a:srgbClr val="0B5394"/>
                </a:solidFill>
                <a:latin typeface="Overpass" pitchFamily="2" charset="77"/>
                <a:ea typeface="Overpass"/>
                <a:cs typeface="Overpass"/>
                <a:sym typeface="Overpass"/>
              </a:rPr>
              <a:t>Data </a:t>
            </a:r>
            <a:endParaRPr sz="1000">
              <a:solidFill>
                <a:srgbClr val="0B5394"/>
              </a:solidFill>
              <a:latin typeface="Overpass" pitchFamily="2" charset="77"/>
              <a:ea typeface="Overpass"/>
              <a:cs typeface="Overpass"/>
              <a:sym typeface="Overpass"/>
            </a:endParaRPr>
          </a:p>
          <a:p>
            <a:pPr marL="0" lvl="0" indent="0" rtl="0">
              <a:spcBef>
                <a:spcPts val="0"/>
              </a:spcBef>
              <a:spcAft>
                <a:spcPts val="0"/>
              </a:spcAft>
              <a:buNone/>
            </a:pPr>
            <a:r>
              <a:rPr lang="en" sz="1000">
                <a:solidFill>
                  <a:srgbClr val="0B5394"/>
                </a:solidFill>
                <a:latin typeface="Overpass" pitchFamily="2" charset="77"/>
                <a:ea typeface="Overpass"/>
                <a:cs typeface="Overpass"/>
                <a:sym typeface="Overpass"/>
              </a:rPr>
              <a:t>Plane</a:t>
            </a:r>
            <a:endParaRPr sz="1000">
              <a:solidFill>
                <a:srgbClr val="0B5394"/>
              </a:solidFill>
              <a:latin typeface="Overpass" pitchFamily="2" charset="77"/>
              <a:ea typeface="Overpass"/>
              <a:cs typeface="Overpass"/>
              <a:sym typeface="Overpass"/>
            </a:endParaRPr>
          </a:p>
        </p:txBody>
      </p:sp>
      <p:sp>
        <p:nvSpPr>
          <p:cNvPr id="5517" name="Shape 5517"/>
          <p:cNvSpPr/>
          <p:nvPr/>
        </p:nvSpPr>
        <p:spPr>
          <a:xfrm>
            <a:off x="3285641" y="2851912"/>
            <a:ext cx="777300" cy="1145400"/>
          </a:xfrm>
          <a:prstGeom prst="rect">
            <a:avLst/>
          </a:prstGeom>
          <a:solidFill>
            <a:srgbClr val="FFFFFF"/>
          </a:solidFill>
          <a:ln>
            <a:noFill/>
          </a:ln>
        </p:spPr>
        <p:txBody>
          <a:bodyPr wrap="square" lIns="91425" tIns="91425" rIns="91425" bIns="91425" anchor="b" anchorCtr="0">
            <a:noAutofit/>
          </a:bodyPr>
          <a:lstStyle/>
          <a:p>
            <a:pPr marL="0" lvl="0" indent="0" algn="ctr" rtl="0">
              <a:spcBef>
                <a:spcPts val="0"/>
              </a:spcBef>
              <a:spcAft>
                <a:spcPts val="0"/>
              </a:spcAft>
              <a:buNone/>
            </a:pPr>
            <a:r>
              <a:rPr lang="en" sz="800">
                <a:solidFill>
                  <a:srgbClr val="0B5394"/>
                </a:solidFill>
                <a:latin typeface="Overpass" pitchFamily="2" charset="77"/>
                <a:ea typeface="Overpass"/>
                <a:cs typeface="Overpass"/>
                <a:sym typeface="Overpass"/>
              </a:rPr>
              <a:t>Pod</a:t>
            </a:r>
            <a:endParaRPr sz="800">
              <a:solidFill>
                <a:srgbClr val="0B5394"/>
              </a:solidFill>
              <a:latin typeface="Overpass" pitchFamily="2" charset="77"/>
              <a:ea typeface="Overpass"/>
              <a:cs typeface="Overpass"/>
              <a:sym typeface="Overpass"/>
            </a:endParaRPr>
          </a:p>
        </p:txBody>
      </p:sp>
      <p:grpSp>
        <p:nvGrpSpPr>
          <p:cNvPr id="5518" name="Shape 5518"/>
          <p:cNvGrpSpPr/>
          <p:nvPr/>
        </p:nvGrpSpPr>
        <p:grpSpPr>
          <a:xfrm>
            <a:off x="3354610" y="2976915"/>
            <a:ext cx="639162" cy="246037"/>
            <a:chOff x="2979725" y="3537300"/>
            <a:chExt cx="573600" cy="220800"/>
          </a:xfrm>
        </p:grpSpPr>
        <p:sp>
          <p:nvSpPr>
            <p:cNvPr id="5519" name="Shape 5519"/>
            <p:cNvSpPr/>
            <p:nvPr/>
          </p:nvSpPr>
          <p:spPr>
            <a:xfrm>
              <a:off x="2979725" y="3537300"/>
              <a:ext cx="573600" cy="220800"/>
            </a:xfrm>
            <a:prstGeom prst="rect">
              <a:avLst/>
            </a:prstGeom>
            <a:solidFill>
              <a:srgbClr val="3369B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Overpass"/>
                  <a:cs typeface="Overpass"/>
                  <a:sym typeface="Overpass"/>
                </a:rPr>
                <a:t>    Envoy </a:t>
              </a:r>
              <a:endParaRPr sz="800">
                <a:solidFill>
                  <a:srgbClr val="FFFFFF"/>
                </a:solidFill>
                <a:latin typeface="Overpass" pitchFamily="2" charset="77"/>
                <a:ea typeface="Overpass"/>
                <a:cs typeface="Overpass"/>
                <a:sym typeface="Overpass"/>
              </a:endParaRPr>
            </a:p>
          </p:txBody>
        </p:sp>
        <p:pic>
          <p:nvPicPr>
            <p:cNvPr id="5520" name="Shape 5520"/>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5521" name="Shape 5521"/>
          <p:cNvSpPr/>
          <p:nvPr/>
        </p:nvSpPr>
        <p:spPr>
          <a:xfrm>
            <a:off x="3354673" y="3455675"/>
            <a:ext cx="639300" cy="246000"/>
          </a:xfrm>
          <a:prstGeom prst="rect">
            <a:avLst/>
          </a:prstGeom>
          <a:solidFill>
            <a:srgbClr val="6AA84F"/>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Overpass"/>
                <a:cs typeface="Overpass"/>
                <a:sym typeface="Overpass"/>
              </a:rPr>
              <a:t>App</a:t>
            </a:r>
            <a:endParaRPr sz="800">
              <a:solidFill>
                <a:srgbClr val="FFFFFF"/>
              </a:solidFill>
              <a:latin typeface="Overpass" pitchFamily="2" charset="77"/>
              <a:ea typeface="Overpass"/>
              <a:cs typeface="Overpass"/>
              <a:sym typeface="Overpass"/>
            </a:endParaRPr>
          </a:p>
        </p:txBody>
      </p:sp>
      <p:sp>
        <p:nvSpPr>
          <p:cNvPr id="5522" name="Shape 5522"/>
          <p:cNvSpPr/>
          <p:nvPr/>
        </p:nvSpPr>
        <p:spPr>
          <a:xfrm>
            <a:off x="4219665" y="2851912"/>
            <a:ext cx="777300" cy="1145400"/>
          </a:xfrm>
          <a:prstGeom prst="rect">
            <a:avLst/>
          </a:prstGeom>
          <a:solidFill>
            <a:srgbClr val="FFFFFF"/>
          </a:solidFill>
          <a:ln>
            <a:noFill/>
          </a:ln>
        </p:spPr>
        <p:txBody>
          <a:bodyPr wrap="square" lIns="91425" tIns="91425" rIns="91425" bIns="91425" anchor="b" anchorCtr="0">
            <a:noAutofit/>
          </a:bodyPr>
          <a:lstStyle/>
          <a:p>
            <a:pPr marL="0" lvl="0" indent="0" algn="ctr" rtl="0">
              <a:spcBef>
                <a:spcPts val="0"/>
              </a:spcBef>
              <a:spcAft>
                <a:spcPts val="0"/>
              </a:spcAft>
              <a:buNone/>
            </a:pPr>
            <a:r>
              <a:rPr lang="en" sz="800">
                <a:solidFill>
                  <a:srgbClr val="0B5394"/>
                </a:solidFill>
                <a:latin typeface="Overpass" pitchFamily="2" charset="77"/>
                <a:ea typeface="Overpass"/>
                <a:cs typeface="Overpass"/>
                <a:sym typeface="Overpass"/>
              </a:rPr>
              <a:t>Pod</a:t>
            </a:r>
            <a:endParaRPr sz="800">
              <a:solidFill>
                <a:srgbClr val="0B5394"/>
              </a:solidFill>
              <a:latin typeface="Overpass" pitchFamily="2" charset="77"/>
              <a:ea typeface="Overpass"/>
              <a:cs typeface="Overpass"/>
              <a:sym typeface="Overpass"/>
            </a:endParaRPr>
          </a:p>
        </p:txBody>
      </p:sp>
      <p:grpSp>
        <p:nvGrpSpPr>
          <p:cNvPr id="5523" name="Shape 5523"/>
          <p:cNvGrpSpPr/>
          <p:nvPr/>
        </p:nvGrpSpPr>
        <p:grpSpPr>
          <a:xfrm>
            <a:off x="4288634" y="2976915"/>
            <a:ext cx="639162" cy="246037"/>
            <a:chOff x="2979725" y="3537300"/>
            <a:chExt cx="573600" cy="220800"/>
          </a:xfrm>
        </p:grpSpPr>
        <p:sp>
          <p:nvSpPr>
            <p:cNvPr id="5524" name="Shape 5524"/>
            <p:cNvSpPr/>
            <p:nvPr/>
          </p:nvSpPr>
          <p:spPr>
            <a:xfrm>
              <a:off x="2979725" y="3537300"/>
              <a:ext cx="573600" cy="220800"/>
            </a:xfrm>
            <a:prstGeom prst="rect">
              <a:avLst/>
            </a:prstGeom>
            <a:solidFill>
              <a:srgbClr val="3369B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Overpass"/>
                  <a:cs typeface="Overpass"/>
                  <a:sym typeface="Overpass"/>
                </a:rPr>
                <a:t>    Envoy </a:t>
              </a:r>
              <a:endParaRPr sz="800">
                <a:solidFill>
                  <a:srgbClr val="FFFFFF"/>
                </a:solidFill>
                <a:latin typeface="Overpass" pitchFamily="2" charset="77"/>
                <a:ea typeface="Overpass"/>
                <a:cs typeface="Overpass"/>
                <a:sym typeface="Overpass"/>
              </a:endParaRPr>
            </a:p>
          </p:txBody>
        </p:sp>
        <p:pic>
          <p:nvPicPr>
            <p:cNvPr id="5525" name="Shape 5525"/>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5526" name="Shape 5526"/>
          <p:cNvSpPr/>
          <p:nvPr/>
        </p:nvSpPr>
        <p:spPr>
          <a:xfrm>
            <a:off x="4288697" y="3455675"/>
            <a:ext cx="639300" cy="246000"/>
          </a:xfrm>
          <a:prstGeom prst="rect">
            <a:avLst/>
          </a:prstGeom>
          <a:solidFill>
            <a:srgbClr val="6AA84F"/>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Overpass"/>
                <a:cs typeface="Overpass"/>
                <a:sym typeface="Overpass"/>
              </a:rPr>
              <a:t>App</a:t>
            </a:r>
            <a:endParaRPr sz="800">
              <a:solidFill>
                <a:srgbClr val="FFFFFF"/>
              </a:solidFill>
              <a:latin typeface="Overpass" pitchFamily="2" charset="77"/>
              <a:ea typeface="Overpass"/>
              <a:cs typeface="Overpass"/>
              <a:sym typeface="Overpass"/>
            </a:endParaRPr>
          </a:p>
        </p:txBody>
      </p:sp>
      <p:sp>
        <p:nvSpPr>
          <p:cNvPr id="5527" name="Shape 5527"/>
          <p:cNvSpPr/>
          <p:nvPr/>
        </p:nvSpPr>
        <p:spPr>
          <a:xfrm>
            <a:off x="5153689" y="2851912"/>
            <a:ext cx="777300" cy="1145400"/>
          </a:xfrm>
          <a:prstGeom prst="rect">
            <a:avLst/>
          </a:prstGeom>
          <a:solidFill>
            <a:srgbClr val="FFFFFF"/>
          </a:solidFill>
          <a:ln>
            <a:noFill/>
          </a:ln>
        </p:spPr>
        <p:txBody>
          <a:bodyPr wrap="square" lIns="91425" tIns="91425" rIns="91425" bIns="91425" anchor="b" anchorCtr="0">
            <a:noAutofit/>
          </a:bodyPr>
          <a:lstStyle/>
          <a:p>
            <a:pPr marL="0" lvl="0" indent="0" algn="ctr" rtl="0">
              <a:spcBef>
                <a:spcPts val="0"/>
              </a:spcBef>
              <a:spcAft>
                <a:spcPts val="0"/>
              </a:spcAft>
              <a:buNone/>
            </a:pPr>
            <a:r>
              <a:rPr lang="en" sz="800">
                <a:solidFill>
                  <a:srgbClr val="0B5394"/>
                </a:solidFill>
                <a:latin typeface="Overpass" pitchFamily="2" charset="77"/>
                <a:ea typeface="Overpass"/>
                <a:cs typeface="Overpass"/>
                <a:sym typeface="Overpass"/>
              </a:rPr>
              <a:t>Pod</a:t>
            </a:r>
            <a:endParaRPr sz="800">
              <a:solidFill>
                <a:srgbClr val="0B5394"/>
              </a:solidFill>
              <a:latin typeface="Overpass" pitchFamily="2" charset="77"/>
              <a:ea typeface="Overpass"/>
              <a:cs typeface="Overpass"/>
              <a:sym typeface="Overpass"/>
            </a:endParaRPr>
          </a:p>
        </p:txBody>
      </p:sp>
      <p:grpSp>
        <p:nvGrpSpPr>
          <p:cNvPr id="5528" name="Shape 5528"/>
          <p:cNvGrpSpPr/>
          <p:nvPr/>
        </p:nvGrpSpPr>
        <p:grpSpPr>
          <a:xfrm>
            <a:off x="5222658" y="2976915"/>
            <a:ext cx="639162" cy="246037"/>
            <a:chOff x="2979725" y="3537300"/>
            <a:chExt cx="573600" cy="220800"/>
          </a:xfrm>
        </p:grpSpPr>
        <p:sp>
          <p:nvSpPr>
            <p:cNvPr id="5529" name="Shape 5529"/>
            <p:cNvSpPr/>
            <p:nvPr/>
          </p:nvSpPr>
          <p:spPr>
            <a:xfrm>
              <a:off x="2979725" y="3537300"/>
              <a:ext cx="573600" cy="220800"/>
            </a:xfrm>
            <a:prstGeom prst="rect">
              <a:avLst/>
            </a:prstGeom>
            <a:solidFill>
              <a:srgbClr val="3369B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Overpass"/>
                  <a:cs typeface="Overpass"/>
                  <a:sym typeface="Overpass"/>
                </a:rPr>
                <a:t>    Envoy </a:t>
              </a:r>
              <a:endParaRPr sz="800">
                <a:solidFill>
                  <a:srgbClr val="FFFFFF"/>
                </a:solidFill>
                <a:latin typeface="Overpass" pitchFamily="2" charset="77"/>
                <a:ea typeface="Overpass"/>
                <a:cs typeface="Overpass"/>
                <a:sym typeface="Overpass"/>
              </a:endParaRPr>
            </a:p>
          </p:txBody>
        </p:sp>
        <p:pic>
          <p:nvPicPr>
            <p:cNvPr id="5530" name="Shape 5530"/>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5531" name="Shape 5531"/>
          <p:cNvSpPr/>
          <p:nvPr/>
        </p:nvSpPr>
        <p:spPr>
          <a:xfrm>
            <a:off x="5222722" y="3455675"/>
            <a:ext cx="639300" cy="246000"/>
          </a:xfrm>
          <a:prstGeom prst="rect">
            <a:avLst/>
          </a:prstGeom>
          <a:solidFill>
            <a:srgbClr val="6AA84F"/>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Overpass"/>
                <a:cs typeface="Overpass"/>
                <a:sym typeface="Overpass"/>
              </a:rPr>
              <a:t>App</a:t>
            </a:r>
            <a:endParaRPr sz="800">
              <a:solidFill>
                <a:srgbClr val="FFFFFF"/>
              </a:solidFill>
              <a:latin typeface="Overpass" pitchFamily="2" charset="77"/>
              <a:ea typeface="Overpass"/>
              <a:cs typeface="Overpass"/>
              <a:sym typeface="Overpass"/>
            </a:endParaRPr>
          </a:p>
        </p:txBody>
      </p:sp>
      <p:sp>
        <p:nvSpPr>
          <p:cNvPr id="5532" name="Shape 5532"/>
          <p:cNvSpPr/>
          <p:nvPr/>
        </p:nvSpPr>
        <p:spPr>
          <a:xfrm>
            <a:off x="6087714" y="2851912"/>
            <a:ext cx="777300" cy="1145400"/>
          </a:xfrm>
          <a:prstGeom prst="rect">
            <a:avLst/>
          </a:prstGeom>
          <a:solidFill>
            <a:srgbClr val="FFFFFF"/>
          </a:solidFill>
          <a:ln>
            <a:noFill/>
          </a:ln>
        </p:spPr>
        <p:txBody>
          <a:bodyPr wrap="square" lIns="91425" tIns="91425" rIns="91425" bIns="91425" anchor="b" anchorCtr="0">
            <a:noAutofit/>
          </a:bodyPr>
          <a:lstStyle/>
          <a:p>
            <a:pPr marL="0" lvl="0" indent="0" algn="ctr" rtl="0">
              <a:spcBef>
                <a:spcPts val="0"/>
              </a:spcBef>
              <a:spcAft>
                <a:spcPts val="0"/>
              </a:spcAft>
              <a:buNone/>
            </a:pPr>
            <a:r>
              <a:rPr lang="en" sz="800">
                <a:solidFill>
                  <a:srgbClr val="0B5394"/>
                </a:solidFill>
                <a:latin typeface="Overpass" pitchFamily="2" charset="77"/>
                <a:ea typeface="Overpass"/>
                <a:cs typeface="Overpass"/>
                <a:sym typeface="Overpass"/>
              </a:rPr>
              <a:t>Pod</a:t>
            </a:r>
            <a:endParaRPr sz="800">
              <a:solidFill>
                <a:srgbClr val="0B5394"/>
              </a:solidFill>
              <a:latin typeface="Overpass" pitchFamily="2" charset="77"/>
              <a:ea typeface="Overpass"/>
              <a:cs typeface="Overpass"/>
              <a:sym typeface="Overpass"/>
            </a:endParaRPr>
          </a:p>
        </p:txBody>
      </p:sp>
      <p:grpSp>
        <p:nvGrpSpPr>
          <p:cNvPr id="5533" name="Shape 5533"/>
          <p:cNvGrpSpPr/>
          <p:nvPr/>
        </p:nvGrpSpPr>
        <p:grpSpPr>
          <a:xfrm>
            <a:off x="6156682" y="2976915"/>
            <a:ext cx="639162" cy="246037"/>
            <a:chOff x="2979725" y="3537300"/>
            <a:chExt cx="573600" cy="220800"/>
          </a:xfrm>
        </p:grpSpPr>
        <p:sp>
          <p:nvSpPr>
            <p:cNvPr id="5534" name="Shape 5534"/>
            <p:cNvSpPr/>
            <p:nvPr/>
          </p:nvSpPr>
          <p:spPr>
            <a:xfrm>
              <a:off x="2979725" y="3537300"/>
              <a:ext cx="573600" cy="220800"/>
            </a:xfrm>
            <a:prstGeom prst="rect">
              <a:avLst/>
            </a:prstGeom>
            <a:solidFill>
              <a:srgbClr val="3369B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Overpass"/>
                  <a:cs typeface="Overpass"/>
                  <a:sym typeface="Overpass"/>
                </a:rPr>
                <a:t>    Envoy </a:t>
              </a:r>
              <a:endParaRPr sz="800">
                <a:solidFill>
                  <a:srgbClr val="FFFFFF"/>
                </a:solidFill>
                <a:latin typeface="Overpass" pitchFamily="2" charset="77"/>
                <a:ea typeface="Overpass"/>
                <a:cs typeface="Overpass"/>
                <a:sym typeface="Overpass"/>
              </a:endParaRPr>
            </a:p>
          </p:txBody>
        </p:sp>
        <p:pic>
          <p:nvPicPr>
            <p:cNvPr id="5535" name="Shape 5535"/>
            <p:cNvPicPr preferRelativeResize="0"/>
            <p:nvPr/>
          </p:nvPicPr>
          <p:blipFill>
            <a:blip r:embed="rId3">
              <a:alphaModFix/>
            </a:blip>
            <a:stretch>
              <a:fillRect/>
            </a:stretch>
          </p:blipFill>
          <p:spPr>
            <a:xfrm>
              <a:off x="3052532" y="3591477"/>
              <a:ext cx="107775" cy="107775"/>
            </a:xfrm>
            <a:prstGeom prst="rect">
              <a:avLst/>
            </a:prstGeom>
            <a:noFill/>
            <a:ln>
              <a:noFill/>
            </a:ln>
          </p:spPr>
        </p:pic>
      </p:grpSp>
      <p:sp>
        <p:nvSpPr>
          <p:cNvPr id="5536" name="Shape 5536"/>
          <p:cNvSpPr/>
          <p:nvPr/>
        </p:nvSpPr>
        <p:spPr>
          <a:xfrm>
            <a:off x="6156746" y="3455675"/>
            <a:ext cx="639300" cy="246000"/>
          </a:xfrm>
          <a:prstGeom prst="rect">
            <a:avLst/>
          </a:prstGeom>
          <a:solidFill>
            <a:srgbClr val="6AA84F"/>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Overpass"/>
                <a:cs typeface="Overpass"/>
                <a:sym typeface="Overpass"/>
              </a:rPr>
              <a:t>App</a:t>
            </a:r>
            <a:endParaRPr sz="800">
              <a:solidFill>
                <a:srgbClr val="FFFFFF"/>
              </a:solidFill>
              <a:latin typeface="Overpass" pitchFamily="2" charset="77"/>
              <a:ea typeface="Overpass"/>
              <a:cs typeface="Overpass"/>
              <a:sym typeface="Overpass"/>
            </a:endParaRPr>
          </a:p>
        </p:txBody>
      </p:sp>
      <p:sp>
        <p:nvSpPr>
          <p:cNvPr id="5537" name="Shape 5537"/>
          <p:cNvSpPr/>
          <p:nvPr/>
        </p:nvSpPr>
        <p:spPr>
          <a:xfrm>
            <a:off x="5570550" y="4326606"/>
            <a:ext cx="1599300" cy="185400"/>
          </a:xfrm>
          <a:prstGeom prst="rect">
            <a:avLst/>
          </a:prstGeom>
          <a:noFill/>
          <a:ln>
            <a:noFill/>
          </a:ln>
        </p:spPr>
        <p:txBody>
          <a:bodyPr wrap="square" lIns="91425" tIns="91425" rIns="91425" bIns="91425" anchor="ctr" anchorCtr="0">
            <a:noAutofit/>
          </a:bodyPr>
          <a:lstStyle/>
          <a:p>
            <a:pPr marL="0" lvl="0" indent="0" algn="r" rtl="0">
              <a:spcBef>
                <a:spcPts val="0"/>
              </a:spcBef>
              <a:spcAft>
                <a:spcPts val="0"/>
              </a:spcAft>
              <a:buNone/>
            </a:pPr>
            <a:r>
              <a:rPr lang="en" sz="700" dirty="0">
                <a:solidFill>
                  <a:srgbClr val="FF0000"/>
                </a:solidFill>
                <a:latin typeface="Overpass" pitchFamily="2" charset="77"/>
                <a:ea typeface="Proxima Nova"/>
                <a:cs typeface="Proxima Nova"/>
                <a:sym typeface="Proxima Nova"/>
              </a:rPr>
              <a:t>COMING SOON</a:t>
            </a:r>
            <a:endParaRPr sz="700" dirty="0">
              <a:solidFill>
                <a:srgbClr val="FF0000"/>
              </a:solidFill>
              <a:latin typeface="Overpass" pitchFamily="2" charset="77"/>
              <a:ea typeface="Proxima Nova"/>
              <a:cs typeface="Proxima Nova"/>
              <a:sym typeface="Proxima Nova"/>
            </a:endParaRPr>
          </a:p>
        </p:txBody>
      </p:sp>
      <p:pic>
        <p:nvPicPr>
          <p:cNvPr id="5538" name="Shape 5538"/>
          <p:cNvPicPr preferRelativeResize="0"/>
          <p:nvPr/>
        </p:nvPicPr>
        <p:blipFill>
          <a:blip r:embed="rId4">
            <a:alphaModFix/>
          </a:blip>
          <a:stretch>
            <a:fillRect/>
          </a:stretch>
        </p:blipFill>
        <p:spPr>
          <a:xfrm>
            <a:off x="4048326" y="4200563"/>
            <a:ext cx="1053676" cy="270700"/>
          </a:xfrm>
          <a:prstGeom prst="rect">
            <a:avLst/>
          </a:prstGeom>
          <a:noFill/>
          <a:ln>
            <a:noFill/>
          </a:ln>
        </p:spPr>
      </p:pic>
      <p:sp>
        <p:nvSpPr>
          <p:cNvPr id="5539" name="Shape 5539"/>
          <p:cNvSpPr/>
          <p:nvPr/>
        </p:nvSpPr>
        <p:spPr>
          <a:xfrm>
            <a:off x="4884050" y="2564125"/>
            <a:ext cx="360600" cy="14700"/>
          </a:xfrm>
          <a:prstGeom prst="rect">
            <a:avLst/>
          </a:prstGeom>
          <a:no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cxnSp>
        <p:nvCxnSpPr>
          <p:cNvPr id="5540" name="Shape 5540"/>
          <p:cNvCxnSpPr>
            <a:stCxn id="5539" idx="2"/>
            <a:endCxn id="5519" idx="0"/>
          </p:cNvCxnSpPr>
          <p:nvPr/>
        </p:nvCxnSpPr>
        <p:spPr>
          <a:xfrm rot="5400000">
            <a:off x="4170200" y="2082775"/>
            <a:ext cx="398100" cy="1390200"/>
          </a:xfrm>
          <a:prstGeom prst="bentConnector3">
            <a:avLst>
              <a:gd name="adj1" fmla="val 49999"/>
            </a:avLst>
          </a:prstGeom>
          <a:noFill/>
          <a:ln w="9525" cap="flat" cmpd="sng">
            <a:solidFill>
              <a:srgbClr val="3369BD"/>
            </a:solidFill>
            <a:prstDash val="solid"/>
            <a:round/>
            <a:headEnd type="none" w="lg" len="lg"/>
            <a:tailEnd type="none" w="lg" len="lg"/>
          </a:ln>
        </p:spPr>
      </p:cxnSp>
      <p:cxnSp>
        <p:nvCxnSpPr>
          <p:cNvPr id="5541" name="Shape 5541"/>
          <p:cNvCxnSpPr>
            <a:stCxn id="5539" idx="2"/>
            <a:endCxn id="5524" idx="0"/>
          </p:cNvCxnSpPr>
          <p:nvPr/>
        </p:nvCxnSpPr>
        <p:spPr>
          <a:xfrm rot="5400000">
            <a:off x="4637300" y="2549875"/>
            <a:ext cx="398100" cy="456000"/>
          </a:xfrm>
          <a:prstGeom prst="bentConnector3">
            <a:avLst>
              <a:gd name="adj1" fmla="val 49999"/>
            </a:avLst>
          </a:prstGeom>
          <a:noFill/>
          <a:ln w="9525" cap="flat" cmpd="sng">
            <a:solidFill>
              <a:srgbClr val="3369BD"/>
            </a:solidFill>
            <a:prstDash val="solid"/>
            <a:round/>
            <a:headEnd type="none" w="lg" len="lg"/>
            <a:tailEnd type="none" w="lg" len="lg"/>
          </a:ln>
        </p:spPr>
      </p:cxnSp>
      <p:cxnSp>
        <p:nvCxnSpPr>
          <p:cNvPr id="5542" name="Shape 5542"/>
          <p:cNvCxnSpPr>
            <a:stCxn id="5539" idx="2"/>
            <a:endCxn id="5529" idx="0"/>
          </p:cNvCxnSpPr>
          <p:nvPr/>
        </p:nvCxnSpPr>
        <p:spPr>
          <a:xfrm rot="-5400000" flipH="1">
            <a:off x="5104250" y="2538925"/>
            <a:ext cx="398100" cy="477900"/>
          </a:xfrm>
          <a:prstGeom prst="bentConnector3">
            <a:avLst>
              <a:gd name="adj1" fmla="val 49999"/>
            </a:avLst>
          </a:prstGeom>
          <a:noFill/>
          <a:ln w="9525" cap="flat" cmpd="sng">
            <a:solidFill>
              <a:srgbClr val="3369BD"/>
            </a:solidFill>
            <a:prstDash val="solid"/>
            <a:round/>
            <a:headEnd type="none" w="lg" len="lg"/>
            <a:tailEnd type="none" w="lg" len="lg"/>
          </a:ln>
        </p:spPr>
      </p:cxnSp>
      <p:cxnSp>
        <p:nvCxnSpPr>
          <p:cNvPr id="5543" name="Shape 5543"/>
          <p:cNvCxnSpPr>
            <a:stCxn id="5539" idx="2"/>
            <a:endCxn id="5534" idx="0"/>
          </p:cNvCxnSpPr>
          <p:nvPr/>
        </p:nvCxnSpPr>
        <p:spPr>
          <a:xfrm rot="-5400000" flipH="1">
            <a:off x="5571200" y="2071975"/>
            <a:ext cx="398100" cy="1411800"/>
          </a:xfrm>
          <a:prstGeom prst="bentConnector3">
            <a:avLst>
              <a:gd name="adj1" fmla="val 49999"/>
            </a:avLst>
          </a:prstGeom>
          <a:noFill/>
          <a:ln w="9525" cap="flat" cmpd="sng">
            <a:solidFill>
              <a:srgbClr val="3369BD"/>
            </a:solidFill>
            <a:prstDash val="solid"/>
            <a:round/>
            <a:headEnd type="none" w="lg" len="lg"/>
            <a:tailEnd type="none" w="lg" len="lg"/>
          </a:ln>
        </p:spPr>
      </p:cxnSp>
      <p:cxnSp>
        <p:nvCxnSpPr>
          <p:cNvPr id="5544" name="Shape 5544"/>
          <p:cNvCxnSpPr>
            <a:stCxn id="5519" idx="2"/>
            <a:endCxn id="5521" idx="0"/>
          </p:cNvCxnSpPr>
          <p:nvPr/>
        </p:nvCxnSpPr>
        <p:spPr>
          <a:xfrm>
            <a:off x="3674191" y="3222952"/>
            <a:ext cx="0" cy="232800"/>
          </a:xfrm>
          <a:prstGeom prst="straightConnector1">
            <a:avLst/>
          </a:prstGeom>
          <a:noFill/>
          <a:ln w="9525" cap="flat" cmpd="sng">
            <a:solidFill>
              <a:srgbClr val="3369BD"/>
            </a:solidFill>
            <a:prstDash val="solid"/>
            <a:round/>
            <a:headEnd type="none" w="lg" len="lg"/>
            <a:tailEnd type="none" w="lg" len="lg"/>
          </a:ln>
        </p:spPr>
      </p:cxnSp>
      <p:cxnSp>
        <p:nvCxnSpPr>
          <p:cNvPr id="5545" name="Shape 5545"/>
          <p:cNvCxnSpPr>
            <a:stCxn id="5524" idx="2"/>
            <a:endCxn id="5526" idx="0"/>
          </p:cNvCxnSpPr>
          <p:nvPr/>
        </p:nvCxnSpPr>
        <p:spPr>
          <a:xfrm>
            <a:off x="4608215" y="3222952"/>
            <a:ext cx="0" cy="232800"/>
          </a:xfrm>
          <a:prstGeom prst="straightConnector1">
            <a:avLst/>
          </a:prstGeom>
          <a:noFill/>
          <a:ln w="9525" cap="flat" cmpd="sng">
            <a:solidFill>
              <a:srgbClr val="3369BD"/>
            </a:solidFill>
            <a:prstDash val="solid"/>
            <a:round/>
            <a:headEnd type="none" w="lg" len="lg"/>
            <a:tailEnd type="none" w="lg" len="lg"/>
          </a:ln>
        </p:spPr>
      </p:cxnSp>
      <p:cxnSp>
        <p:nvCxnSpPr>
          <p:cNvPr id="5546" name="Shape 5546"/>
          <p:cNvCxnSpPr>
            <a:stCxn id="5529" idx="2"/>
            <a:endCxn id="5531" idx="0"/>
          </p:cNvCxnSpPr>
          <p:nvPr/>
        </p:nvCxnSpPr>
        <p:spPr>
          <a:xfrm>
            <a:off x="5542239" y="3222952"/>
            <a:ext cx="0" cy="232800"/>
          </a:xfrm>
          <a:prstGeom prst="straightConnector1">
            <a:avLst/>
          </a:prstGeom>
          <a:noFill/>
          <a:ln w="9525" cap="flat" cmpd="sng">
            <a:solidFill>
              <a:srgbClr val="3369BD"/>
            </a:solidFill>
            <a:prstDash val="solid"/>
            <a:round/>
            <a:headEnd type="none" w="lg" len="lg"/>
            <a:tailEnd type="none" w="lg" len="lg"/>
          </a:ln>
        </p:spPr>
      </p:cxnSp>
      <p:cxnSp>
        <p:nvCxnSpPr>
          <p:cNvPr id="5547" name="Shape 5547"/>
          <p:cNvCxnSpPr>
            <a:stCxn id="5534" idx="2"/>
            <a:endCxn id="5536" idx="0"/>
          </p:cNvCxnSpPr>
          <p:nvPr/>
        </p:nvCxnSpPr>
        <p:spPr>
          <a:xfrm>
            <a:off x="6476263" y="3222952"/>
            <a:ext cx="0" cy="232800"/>
          </a:xfrm>
          <a:prstGeom prst="straightConnector1">
            <a:avLst/>
          </a:prstGeom>
          <a:noFill/>
          <a:ln w="9525" cap="flat" cmpd="sng">
            <a:solidFill>
              <a:srgbClr val="3369BD"/>
            </a:solidFill>
            <a:prstDash val="solid"/>
            <a:round/>
            <a:headEnd type="none" w="lg" len="lg"/>
            <a:tailEnd type="none" w="lg" len="lg"/>
          </a:ln>
        </p:spPr>
      </p:cxnSp>
      <p:cxnSp>
        <p:nvCxnSpPr>
          <p:cNvPr id="5548" name="Shape 5548"/>
          <p:cNvCxnSpPr>
            <a:stCxn id="5539" idx="0"/>
            <a:endCxn id="5512" idx="2"/>
          </p:cNvCxnSpPr>
          <p:nvPr/>
        </p:nvCxnSpPr>
        <p:spPr>
          <a:xfrm rot="-5400000">
            <a:off x="5438150" y="1987825"/>
            <a:ext cx="202500" cy="950100"/>
          </a:xfrm>
          <a:prstGeom prst="bentConnector3">
            <a:avLst>
              <a:gd name="adj1" fmla="val 49992"/>
            </a:avLst>
          </a:prstGeom>
          <a:noFill/>
          <a:ln w="9525" cap="flat" cmpd="sng">
            <a:solidFill>
              <a:srgbClr val="3369BD"/>
            </a:solidFill>
            <a:prstDash val="solid"/>
            <a:round/>
            <a:headEnd type="none" w="lg" len="lg"/>
            <a:tailEnd type="none" w="lg" len="lg"/>
          </a:ln>
        </p:spPr>
      </p:cxnSp>
      <p:cxnSp>
        <p:nvCxnSpPr>
          <p:cNvPr id="5549" name="Shape 5549"/>
          <p:cNvCxnSpPr>
            <a:stCxn id="5539" idx="0"/>
            <a:endCxn id="5510" idx="2"/>
          </p:cNvCxnSpPr>
          <p:nvPr/>
        </p:nvCxnSpPr>
        <p:spPr>
          <a:xfrm rot="5400000" flipH="1">
            <a:off x="4488050" y="1987825"/>
            <a:ext cx="202500" cy="950100"/>
          </a:xfrm>
          <a:prstGeom prst="bentConnector3">
            <a:avLst>
              <a:gd name="adj1" fmla="val 49992"/>
            </a:avLst>
          </a:prstGeom>
          <a:noFill/>
          <a:ln w="9525" cap="flat" cmpd="sng">
            <a:solidFill>
              <a:srgbClr val="3369BD"/>
            </a:solidFill>
            <a:prstDash val="solid"/>
            <a:round/>
            <a:headEnd type="none" w="lg" len="lg"/>
            <a:tailEnd type="none" w="lg" len="lg"/>
          </a:ln>
        </p:spPr>
      </p:cxnSp>
      <p:cxnSp>
        <p:nvCxnSpPr>
          <p:cNvPr id="5550" name="Shape 5550"/>
          <p:cNvCxnSpPr>
            <a:stCxn id="5539" idx="0"/>
            <a:endCxn id="5511" idx="2"/>
          </p:cNvCxnSpPr>
          <p:nvPr/>
        </p:nvCxnSpPr>
        <p:spPr>
          <a:xfrm rot="10800000">
            <a:off x="5064350" y="2361625"/>
            <a:ext cx="0" cy="202500"/>
          </a:xfrm>
          <a:prstGeom prst="straightConnector1">
            <a:avLst/>
          </a:prstGeom>
          <a:noFill/>
          <a:ln w="9525" cap="flat" cmpd="sng">
            <a:solidFill>
              <a:srgbClr val="3369BD"/>
            </a:solidFill>
            <a:prstDash val="solid"/>
            <a:round/>
            <a:headEnd type="none" w="lg" len="lg"/>
            <a:tailEnd type="none" w="lg" len="lg"/>
          </a:ln>
        </p:spPr>
      </p:cxnSp>
      <p:cxnSp>
        <p:nvCxnSpPr>
          <p:cNvPr id="5551" name="Shape 5551"/>
          <p:cNvCxnSpPr>
            <a:stCxn id="5539" idx="0"/>
            <a:endCxn id="5539" idx="2"/>
          </p:cNvCxnSpPr>
          <p:nvPr/>
        </p:nvCxnSpPr>
        <p:spPr>
          <a:xfrm>
            <a:off x="5064350" y="2564125"/>
            <a:ext cx="0" cy="14700"/>
          </a:xfrm>
          <a:prstGeom prst="straightConnector1">
            <a:avLst/>
          </a:prstGeom>
          <a:noFill/>
          <a:ln w="9525" cap="flat" cmpd="sng">
            <a:solidFill>
              <a:srgbClr val="0B5394"/>
            </a:solidFill>
            <a:prstDash val="solid"/>
            <a:round/>
            <a:headEnd type="none" w="lg" len="lg"/>
            <a:tailEnd type="none" w="lg" len="lg"/>
          </a:ln>
        </p:spPr>
      </p:cxnSp>
      <p:cxnSp>
        <p:nvCxnSpPr>
          <p:cNvPr id="5552" name="Shape 5552"/>
          <p:cNvCxnSpPr>
            <a:endCxn id="5524" idx="1"/>
          </p:cNvCxnSpPr>
          <p:nvPr/>
        </p:nvCxnSpPr>
        <p:spPr>
          <a:xfrm>
            <a:off x="3993734" y="3099934"/>
            <a:ext cx="294900" cy="0"/>
          </a:xfrm>
          <a:prstGeom prst="straightConnector1">
            <a:avLst/>
          </a:prstGeom>
          <a:noFill/>
          <a:ln w="9525" cap="flat" cmpd="sng">
            <a:solidFill>
              <a:srgbClr val="3369BD"/>
            </a:solidFill>
            <a:prstDash val="solid"/>
            <a:round/>
            <a:headEnd type="none" w="lg" len="lg"/>
            <a:tailEnd type="none" w="lg" len="lg"/>
          </a:ln>
        </p:spPr>
      </p:cxnSp>
      <p:cxnSp>
        <p:nvCxnSpPr>
          <p:cNvPr id="5553" name="Shape 5553"/>
          <p:cNvCxnSpPr>
            <a:stCxn id="5524" idx="3"/>
            <a:endCxn id="5529" idx="1"/>
          </p:cNvCxnSpPr>
          <p:nvPr/>
        </p:nvCxnSpPr>
        <p:spPr>
          <a:xfrm>
            <a:off x="4927796" y="3099934"/>
            <a:ext cx="294900" cy="0"/>
          </a:xfrm>
          <a:prstGeom prst="straightConnector1">
            <a:avLst/>
          </a:prstGeom>
          <a:noFill/>
          <a:ln w="9525" cap="flat" cmpd="sng">
            <a:solidFill>
              <a:srgbClr val="3369BD"/>
            </a:solidFill>
            <a:prstDash val="solid"/>
            <a:round/>
            <a:headEnd type="none" w="lg" len="lg"/>
            <a:tailEnd type="none" w="lg" len="lg"/>
          </a:ln>
        </p:spPr>
      </p:cxnSp>
      <p:cxnSp>
        <p:nvCxnSpPr>
          <p:cNvPr id="5554" name="Shape 5554"/>
          <p:cNvCxnSpPr>
            <a:stCxn id="5529" idx="3"/>
            <a:endCxn id="5534" idx="1"/>
          </p:cNvCxnSpPr>
          <p:nvPr/>
        </p:nvCxnSpPr>
        <p:spPr>
          <a:xfrm>
            <a:off x="5861820" y="3099934"/>
            <a:ext cx="294900" cy="0"/>
          </a:xfrm>
          <a:prstGeom prst="straightConnector1">
            <a:avLst/>
          </a:prstGeom>
          <a:noFill/>
          <a:ln w="9525" cap="flat" cmpd="sng">
            <a:solidFill>
              <a:srgbClr val="3369BD"/>
            </a:solidFill>
            <a:prstDash val="solid"/>
            <a:round/>
            <a:headEnd type="none" w="lg" len="lg"/>
            <a:tailEnd type="none" w="lg" len="lg"/>
          </a:ln>
        </p:spPr>
      </p:cxnSp>
      <p:sp>
        <p:nvSpPr>
          <p:cNvPr id="2" name="Slide Number Placeholder 1">
            <a:extLst>
              <a:ext uri="{FF2B5EF4-FFF2-40B4-BE49-F238E27FC236}">
                <a16:creationId xmlns:a16="http://schemas.microsoft.com/office/drawing/2014/main" id="{6DE9D950-7648-9945-9853-D5B66BD3BE06}"/>
              </a:ext>
            </a:extLst>
          </p:cNvPr>
          <p:cNvSpPr>
            <a:spLocks noGrp="1"/>
          </p:cNvSpPr>
          <p:nvPr>
            <p:ph type="sldNum" idx="12"/>
          </p:nvPr>
        </p:nvSpPr>
        <p:spPr/>
        <p:txBody>
          <a:bodyPr/>
          <a:lstStyle/>
          <a:p>
            <a:fld id="{00000000-1234-1234-1234-123412341234}" type="slidenum">
              <a:rPr lang="en" smtClean="0"/>
              <a:pPr/>
              <a:t>154</a:t>
            </a:fld>
            <a:endParaRPr lang="e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pSp>
        <p:nvGrpSpPr>
          <p:cNvPr id="798" name="Shape 798"/>
          <p:cNvGrpSpPr/>
          <p:nvPr/>
        </p:nvGrpSpPr>
        <p:grpSpPr>
          <a:xfrm>
            <a:off x="4486894" y="1513473"/>
            <a:ext cx="2822662" cy="2419839"/>
            <a:chOff x="4570887" y="1484032"/>
            <a:chExt cx="2822662" cy="2419839"/>
          </a:xfrm>
        </p:grpSpPr>
        <p:grpSp>
          <p:nvGrpSpPr>
            <p:cNvPr id="799" name="Shape 799"/>
            <p:cNvGrpSpPr/>
            <p:nvPr/>
          </p:nvGrpSpPr>
          <p:grpSpPr>
            <a:xfrm>
              <a:off x="6490951" y="1484032"/>
              <a:ext cx="902599" cy="1204172"/>
              <a:chOff x="5592955" y="2047406"/>
              <a:chExt cx="788020" cy="1051311"/>
            </a:xfrm>
          </p:grpSpPr>
          <p:sp>
            <p:nvSpPr>
              <p:cNvPr id="800" name="Shape 80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801" name="Shape 80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802" name="Shape 80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03" name="Shape 80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04" name="Shape 80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05" name="Shape 80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06" name="Shape 806"/>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807" name="Shape 807"/>
              <p:cNvGrpSpPr/>
              <p:nvPr/>
            </p:nvGrpSpPr>
            <p:grpSpPr>
              <a:xfrm>
                <a:off x="5592955" y="2047406"/>
                <a:ext cx="712986" cy="218400"/>
                <a:chOff x="4577530" y="2938752"/>
                <a:chExt cx="712986" cy="218400"/>
              </a:xfrm>
            </p:grpSpPr>
            <p:sp>
              <p:nvSpPr>
                <p:cNvPr id="808" name="Shape 80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09" name="Shape 80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10" name="Shape 81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811" name="Shape 81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12" name="Shape 81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813" name="Shape 81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814" name="Shape 81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815" name="Shape 81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16" name="Shape 81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817" name="Shape 81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18" name="Shape 818"/>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819" name="Shape 819"/>
            <p:cNvGrpSpPr/>
            <p:nvPr/>
          </p:nvGrpSpPr>
          <p:grpSpPr>
            <a:xfrm>
              <a:off x="6490951" y="2699699"/>
              <a:ext cx="902599" cy="1204172"/>
              <a:chOff x="5592955" y="2047406"/>
              <a:chExt cx="788020" cy="1051311"/>
            </a:xfrm>
          </p:grpSpPr>
          <p:sp>
            <p:nvSpPr>
              <p:cNvPr id="820" name="Shape 82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821" name="Shape 82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822" name="Shape 82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23" name="Shape 82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24" name="Shape 82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25" name="Shape 82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26" name="Shape 826"/>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827" name="Shape 827"/>
              <p:cNvGrpSpPr/>
              <p:nvPr/>
            </p:nvGrpSpPr>
            <p:grpSpPr>
              <a:xfrm>
                <a:off x="5592955" y="2047406"/>
                <a:ext cx="712986" cy="218400"/>
                <a:chOff x="4577530" y="2938752"/>
                <a:chExt cx="712986" cy="218400"/>
              </a:xfrm>
            </p:grpSpPr>
            <p:sp>
              <p:nvSpPr>
                <p:cNvPr id="828" name="Shape 82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29" name="Shape 82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30" name="Shape 83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831" name="Shape 83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32" name="Shape 83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833" name="Shape 83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34" name="Shape 83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835" name="Shape 83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36" name="Shape 83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837" name="Shape 83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38" name="Shape 838"/>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839" name="Shape 839"/>
            <p:cNvGrpSpPr/>
            <p:nvPr/>
          </p:nvGrpSpPr>
          <p:grpSpPr>
            <a:xfrm>
              <a:off x="5530919" y="1484032"/>
              <a:ext cx="902599" cy="1204172"/>
              <a:chOff x="5592955" y="2047406"/>
              <a:chExt cx="788020" cy="1051311"/>
            </a:xfrm>
          </p:grpSpPr>
          <p:sp>
            <p:nvSpPr>
              <p:cNvPr id="840" name="Shape 84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841" name="Shape 84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842" name="Shape 84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43" name="Shape 84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44" name="Shape 84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45" name="Shape 84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46" name="Shape 846"/>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847" name="Shape 847"/>
              <p:cNvGrpSpPr/>
              <p:nvPr/>
            </p:nvGrpSpPr>
            <p:grpSpPr>
              <a:xfrm>
                <a:off x="5592955" y="2047406"/>
                <a:ext cx="712986" cy="218400"/>
                <a:chOff x="4577530" y="2938752"/>
                <a:chExt cx="712986" cy="218400"/>
              </a:xfrm>
            </p:grpSpPr>
            <p:sp>
              <p:nvSpPr>
                <p:cNvPr id="848" name="Shape 84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49" name="Shape 84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50" name="Shape 85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851" name="Shape 85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52" name="Shape 85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853" name="Shape 85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54" name="Shape 85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855" name="Shape 85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56" name="Shape 85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857" name="Shape 85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58" name="Shape 858"/>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859" name="Shape 859"/>
            <p:cNvGrpSpPr/>
            <p:nvPr/>
          </p:nvGrpSpPr>
          <p:grpSpPr>
            <a:xfrm>
              <a:off x="5530919" y="2699699"/>
              <a:ext cx="902599" cy="1204172"/>
              <a:chOff x="5592955" y="2047406"/>
              <a:chExt cx="788020" cy="1051311"/>
            </a:xfrm>
          </p:grpSpPr>
          <p:sp>
            <p:nvSpPr>
              <p:cNvPr id="860" name="Shape 86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861" name="Shape 86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862" name="Shape 86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63" name="Shape 86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64" name="Shape 86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65" name="Shape 86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66" name="Shape 866"/>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867" name="Shape 867"/>
              <p:cNvGrpSpPr/>
              <p:nvPr/>
            </p:nvGrpSpPr>
            <p:grpSpPr>
              <a:xfrm>
                <a:off x="5592955" y="2047406"/>
                <a:ext cx="712986" cy="218400"/>
                <a:chOff x="4577530" y="2938752"/>
                <a:chExt cx="712986" cy="218400"/>
              </a:xfrm>
            </p:grpSpPr>
            <p:sp>
              <p:nvSpPr>
                <p:cNvPr id="868" name="Shape 86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69" name="Shape 86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70" name="Shape 87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871" name="Shape 87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72" name="Shape 87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873" name="Shape 87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74" name="Shape 87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875" name="Shape 87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76" name="Shape 87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877" name="Shape 87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78" name="Shape 878"/>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879" name="Shape 879"/>
            <p:cNvGrpSpPr/>
            <p:nvPr/>
          </p:nvGrpSpPr>
          <p:grpSpPr>
            <a:xfrm>
              <a:off x="4570887" y="1484032"/>
              <a:ext cx="902599" cy="1204172"/>
              <a:chOff x="5592955" y="2047406"/>
              <a:chExt cx="788020" cy="1051311"/>
            </a:xfrm>
          </p:grpSpPr>
          <p:sp>
            <p:nvSpPr>
              <p:cNvPr id="880" name="Shape 88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881" name="Shape 88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882" name="Shape 88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83" name="Shape 88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84" name="Shape 88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85" name="Shape 88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886" name="Shape 886"/>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887" name="Shape 887"/>
              <p:cNvGrpSpPr/>
              <p:nvPr/>
            </p:nvGrpSpPr>
            <p:grpSpPr>
              <a:xfrm>
                <a:off x="5592955" y="2047406"/>
                <a:ext cx="712986" cy="218400"/>
                <a:chOff x="4577530" y="2938752"/>
                <a:chExt cx="712986" cy="218400"/>
              </a:xfrm>
            </p:grpSpPr>
            <p:sp>
              <p:nvSpPr>
                <p:cNvPr id="888" name="Shape 88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89" name="Shape 88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890" name="Shape 89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891" name="Shape 89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92" name="Shape 89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893" name="Shape 89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94" name="Shape 89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895" name="Shape 89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96" name="Shape 89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897" name="Shape 89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898" name="Shape 898"/>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899" name="Shape 899"/>
            <p:cNvGrpSpPr/>
            <p:nvPr/>
          </p:nvGrpSpPr>
          <p:grpSpPr>
            <a:xfrm>
              <a:off x="4570887" y="2699699"/>
              <a:ext cx="902599" cy="1204172"/>
              <a:chOff x="5592955" y="2047406"/>
              <a:chExt cx="788020" cy="1051311"/>
            </a:xfrm>
          </p:grpSpPr>
          <p:sp>
            <p:nvSpPr>
              <p:cNvPr id="900" name="Shape 90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901" name="Shape 90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902" name="Shape 90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03" name="Shape 90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04" name="Shape 90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05" name="Shape 90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06" name="Shape 906"/>
              <p:cNvSpPr txBox="1"/>
              <p:nvPr/>
            </p:nvSpPr>
            <p:spPr>
              <a:xfrm>
                <a:off x="5608475" y="2896817"/>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907" name="Shape 907"/>
              <p:cNvGrpSpPr/>
              <p:nvPr/>
            </p:nvGrpSpPr>
            <p:grpSpPr>
              <a:xfrm>
                <a:off x="5592955" y="2047406"/>
                <a:ext cx="712986" cy="218400"/>
                <a:chOff x="4577530" y="2938752"/>
                <a:chExt cx="712986" cy="218400"/>
              </a:xfrm>
            </p:grpSpPr>
            <p:sp>
              <p:nvSpPr>
                <p:cNvPr id="908" name="Shape 90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909" name="Shape 90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910" name="Shape 91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911" name="Shape 91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912" name="Shape 91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13" name="Shape 91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914" name="Shape 91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15" name="Shape 91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916" name="Shape 91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17" name="Shape 91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918" name="Shape 918"/>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919" name="Shape 919"/>
            <p:cNvSpPr txBox="1"/>
            <p:nvPr/>
          </p:nvSpPr>
          <p:spPr>
            <a:xfrm>
              <a:off x="4691300" y="2166991"/>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920" name="Shape 920"/>
            <p:cNvSpPr txBox="1"/>
            <p:nvPr/>
          </p:nvSpPr>
          <p:spPr>
            <a:xfrm>
              <a:off x="5093958" y="1791107"/>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921" name="Shape 921"/>
            <p:cNvSpPr txBox="1"/>
            <p:nvPr/>
          </p:nvSpPr>
          <p:spPr>
            <a:xfrm>
              <a:off x="6054211" y="2166991"/>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922" name="Shape 922"/>
            <p:cNvSpPr txBox="1"/>
            <p:nvPr/>
          </p:nvSpPr>
          <p:spPr>
            <a:xfrm>
              <a:off x="6611363" y="2166991"/>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923" name="Shape 923"/>
            <p:cNvSpPr txBox="1"/>
            <p:nvPr/>
          </p:nvSpPr>
          <p:spPr>
            <a:xfrm>
              <a:off x="7005095" y="1791107"/>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924" name="Shape 924"/>
            <p:cNvSpPr txBox="1"/>
            <p:nvPr/>
          </p:nvSpPr>
          <p:spPr>
            <a:xfrm>
              <a:off x="4691300" y="3379935"/>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925" name="Shape 925"/>
            <p:cNvSpPr txBox="1"/>
            <p:nvPr/>
          </p:nvSpPr>
          <p:spPr>
            <a:xfrm>
              <a:off x="6611363"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926" name="Shape 926"/>
            <p:cNvSpPr txBox="1"/>
            <p:nvPr/>
          </p:nvSpPr>
          <p:spPr>
            <a:xfrm>
              <a:off x="7014021"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927" name="Shape 927"/>
            <p:cNvSpPr txBox="1"/>
            <p:nvPr/>
          </p:nvSpPr>
          <p:spPr>
            <a:xfrm>
              <a:off x="5651332"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928" name="Shape 928"/>
            <p:cNvSpPr txBox="1"/>
            <p:nvPr/>
          </p:nvSpPr>
          <p:spPr>
            <a:xfrm>
              <a:off x="6053990" y="3004052"/>
              <a:ext cx="284700" cy="26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929" name="Shape 929"/>
            <p:cNvPicPr preferRelativeResize="0"/>
            <p:nvPr/>
          </p:nvPicPr>
          <p:blipFill>
            <a:blip r:embed="rId4">
              <a:alphaModFix/>
            </a:blip>
            <a:stretch>
              <a:fillRect/>
            </a:stretch>
          </p:blipFill>
          <p:spPr>
            <a:xfrm>
              <a:off x="4753942" y="1891815"/>
              <a:ext cx="168939" cy="112503"/>
            </a:xfrm>
            <a:prstGeom prst="rect">
              <a:avLst/>
            </a:prstGeom>
            <a:noFill/>
            <a:ln>
              <a:noFill/>
            </a:ln>
          </p:spPr>
        </p:pic>
        <p:pic>
          <p:nvPicPr>
            <p:cNvPr id="930" name="Shape 930"/>
            <p:cNvPicPr preferRelativeResize="0"/>
            <p:nvPr/>
          </p:nvPicPr>
          <p:blipFill>
            <a:blip r:embed="rId4">
              <a:alphaModFix/>
            </a:blip>
            <a:stretch>
              <a:fillRect/>
            </a:stretch>
          </p:blipFill>
          <p:spPr>
            <a:xfrm>
              <a:off x="5713974" y="1891815"/>
              <a:ext cx="168939" cy="112503"/>
            </a:xfrm>
            <a:prstGeom prst="rect">
              <a:avLst/>
            </a:prstGeom>
            <a:noFill/>
            <a:ln>
              <a:noFill/>
            </a:ln>
          </p:spPr>
        </p:pic>
        <p:pic>
          <p:nvPicPr>
            <p:cNvPr id="931" name="Shape 931"/>
            <p:cNvPicPr preferRelativeResize="0"/>
            <p:nvPr/>
          </p:nvPicPr>
          <p:blipFill>
            <a:blip r:embed="rId4">
              <a:alphaModFix/>
            </a:blip>
            <a:stretch>
              <a:fillRect/>
            </a:stretch>
          </p:blipFill>
          <p:spPr>
            <a:xfrm>
              <a:off x="5149294" y="3496109"/>
              <a:ext cx="168939" cy="112503"/>
            </a:xfrm>
            <a:prstGeom prst="rect">
              <a:avLst/>
            </a:prstGeom>
            <a:noFill/>
            <a:ln>
              <a:noFill/>
            </a:ln>
          </p:spPr>
        </p:pic>
        <p:pic>
          <p:nvPicPr>
            <p:cNvPr id="932" name="Shape 932"/>
            <p:cNvPicPr preferRelativeResize="0"/>
            <p:nvPr/>
          </p:nvPicPr>
          <p:blipFill>
            <a:blip r:embed="rId4">
              <a:alphaModFix/>
            </a:blip>
            <a:stretch>
              <a:fillRect/>
            </a:stretch>
          </p:blipFill>
          <p:spPr>
            <a:xfrm>
              <a:off x="5706266" y="3496109"/>
              <a:ext cx="168939" cy="112503"/>
            </a:xfrm>
            <a:prstGeom prst="rect">
              <a:avLst/>
            </a:prstGeom>
            <a:noFill/>
            <a:ln>
              <a:noFill/>
            </a:ln>
          </p:spPr>
        </p:pic>
        <p:pic>
          <p:nvPicPr>
            <p:cNvPr id="933" name="Shape 933"/>
            <p:cNvPicPr preferRelativeResize="0"/>
            <p:nvPr/>
          </p:nvPicPr>
          <p:blipFill>
            <a:blip r:embed="rId5">
              <a:alphaModFix/>
            </a:blip>
            <a:stretch>
              <a:fillRect/>
            </a:stretch>
          </p:blipFill>
          <p:spPr>
            <a:xfrm>
              <a:off x="5716849" y="2265569"/>
              <a:ext cx="146891" cy="146892"/>
            </a:xfrm>
            <a:prstGeom prst="rect">
              <a:avLst/>
            </a:prstGeom>
            <a:noFill/>
            <a:ln>
              <a:noFill/>
            </a:ln>
          </p:spPr>
        </p:pic>
        <p:pic>
          <p:nvPicPr>
            <p:cNvPr id="934" name="Shape 934"/>
            <p:cNvPicPr preferRelativeResize="0"/>
            <p:nvPr/>
          </p:nvPicPr>
          <p:blipFill>
            <a:blip r:embed="rId5">
              <a:alphaModFix/>
            </a:blip>
            <a:stretch>
              <a:fillRect/>
            </a:stretch>
          </p:blipFill>
          <p:spPr>
            <a:xfrm>
              <a:off x="5162363" y="2265569"/>
              <a:ext cx="146891" cy="146892"/>
            </a:xfrm>
            <a:prstGeom prst="rect">
              <a:avLst/>
            </a:prstGeom>
            <a:noFill/>
            <a:ln>
              <a:noFill/>
            </a:ln>
          </p:spPr>
        </p:pic>
        <p:pic>
          <p:nvPicPr>
            <p:cNvPr id="935" name="Shape 935"/>
            <p:cNvPicPr preferRelativeResize="0"/>
            <p:nvPr/>
          </p:nvPicPr>
          <p:blipFill>
            <a:blip r:embed="rId5">
              <a:alphaModFix/>
            </a:blip>
            <a:stretch>
              <a:fillRect/>
            </a:stretch>
          </p:blipFill>
          <p:spPr>
            <a:xfrm>
              <a:off x="4760672" y="3097307"/>
              <a:ext cx="146891" cy="146892"/>
            </a:xfrm>
            <a:prstGeom prst="rect">
              <a:avLst/>
            </a:prstGeom>
            <a:noFill/>
            <a:ln>
              <a:noFill/>
            </a:ln>
          </p:spPr>
        </p:pic>
        <p:pic>
          <p:nvPicPr>
            <p:cNvPr id="936" name="Shape 936"/>
            <p:cNvPicPr preferRelativeResize="0"/>
            <p:nvPr/>
          </p:nvPicPr>
          <p:blipFill>
            <a:blip r:embed="rId5">
              <a:alphaModFix/>
            </a:blip>
            <a:stretch>
              <a:fillRect/>
            </a:stretch>
          </p:blipFill>
          <p:spPr>
            <a:xfrm>
              <a:off x="6119910" y="3481100"/>
              <a:ext cx="146891" cy="146892"/>
            </a:xfrm>
            <a:prstGeom prst="rect">
              <a:avLst/>
            </a:prstGeom>
            <a:noFill/>
            <a:ln>
              <a:noFill/>
            </a:ln>
          </p:spPr>
        </p:pic>
        <p:pic>
          <p:nvPicPr>
            <p:cNvPr id="937" name="Shape 937"/>
            <p:cNvPicPr preferRelativeResize="0"/>
            <p:nvPr/>
          </p:nvPicPr>
          <p:blipFill>
            <a:blip r:embed="rId6">
              <a:alphaModFix/>
            </a:blip>
            <a:stretch>
              <a:fillRect/>
            </a:stretch>
          </p:blipFill>
          <p:spPr>
            <a:xfrm>
              <a:off x="6705644" y="1895076"/>
              <a:ext cx="102167" cy="112500"/>
            </a:xfrm>
            <a:prstGeom prst="rect">
              <a:avLst/>
            </a:prstGeom>
            <a:noFill/>
            <a:ln>
              <a:noFill/>
            </a:ln>
          </p:spPr>
        </p:pic>
        <p:pic>
          <p:nvPicPr>
            <p:cNvPr id="938" name="Shape 938"/>
            <p:cNvPicPr preferRelativeResize="0"/>
            <p:nvPr/>
          </p:nvPicPr>
          <p:blipFill>
            <a:blip r:embed="rId6">
              <a:alphaModFix/>
            </a:blip>
            <a:stretch>
              <a:fillRect/>
            </a:stretch>
          </p:blipFill>
          <p:spPr>
            <a:xfrm>
              <a:off x="6705644" y="3499370"/>
              <a:ext cx="102167" cy="112500"/>
            </a:xfrm>
            <a:prstGeom prst="rect">
              <a:avLst/>
            </a:prstGeom>
            <a:noFill/>
            <a:ln>
              <a:noFill/>
            </a:ln>
          </p:spPr>
        </p:pic>
        <p:pic>
          <p:nvPicPr>
            <p:cNvPr id="939" name="Shape 939"/>
            <p:cNvPicPr preferRelativeResize="0"/>
            <p:nvPr/>
          </p:nvPicPr>
          <p:blipFill>
            <a:blip r:embed="rId7">
              <a:alphaModFix/>
            </a:blip>
            <a:stretch>
              <a:fillRect/>
            </a:stretch>
          </p:blipFill>
          <p:spPr>
            <a:xfrm>
              <a:off x="7060865" y="2292156"/>
              <a:ext cx="180995" cy="93720"/>
            </a:xfrm>
            <a:prstGeom prst="rect">
              <a:avLst/>
            </a:prstGeom>
            <a:noFill/>
            <a:ln>
              <a:noFill/>
            </a:ln>
          </p:spPr>
        </p:pic>
        <p:pic>
          <p:nvPicPr>
            <p:cNvPr id="940" name="Shape 940"/>
            <p:cNvPicPr preferRelativeResize="0"/>
            <p:nvPr/>
          </p:nvPicPr>
          <p:blipFill>
            <a:blip r:embed="rId7">
              <a:alphaModFix/>
            </a:blip>
            <a:stretch>
              <a:fillRect/>
            </a:stretch>
          </p:blipFill>
          <p:spPr>
            <a:xfrm>
              <a:off x="7060865" y="3498609"/>
              <a:ext cx="180995" cy="93720"/>
            </a:xfrm>
            <a:prstGeom prst="rect">
              <a:avLst/>
            </a:prstGeom>
            <a:noFill/>
            <a:ln>
              <a:noFill/>
            </a:ln>
          </p:spPr>
        </p:pic>
        <p:pic>
          <p:nvPicPr>
            <p:cNvPr id="941" name="Shape 941"/>
            <p:cNvPicPr preferRelativeResize="0"/>
            <p:nvPr/>
          </p:nvPicPr>
          <p:blipFill>
            <a:blip r:embed="rId8">
              <a:alphaModFix/>
            </a:blip>
            <a:stretch>
              <a:fillRect/>
            </a:stretch>
          </p:blipFill>
          <p:spPr>
            <a:xfrm>
              <a:off x="6141498" y="1902178"/>
              <a:ext cx="106003" cy="106003"/>
            </a:xfrm>
            <a:prstGeom prst="rect">
              <a:avLst/>
            </a:prstGeom>
            <a:noFill/>
            <a:ln>
              <a:noFill/>
            </a:ln>
          </p:spPr>
        </p:pic>
        <p:pic>
          <p:nvPicPr>
            <p:cNvPr id="942" name="Shape 942"/>
            <p:cNvPicPr preferRelativeResize="0"/>
            <p:nvPr/>
          </p:nvPicPr>
          <p:blipFill>
            <a:blip r:embed="rId8">
              <a:alphaModFix/>
            </a:blip>
            <a:stretch>
              <a:fillRect/>
            </a:stretch>
          </p:blipFill>
          <p:spPr>
            <a:xfrm>
              <a:off x="5173798" y="3117748"/>
              <a:ext cx="106003" cy="106003"/>
            </a:xfrm>
            <a:prstGeom prst="rect">
              <a:avLst/>
            </a:prstGeom>
            <a:noFill/>
            <a:ln>
              <a:noFill/>
            </a:ln>
          </p:spPr>
        </p:pic>
      </p:grpSp>
      <p:sp>
        <p:nvSpPr>
          <p:cNvPr id="943" name="Shape 943"/>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APPS RUN IN CONTAINERS</a:t>
            </a:r>
            <a:endParaRPr>
              <a:latin typeface="Overpass" pitchFamily="2" charset="77"/>
            </a:endParaRPr>
          </a:p>
        </p:txBody>
      </p:sp>
      <p:sp>
        <p:nvSpPr>
          <p:cNvPr id="945" name="Shape 945"/>
          <p:cNvSpPr/>
          <p:nvPr/>
        </p:nvSpPr>
        <p:spPr>
          <a:xfrm>
            <a:off x="4499325" y="1566425"/>
            <a:ext cx="2822700" cy="2364000"/>
          </a:xfrm>
          <a:prstGeom prst="rect">
            <a:avLst/>
          </a:prstGeom>
          <a:solidFill>
            <a:srgbClr val="B3B3B3">
              <a:alpha val="75000"/>
            </a:srgbClr>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946" name="Shape 946"/>
          <p:cNvSpPr/>
          <p:nvPr/>
        </p:nvSpPr>
        <p:spPr>
          <a:xfrm>
            <a:off x="1298050" y="1405137"/>
            <a:ext cx="2240100" cy="2571900"/>
          </a:xfrm>
          <a:prstGeom prst="rect">
            <a:avLst/>
          </a:prstGeom>
          <a:solidFill>
            <a:srgbClr val="6E6F71"/>
          </a:solidFill>
          <a:ln w="28575"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947" name="Shape 947"/>
          <p:cNvPicPr preferRelativeResize="0"/>
          <p:nvPr/>
        </p:nvPicPr>
        <p:blipFill>
          <a:blip r:embed="rId9">
            <a:alphaModFix/>
          </a:blip>
          <a:stretch>
            <a:fillRect/>
          </a:stretch>
        </p:blipFill>
        <p:spPr>
          <a:xfrm>
            <a:off x="2656000" y="2488502"/>
            <a:ext cx="528234" cy="524036"/>
          </a:xfrm>
          <a:prstGeom prst="rect">
            <a:avLst/>
          </a:prstGeom>
          <a:noFill/>
          <a:ln>
            <a:noFill/>
          </a:ln>
        </p:spPr>
      </p:pic>
      <p:sp>
        <p:nvSpPr>
          <p:cNvPr id="948" name="Shape 948"/>
          <p:cNvSpPr/>
          <p:nvPr/>
        </p:nvSpPr>
        <p:spPr>
          <a:xfrm>
            <a:off x="4507118" y="1707821"/>
            <a:ext cx="476700" cy="476700"/>
          </a:xfrm>
          <a:prstGeom prst="ellipse">
            <a:avLst/>
          </a:prstGeom>
          <a:noFill/>
          <a:ln w="28575"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spcAft>
                <a:spcPts val="0"/>
              </a:spcAft>
              <a:buNone/>
            </a:pPr>
            <a:endParaRPr>
              <a:solidFill>
                <a:srgbClr val="CC0000"/>
              </a:solidFill>
              <a:latin typeface="Overpass" pitchFamily="2" charset="77"/>
            </a:endParaRPr>
          </a:p>
        </p:txBody>
      </p:sp>
      <p:pic>
        <p:nvPicPr>
          <p:cNvPr id="949" name="Shape 949"/>
          <p:cNvPicPr preferRelativeResize="0"/>
          <p:nvPr/>
        </p:nvPicPr>
        <p:blipFill>
          <a:blip r:embed="rId10">
            <a:alphaModFix/>
          </a:blip>
          <a:stretch>
            <a:fillRect/>
          </a:stretch>
        </p:blipFill>
        <p:spPr>
          <a:xfrm>
            <a:off x="2620826" y="1645479"/>
            <a:ext cx="598570" cy="639556"/>
          </a:xfrm>
          <a:prstGeom prst="rect">
            <a:avLst/>
          </a:prstGeom>
          <a:noFill/>
          <a:ln>
            <a:noFill/>
          </a:ln>
        </p:spPr>
      </p:pic>
      <p:pic>
        <p:nvPicPr>
          <p:cNvPr id="950" name="Shape 950"/>
          <p:cNvPicPr preferRelativeResize="0"/>
          <p:nvPr/>
        </p:nvPicPr>
        <p:blipFill>
          <a:blip r:embed="rId9">
            <a:alphaModFix/>
          </a:blip>
          <a:stretch>
            <a:fillRect/>
          </a:stretch>
        </p:blipFill>
        <p:spPr>
          <a:xfrm>
            <a:off x="2711519" y="3309988"/>
            <a:ext cx="354927" cy="352108"/>
          </a:xfrm>
          <a:prstGeom prst="rect">
            <a:avLst/>
          </a:prstGeom>
          <a:noFill/>
          <a:ln>
            <a:noFill/>
          </a:ln>
        </p:spPr>
      </p:pic>
      <p:sp>
        <p:nvSpPr>
          <p:cNvPr id="951" name="Shape 951"/>
          <p:cNvSpPr/>
          <p:nvPr/>
        </p:nvSpPr>
        <p:spPr>
          <a:xfrm>
            <a:off x="2655961" y="3215994"/>
            <a:ext cx="528300" cy="528300"/>
          </a:xfrm>
          <a:prstGeom prst="rect">
            <a:avLst/>
          </a:pr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952" name="Shape 952"/>
          <p:cNvSpPr txBox="1"/>
          <p:nvPr/>
        </p:nvSpPr>
        <p:spPr>
          <a:xfrm>
            <a:off x="1512091" y="1631137"/>
            <a:ext cx="1404900" cy="5985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a:solidFill>
                  <a:srgbClr val="FFFFFF"/>
                </a:solidFill>
                <a:latin typeface="Overpass" pitchFamily="2" charset="77"/>
                <a:ea typeface="Proxima Nova"/>
                <a:cs typeface="Proxima Nova"/>
                <a:sym typeface="Proxima Nova"/>
              </a:rPr>
              <a:t>Container </a:t>
            </a:r>
            <a:br>
              <a:rPr lang="en">
                <a:solidFill>
                  <a:srgbClr val="FFFFFF"/>
                </a:solidFill>
                <a:latin typeface="Overpass" pitchFamily="2" charset="77"/>
                <a:ea typeface="Proxima Nova"/>
                <a:cs typeface="Proxima Nova"/>
                <a:sym typeface="Proxima Nova"/>
              </a:rPr>
            </a:br>
            <a:r>
              <a:rPr lang="en">
                <a:solidFill>
                  <a:srgbClr val="FFFFFF"/>
                </a:solidFill>
                <a:latin typeface="Overpass" pitchFamily="2" charset="77"/>
                <a:ea typeface="Proxima Nova"/>
                <a:cs typeface="Proxima Nova"/>
                <a:sym typeface="Proxima Nova"/>
              </a:rPr>
              <a:t>Image</a:t>
            </a:r>
            <a:endParaRPr>
              <a:solidFill>
                <a:srgbClr val="FFFFFF"/>
              </a:solidFill>
              <a:latin typeface="Overpass" pitchFamily="2" charset="77"/>
              <a:ea typeface="Proxima Nova"/>
              <a:cs typeface="Proxima Nova"/>
              <a:sym typeface="Proxima Nova"/>
            </a:endParaRPr>
          </a:p>
        </p:txBody>
      </p:sp>
      <p:sp>
        <p:nvSpPr>
          <p:cNvPr id="953" name="Shape 953"/>
          <p:cNvSpPr txBox="1"/>
          <p:nvPr/>
        </p:nvSpPr>
        <p:spPr>
          <a:xfrm>
            <a:off x="1512091" y="2528269"/>
            <a:ext cx="1257000" cy="5985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FFFFFF"/>
                </a:solidFill>
                <a:latin typeface="Overpass" pitchFamily="2" charset="77"/>
                <a:ea typeface="Proxima Nova"/>
                <a:cs typeface="Proxima Nova"/>
                <a:sym typeface="Proxima Nova"/>
              </a:rPr>
              <a:t>Container </a:t>
            </a:r>
            <a:endParaRPr>
              <a:solidFill>
                <a:srgbClr val="FFFFFF"/>
              </a:solidFill>
              <a:latin typeface="Overpass" pitchFamily="2" charset="77"/>
              <a:ea typeface="Proxima Nova"/>
              <a:cs typeface="Proxima Nova"/>
              <a:sym typeface="Proxima Nova"/>
            </a:endParaRPr>
          </a:p>
        </p:txBody>
      </p:sp>
      <p:sp>
        <p:nvSpPr>
          <p:cNvPr id="954" name="Shape 954"/>
          <p:cNvSpPr txBox="1"/>
          <p:nvPr/>
        </p:nvSpPr>
        <p:spPr>
          <a:xfrm>
            <a:off x="1512091" y="3238722"/>
            <a:ext cx="1257000" cy="5985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solidFill>
                  <a:srgbClr val="FFFFFF"/>
                </a:solidFill>
                <a:latin typeface="Overpass" pitchFamily="2" charset="77"/>
                <a:ea typeface="Proxima Nova"/>
                <a:cs typeface="Proxima Nova"/>
                <a:sym typeface="Proxima Nova"/>
              </a:rPr>
              <a:t>Pod</a:t>
            </a:r>
            <a:endParaRPr>
              <a:solidFill>
                <a:srgbClr val="FFFFFF"/>
              </a:solidFill>
              <a:latin typeface="Overpass" pitchFamily="2" charset="77"/>
              <a:ea typeface="Proxima Nova"/>
              <a:cs typeface="Proxima Nova"/>
              <a:sym typeface="Proxima Nova"/>
            </a:endParaRPr>
          </a:p>
        </p:txBody>
      </p:sp>
      <p:cxnSp>
        <p:nvCxnSpPr>
          <p:cNvPr id="955" name="Shape 955"/>
          <p:cNvCxnSpPr/>
          <p:nvPr/>
        </p:nvCxnSpPr>
        <p:spPr>
          <a:xfrm rot="10800000">
            <a:off x="3465786" y="1944769"/>
            <a:ext cx="1106100" cy="0"/>
          </a:xfrm>
          <a:prstGeom prst="straightConnector1">
            <a:avLst/>
          </a:prstGeom>
          <a:noFill/>
          <a:ln w="28575" cap="flat" cmpd="sng">
            <a:solidFill>
              <a:srgbClr val="CC0000"/>
            </a:solidFill>
            <a:prstDash val="solid"/>
            <a:round/>
            <a:headEnd type="oval" w="lg" len="lg"/>
            <a:tailEnd type="oval" w="lg" len="lg"/>
          </a:ln>
        </p:spPr>
      </p:cxnSp>
      <p:sp>
        <p:nvSpPr>
          <p:cNvPr id="2" name="Slide Number Placeholder 1">
            <a:extLst>
              <a:ext uri="{FF2B5EF4-FFF2-40B4-BE49-F238E27FC236}">
                <a16:creationId xmlns:a16="http://schemas.microsoft.com/office/drawing/2014/main" id="{E41ED0DE-7640-3A42-AB54-53189975EED4}"/>
              </a:ext>
            </a:extLst>
          </p:cNvPr>
          <p:cNvSpPr>
            <a:spLocks noGrp="1"/>
          </p:cNvSpPr>
          <p:nvPr>
            <p:ph type="sldNum" idx="12"/>
          </p:nvPr>
        </p:nvSpPr>
        <p:spPr/>
        <p:txBody>
          <a:bodyPr/>
          <a:lstStyle/>
          <a:p>
            <a:fld id="{00000000-1234-1234-1234-123412341234}" type="slidenum">
              <a:rPr lang="en" smtClean="0"/>
              <a:pPr/>
              <a:t>16</a:t>
            </a:fld>
            <a:endParaRPr lang="e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Shape 960"/>
          <p:cNvSpPr/>
          <p:nvPr/>
        </p:nvSpPr>
        <p:spPr>
          <a:xfrm>
            <a:off x="2735400" y="1252100"/>
            <a:ext cx="3612900" cy="30879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962" name="Shape 962"/>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PODS ARE THE UNIT OF ORCHESTRATION</a:t>
            </a:r>
            <a:endParaRPr>
              <a:latin typeface="Overpass" pitchFamily="2" charset="77"/>
            </a:endParaRPr>
          </a:p>
        </p:txBody>
      </p:sp>
      <p:grpSp>
        <p:nvGrpSpPr>
          <p:cNvPr id="963" name="Shape 963"/>
          <p:cNvGrpSpPr/>
          <p:nvPr/>
        </p:nvGrpSpPr>
        <p:grpSpPr>
          <a:xfrm>
            <a:off x="5150545" y="1291780"/>
            <a:ext cx="1092596" cy="1496478"/>
            <a:chOff x="5592955" y="2047406"/>
            <a:chExt cx="788020" cy="1079315"/>
          </a:xfrm>
        </p:grpSpPr>
        <p:sp>
          <p:nvSpPr>
            <p:cNvPr id="964" name="Shape 964"/>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965" name="Shape 965"/>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966" name="Shape 966"/>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67" name="Shape 967"/>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68" name="Shape 968"/>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69" name="Shape 969"/>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70" name="Shape 970"/>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971" name="Shape 971"/>
            <p:cNvGrpSpPr/>
            <p:nvPr/>
          </p:nvGrpSpPr>
          <p:grpSpPr>
            <a:xfrm>
              <a:off x="5592955" y="2047406"/>
              <a:ext cx="712986" cy="218400"/>
              <a:chOff x="4577530" y="2938752"/>
              <a:chExt cx="712986" cy="218400"/>
            </a:xfrm>
          </p:grpSpPr>
          <p:sp>
            <p:nvSpPr>
              <p:cNvPr id="972" name="Shape 97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973" name="Shape 97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974" name="Shape 97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975" name="Shape 975"/>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976" name="Shape 976"/>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77" name="Shape 977"/>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978" name="Shape 978"/>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79" name="Shape 979"/>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980" name="Shape 980"/>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81" name="Shape 981"/>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982" name="Shape 982"/>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983" name="Shape 983"/>
          <p:cNvSpPr/>
          <p:nvPr/>
        </p:nvSpPr>
        <p:spPr>
          <a:xfrm>
            <a:off x="5172064" y="2830167"/>
            <a:ext cx="1071076" cy="13872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984" name="Shape 984"/>
          <p:cNvSpPr/>
          <p:nvPr/>
        </p:nvSpPr>
        <p:spPr>
          <a:xfrm>
            <a:off x="5202367" y="2859819"/>
            <a:ext cx="1013675" cy="1172153"/>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985" name="Shape 985"/>
          <p:cNvSpPr/>
          <p:nvPr/>
        </p:nvSpPr>
        <p:spPr>
          <a:xfrm>
            <a:off x="5742748" y="3552277"/>
            <a:ext cx="413456" cy="413456"/>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86" name="Shape 986"/>
          <p:cNvSpPr/>
          <p:nvPr/>
        </p:nvSpPr>
        <p:spPr>
          <a:xfrm>
            <a:off x="5285548" y="3552277"/>
            <a:ext cx="413400" cy="4134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87" name="Shape 987"/>
          <p:cNvSpPr/>
          <p:nvPr/>
        </p:nvSpPr>
        <p:spPr>
          <a:xfrm>
            <a:off x="5285546" y="3083025"/>
            <a:ext cx="870600" cy="4134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88" name="Shape 988"/>
          <p:cNvSpPr txBox="1"/>
          <p:nvPr/>
        </p:nvSpPr>
        <p:spPr>
          <a:xfrm>
            <a:off x="5172064" y="3979887"/>
            <a:ext cx="1071076" cy="279936"/>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989" name="Shape 989"/>
          <p:cNvGrpSpPr/>
          <p:nvPr/>
        </p:nvGrpSpPr>
        <p:grpSpPr>
          <a:xfrm>
            <a:off x="5150545" y="2763345"/>
            <a:ext cx="988559" cy="302813"/>
            <a:chOff x="4577530" y="2938752"/>
            <a:chExt cx="712986" cy="218400"/>
          </a:xfrm>
        </p:grpSpPr>
        <p:sp>
          <p:nvSpPr>
            <p:cNvPr id="990" name="Shape 99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991" name="Shape 99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992" name="Shape 99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993" name="Shape 993"/>
          <p:cNvSpPr/>
          <p:nvPr/>
        </p:nvSpPr>
        <p:spPr>
          <a:xfrm>
            <a:off x="5341851" y="3195784"/>
            <a:ext cx="262466" cy="262466"/>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994" name="Shape 994"/>
          <p:cNvSpPr/>
          <p:nvPr/>
        </p:nvSpPr>
        <p:spPr>
          <a:xfrm>
            <a:off x="5822687" y="3195784"/>
            <a:ext cx="262466" cy="262466"/>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995" name="Shape 995"/>
          <p:cNvPicPr preferRelativeResize="0"/>
          <p:nvPr/>
        </p:nvPicPr>
        <p:blipFill>
          <a:blip r:embed="rId3">
            <a:alphaModFix/>
          </a:blip>
          <a:stretch>
            <a:fillRect/>
          </a:stretch>
        </p:blipFill>
        <p:spPr>
          <a:xfrm>
            <a:off x="5625289" y="3077405"/>
            <a:ext cx="200061" cy="107732"/>
          </a:xfrm>
          <a:prstGeom prst="rect">
            <a:avLst/>
          </a:prstGeom>
          <a:noFill/>
          <a:ln>
            <a:noFill/>
          </a:ln>
        </p:spPr>
      </p:pic>
      <p:sp>
        <p:nvSpPr>
          <p:cNvPr id="996" name="Shape 996"/>
          <p:cNvSpPr/>
          <p:nvPr/>
        </p:nvSpPr>
        <p:spPr>
          <a:xfrm>
            <a:off x="5822687" y="3664313"/>
            <a:ext cx="262466" cy="262466"/>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997" name="Shape 997"/>
          <p:cNvPicPr preferRelativeResize="0"/>
          <p:nvPr/>
        </p:nvPicPr>
        <p:blipFill>
          <a:blip r:embed="rId3">
            <a:alphaModFix/>
          </a:blip>
          <a:stretch>
            <a:fillRect/>
          </a:stretch>
        </p:blipFill>
        <p:spPr>
          <a:xfrm>
            <a:off x="5853889" y="3545935"/>
            <a:ext cx="200061" cy="107732"/>
          </a:xfrm>
          <a:prstGeom prst="rect">
            <a:avLst/>
          </a:prstGeom>
          <a:noFill/>
          <a:ln>
            <a:noFill/>
          </a:ln>
        </p:spPr>
      </p:pic>
      <p:sp>
        <p:nvSpPr>
          <p:cNvPr id="998" name="Shape 998"/>
          <p:cNvSpPr/>
          <p:nvPr/>
        </p:nvSpPr>
        <p:spPr>
          <a:xfrm>
            <a:off x="5341851" y="3656062"/>
            <a:ext cx="262500" cy="2625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grpSp>
        <p:nvGrpSpPr>
          <p:cNvPr id="999" name="Shape 999"/>
          <p:cNvGrpSpPr/>
          <p:nvPr/>
        </p:nvGrpSpPr>
        <p:grpSpPr>
          <a:xfrm>
            <a:off x="3988426" y="1291780"/>
            <a:ext cx="1092596" cy="1496478"/>
            <a:chOff x="5592955" y="2047406"/>
            <a:chExt cx="788020" cy="1079315"/>
          </a:xfrm>
        </p:grpSpPr>
        <p:sp>
          <p:nvSpPr>
            <p:cNvPr id="1000" name="Shape 100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001" name="Shape 100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002" name="Shape 100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03" name="Shape 100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04" name="Shape 100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05" name="Shape 100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06" name="Shape 1006"/>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007" name="Shape 1007"/>
            <p:cNvGrpSpPr/>
            <p:nvPr/>
          </p:nvGrpSpPr>
          <p:grpSpPr>
            <a:xfrm>
              <a:off x="5592955" y="2047406"/>
              <a:ext cx="712986" cy="218400"/>
              <a:chOff x="4577530" y="2938752"/>
              <a:chExt cx="712986" cy="218400"/>
            </a:xfrm>
          </p:grpSpPr>
          <p:sp>
            <p:nvSpPr>
              <p:cNvPr id="1008" name="Shape 100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009" name="Shape 100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010" name="Shape 101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011" name="Shape 101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12" name="Shape 101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13" name="Shape 101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14" name="Shape 101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15" name="Shape 101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16" name="Shape 101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17" name="Shape 101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18" name="Shape 1018"/>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019" name="Shape 1019"/>
          <p:cNvGrpSpPr/>
          <p:nvPr/>
        </p:nvGrpSpPr>
        <p:grpSpPr>
          <a:xfrm>
            <a:off x="3988426" y="2763345"/>
            <a:ext cx="1092596" cy="1496230"/>
            <a:chOff x="5592955" y="2047406"/>
            <a:chExt cx="788020" cy="1079136"/>
          </a:xfrm>
        </p:grpSpPr>
        <p:sp>
          <p:nvSpPr>
            <p:cNvPr id="1020" name="Shape 102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021" name="Shape 102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022" name="Shape 102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23" name="Shape 102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24" name="Shape 102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25" name="Shape 102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26" name="Shape 1026"/>
            <p:cNvSpPr txBox="1"/>
            <p:nvPr/>
          </p:nvSpPr>
          <p:spPr>
            <a:xfrm>
              <a:off x="5608475" y="292464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027" name="Shape 1027"/>
            <p:cNvGrpSpPr/>
            <p:nvPr/>
          </p:nvGrpSpPr>
          <p:grpSpPr>
            <a:xfrm>
              <a:off x="5592955" y="2047406"/>
              <a:ext cx="712986" cy="218400"/>
              <a:chOff x="4577530" y="2938752"/>
              <a:chExt cx="712986" cy="218400"/>
            </a:xfrm>
          </p:grpSpPr>
          <p:sp>
            <p:nvSpPr>
              <p:cNvPr id="1028" name="Shape 102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029" name="Shape 102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030" name="Shape 103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031" name="Shape 103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32" name="Shape 103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33" name="Shape 103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34" name="Shape 103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35" name="Shape 103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36" name="Shape 103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37" name="Shape 103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38" name="Shape 1038"/>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039" name="Shape 1039"/>
          <p:cNvGrpSpPr/>
          <p:nvPr/>
        </p:nvGrpSpPr>
        <p:grpSpPr>
          <a:xfrm>
            <a:off x="2826308" y="1291780"/>
            <a:ext cx="1092596" cy="1496478"/>
            <a:chOff x="5592955" y="2047406"/>
            <a:chExt cx="788020" cy="1079315"/>
          </a:xfrm>
        </p:grpSpPr>
        <p:sp>
          <p:nvSpPr>
            <p:cNvPr id="1040" name="Shape 104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041" name="Shape 104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042" name="Shape 1042"/>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43" name="Shape 1043"/>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44" name="Shape 1044"/>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45" name="Shape 1045"/>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46" name="Shape 1046"/>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047" name="Shape 1047"/>
            <p:cNvGrpSpPr/>
            <p:nvPr/>
          </p:nvGrpSpPr>
          <p:grpSpPr>
            <a:xfrm>
              <a:off x="5592955" y="2047406"/>
              <a:ext cx="712986" cy="218400"/>
              <a:chOff x="4577530" y="2938752"/>
              <a:chExt cx="712986" cy="218400"/>
            </a:xfrm>
          </p:grpSpPr>
          <p:sp>
            <p:nvSpPr>
              <p:cNvPr id="1048" name="Shape 104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049" name="Shape 104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050" name="Shape 105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051" name="Shape 1051"/>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52" name="Shape 105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53" name="Shape 1053"/>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54" name="Shape 105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55" name="Shape 1055"/>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56" name="Shape 1056"/>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57" name="Shape 1057"/>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58" name="Shape 1058"/>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059" name="Shape 1059"/>
          <p:cNvGrpSpPr/>
          <p:nvPr/>
        </p:nvGrpSpPr>
        <p:grpSpPr>
          <a:xfrm>
            <a:off x="2826308" y="2763345"/>
            <a:ext cx="1092596" cy="1496478"/>
            <a:chOff x="5592955" y="2047406"/>
            <a:chExt cx="788020" cy="1079315"/>
          </a:xfrm>
        </p:grpSpPr>
        <p:sp>
          <p:nvSpPr>
            <p:cNvPr id="1060" name="Shape 1060"/>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061" name="Shape 1061"/>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062" name="Shape 1062"/>
            <p:cNvSpPr/>
            <p:nvPr/>
          </p:nvSpPr>
          <p:spPr>
            <a:xfrm>
              <a:off x="5675393" y="2616411"/>
              <a:ext cx="6429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63" name="Shape 1063"/>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64" name="Shape 1064"/>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065" name="Shape 1065"/>
            <p:cNvSpPr txBox="1"/>
            <p:nvPr/>
          </p:nvSpPr>
          <p:spPr>
            <a:xfrm>
              <a:off x="5608475" y="2924821"/>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066" name="Shape 1066"/>
            <p:cNvGrpSpPr/>
            <p:nvPr/>
          </p:nvGrpSpPr>
          <p:grpSpPr>
            <a:xfrm>
              <a:off x="5592955" y="2047406"/>
              <a:ext cx="712986" cy="218400"/>
              <a:chOff x="4577530" y="2938752"/>
              <a:chExt cx="712986" cy="218400"/>
            </a:xfrm>
          </p:grpSpPr>
          <p:sp>
            <p:nvSpPr>
              <p:cNvPr id="1067" name="Shape 106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068" name="Shape 106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069" name="Shape 106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070" name="Shape 1070"/>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71" name="Shape 1071"/>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72" name="Shape 1072"/>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73" name="Shape 1073"/>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74" name="Shape 1074"/>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075" name="Shape 1075"/>
            <p:cNvPicPr preferRelativeResize="0"/>
            <p:nvPr/>
          </p:nvPicPr>
          <p:blipFill rotWithShape="1">
            <a:blip r:embed="rId3">
              <a:alphaModFix/>
            </a:blip>
            <a:srcRect/>
            <a:stretch/>
          </p:blipFill>
          <p:spPr>
            <a:xfrm>
              <a:off x="5927641" y="2611838"/>
              <a:ext cx="144291" cy="77700"/>
            </a:xfrm>
            <a:prstGeom prst="rect">
              <a:avLst/>
            </a:prstGeom>
            <a:noFill/>
            <a:ln>
              <a:noFill/>
            </a:ln>
          </p:spPr>
        </p:pic>
        <p:sp>
          <p:nvSpPr>
            <p:cNvPr id="1076" name="Shape 1076"/>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grpSp>
      <p:sp>
        <p:nvSpPr>
          <p:cNvPr id="1077" name="Shape 1077"/>
          <p:cNvSpPr txBox="1"/>
          <p:nvPr/>
        </p:nvSpPr>
        <p:spPr>
          <a:xfrm>
            <a:off x="3014867" y="2177352"/>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078" name="Shape 1078"/>
          <p:cNvSpPr txBox="1"/>
          <p:nvPr/>
        </p:nvSpPr>
        <p:spPr>
          <a:xfrm>
            <a:off x="3502285" y="1706294"/>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079" name="Shape 1079"/>
          <p:cNvSpPr txBox="1"/>
          <p:nvPr/>
        </p:nvSpPr>
        <p:spPr>
          <a:xfrm>
            <a:off x="4659321" y="2166652"/>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080" name="Shape 1080"/>
          <p:cNvSpPr txBox="1"/>
          <p:nvPr/>
        </p:nvSpPr>
        <p:spPr>
          <a:xfrm>
            <a:off x="5339104" y="2188052"/>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081" name="Shape 1081"/>
          <p:cNvSpPr txBox="1"/>
          <p:nvPr/>
        </p:nvSpPr>
        <p:spPr>
          <a:xfrm>
            <a:off x="5815717" y="1706294"/>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082" name="Shape 1082"/>
          <p:cNvSpPr txBox="1"/>
          <p:nvPr/>
        </p:nvSpPr>
        <p:spPr>
          <a:xfrm>
            <a:off x="3026867" y="3662971"/>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083" name="Shape 1083"/>
          <p:cNvSpPr txBox="1"/>
          <p:nvPr/>
        </p:nvSpPr>
        <p:spPr>
          <a:xfrm>
            <a:off x="5349804"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084" name="Shape 1084"/>
          <p:cNvSpPr txBox="1"/>
          <p:nvPr/>
        </p:nvSpPr>
        <p:spPr>
          <a:xfrm>
            <a:off x="5837221"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085" name="Shape 1085"/>
          <p:cNvSpPr txBox="1"/>
          <p:nvPr/>
        </p:nvSpPr>
        <p:spPr>
          <a:xfrm>
            <a:off x="4187685"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086" name="Shape 1086"/>
          <p:cNvSpPr txBox="1"/>
          <p:nvPr/>
        </p:nvSpPr>
        <p:spPr>
          <a:xfrm>
            <a:off x="4675103" y="3174563"/>
            <a:ext cx="344700" cy="32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087" name="Shape 1087"/>
          <p:cNvPicPr preferRelativeResize="0"/>
          <p:nvPr/>
        </p:nvPicPr>
        <p:blipFill>
          <a:blip r:embed="rId4">
            <a:alphaModFix/>
          </a:blip>
          <a:stretch>
            <a:fillRect/>
          </a:stretch>
        </p:blipFill>
        <p:spPr>
          <a:xfrm>
            <a:off x="3047896" y="1785401"/>
            <a:ext cx="204500" cy="136185"/>
          </a:xfrm>
          <a:prstGeom prst="rect">
            <a:avLst/>
          </a:prstGeom>
          <a:noFill/>
          <a:ln>
            <a:noFill/>
          </a:ln>
        </p:spPr>
      </p:pic>
      <p:pic>
        <p:nvPicPr>
          <p:cNvPr id="1088" name="Shape 1088"/>
          <p:cNvPicPr preferRelativeResize="0"/>
          <p:nvPr/>
        </p:nvPicPr>
        <p:blipFill>
          <a:blip r:embed="rId4">
            <a:alphaModFix/>
          </a:blip>
          <a:stretch>
            <a:fillRect/>
          </a:stretch>
        </p:blipFill>
        <p:spPr>
          <a:xfrm>
            <a:off x="4210015" y="1785401"/>
            <a:ext cx="204500" cy="136185"/>
          </a:xfrm>
          <a:prstGeom prst="rect">
            <a:avLst/>
          </a:prstGeom>
          <a:noFill/>
          <a:ln>
            <a:noFill/>
          </a:ln>
        </p:spPr>
      </p:pic>
      <p:pic>
        <p:nvPicPr>
          <p:cNvPr id="1089" name="Shape 1089"/>
          <p:cNvPicPr preferRelativeResize="0"/>
          <p:nvPr/>
        </p:nvPicPr>
        <p:blipFill>
          <a:blip r:embed="rId4">
            <a:alphaModFix/>
          </a:blip>
          <a:stretch>
            <a:fillRect/>
          </a:stretch>
        </p:blipFill>
        <p:spPr>
          <a:xfrm>
            <a:off x="3526470" y="3727399"/>
            <a:ext cx="204500" cy="136185"/>
          </a:xfrm>
          <a:prstGeom prst="rect">
            <a:avLst/>
          </a:prstGeom>
          <a:noFill/>
          <a:ln>
            <a:noFill/>
          </a:ln>
        </p:spPr>
      </p:pic>
      <p:pic>
        <p:nvPicPr>
          <p:cNvPr id="1090" name="Shape 1090"/>
          <p:cNvPicPr preferRelativeResize="0"/>
          <p:nvPr/>
        </p:nvPicPr>
        <p:blipFill>
          <a:blip r:embed="rId4">
            <a:alphaModFix/>
          </a:blip>
          <a:stretch>
            <a:fillRect/>
          </a:stretch>
        </p:blipFill>
        <p:spPr>
          <a:xfrm>
            <a:off x="4200684" y="3727399"/>
            <a:ext cx="204500" cy="136185"/>
          </a:xfrm>
          <a:prstGeom prst="rect">
            <a:avLst/>
          </a:prstGeom>
          <a:noFill/>
          <a:ln>
            <a:noFill/>
          </a:ln>
        </p:spPr>
      </p:pic>
      <p:pic>
        <p:nvPicPr>
          <p:cNvPr id="1091" name="Shape 1091"/>
          <p:cNvPicPr preferRelativeResize="0"/>
          <p:nvPr/>
        </p:nvPicPr>
        <p:blipFill>
          <a:blip r:embed="rId5">
            <a:alphaModFix/>
          </a:blip>
          <a:stretch>
            <a:fillRect/>
          </a:stretch>
        </p:blipFill>
        <p:spPr>
          <a:xfrm>
            <a:off x="4213495" y="2237830"/>
            <a:ext cx="177811" cy="177813"/>
          </a:xfrm>
          <a:prstGeom prst="rect">
            <a:avLst/>
          </a:prstGeom>
          <a:noFill/>
          <a:ln>
            <a:noFill/>
          </a:ln>
        </p:spPr>
      </p:pic>
      <p:pic>
        <p:nvPicPr>
          <p:cNvPr id="1092" name="Shape 1092"/>
          <p:cNvPicPr preferRelativeResize="0"/>
          <p:nvPr/>
        </p:nvPicPr>
        <p:blipFill>
          <a:blip r:embed="rId5">
            <a:alphaModFix/>
          </a:blip>
          <a:stretch>
            <a:fillRect/>
          </a:stretch>
        </p:blipFill>
        <p:spPr>
          <a:xfrm>
            <a:off x="3542289" y="2237830"/>
            <a:ext cx="177811" cy="177813"/>
          </a:xfrm>
          <a:prstGeom prst="rect">
            <a:avLst/>
          </a:prstGeom>
          <a:noFill/>
          <a:ln>
            <a:noFill/>
          </a:ln>
        </p:spPr>
      </p:pic>
      <p:pic>
        <p:nvPicPr>
          <p:cNvPr id="1093" name="Shape 1093"/>
          <p:cNvPicPr preferRelativeResize="0"/>
          <p:nvPr/>
        </p:nvPicPr>
        <p:blipFill>
          <a:blip r:embed="rId5">
            <a:alphaModFix/>
          </a:blip>
          <a:stretch>
            <a:fillRect/>
          </a:stretch>
        </p:blipFill>
        <p:spPr>
          <a:xfrm>
            <a:off x="3056042" y="3244649"/>
            <a:ext cx="177811" cy="177813"/>
          </a:xfrm>
          <a:prstGeom prst="rect">
            <a:avLst/>
          </a:prstGeom>
          <a:noFill/>
          <a:ln>
            <a:noFill/>
          </a:ln>
        </p:spPr>
      </p:pic>
      <p:pic>
        <p:nvPicPr>
          <p:cNvPr id="1094" name="Shape 1094"/>
          <p:cNvPicPr preferRelativeResize="0"/>
          <p:nvPr/>
        </p:nvPicPr>
        <p:blipFill>
          <a:blip r:embed="rId5">
            <a:alphaModFix/>
          </a:blip>
          <a:stretch>
            <a:fillRect/>
          </a:stretch>
        </p:blipFill>
        <p:spPr>
          <a:xfrm>
            <a:off x="4701400" y="3709231"/>
            <a:ext cx="177811" cy="177813"/>
          </a:xfrm>
          <a:prstGeom prst="rect">
            <a:avLst/>
          </a:prstGeom>
          <a:noFill/>
          <a:ln>
            <a:noFill/>
          </a:ln>
        </p:spPr>
      </p:pic>
      <p:pic>
        <p:nvPicPr>
          <p:cNvPr id="1095" name="Shape 1095"/>
          <p:cNvPicPr preferRelativeResize="0"/>
          <p:nvPr/>
        </p:nvPicPr>
        <p:blipFill>
          <a:blip r:embed="rId6">
            <a:alphaModFix/>
          </a:blip>
          <a:stretch>
            <a:fillRect/>
          </a:stretch>
        </p:blipFill>
        <p:spPr>
          <a:xfrm>
            <a:off x="5410431" y="1789348"/>
            <a:ext cx="123673" cy="136181"/>
          </a:xfrm>
          <a:prstGeom prst="rect">
            <a:avLst/>
          </a:prstGeom>
          <a:noFill/>
          <a:ln>
            <a:noFill/>
          </a:ln>
        </p:spPr>
      </p:pic>
      <p:pic>
        <p:nvPicPr>
          <p:cNvPr id="1096" name="Shape 1096"/>
          <p:cNvPicPr preferRelativeResize="0"/>
          <p:nvPr/>
        </p:nvPicPr>
        <p:blipFill>
          <a:blip r:embed="rId6">
            <a:alphaModFix/>
          </a:blip>
          <a:stretch>
            <a:fillRect/>
          </a:stretch>
        </p:blipFill>
        <p:spPr>
          <a:xfrm>
            <a:off x="5410431" y="3723095"/>
            <a:ext cx="123675" cy="136181"/>
          </a:xfrm>
          <a:prstGeom prst="rect">
            <a:avLst/>
          </a:prstGeom>
          <a:noFill/>
          <a:ln>
            <a:noFill/>
          </a:ln>
        </p:spPr>
      </p:pic>
      <p:pic>
        <p:nvPicPr>
          <p:cNvPr id="1097" name="Shape 1097"/>
          <p:cNvPicPr preferRelativeResize="0"/>
          <p:nvPr/>
        </p:nvPicPr>
        <p:blipFill>
          <a:blip r:embed="rId7">
            <a:alphaModFix/>
          </a:blip>
          <a:stretch>
            <a:fillRect/>
          </a:stretch>
        </p:blipFill>
        <p:spPr>
          <a:xfrm>
            <a:off x="5840426" y="2270013"/>
            <a:ext cx="219094" cy="113448"/>
          </a:xfrm>
          <a:prstGeom prst="rect">
            <a:avLst/>
          </a:prstGeom>
          <a:noFill/>
          <a:ln>
            <a:noFill/>
          </a:ln>
        </p:spPr>
      </p:pic>
      <p:pic>
        <p:nvPicPr>
          <p:cNvPr id="1098" name="Shape 1098"/>
          <p:cNvPicPr preferRelativeResize="0"/>
          <p:nvPr/>
        </p:nvPicPr>
        <p:blipFill>
          <a:blip r:embed="rId7">
            <a:alphaModFix/>
          </a:blip>
          <a:stretch>
            <a:fillRect/>
          </a:stretch>
        </p:blipFill>
        <p:spPr>
          <a:xfrm>
            <a:off x="5840426" y="3730425"/>
            <a:ext cx="219094" cy="113448"/>
          </a:xfrm>
          <a:prstGeom prst="rect">
            <a:avLst/>
          </a:prstGeom>
          <a:noFill/>
          <a:ln>
            <a:noFill/>
          </a:ln>
        </p:spPr>
      </p:pic>
      <p:pic>
        <p:nvPicPr>
          <p:cNvPr id="1099" name="Shape 1099"/>
          <p:cNvPicPr preferRelativeResize="0"/>
          <p:nvPr/>
        </p:nvPicPr>
        <p:blipFill>
          <a:blip r:embed="rId8">
            <a:alphaModFix/>
          </a:blip>
          <a:stretch>
            <a:fillRect/>
          </a:stretch>
        </p:blipFill>
        <p:spPr>
          <a:xfrm>
            <a:off x="4727532" y="1797945"/>
            <a:ext cx="128316" cy="128317"/>
          </a:xfrm>
          <a:prstGeom prst="rect">
            <a:avLst/>
          </a:prstGeom>
          <a:noFill/>
          <a:ln>
            <a:noFill/>
          </a:ln>
        </p:spPr>
      </p:pic>
      <p:pic>
        <p:nvPicPr>
          <p:cNvPr id="1100" name="Shape 1100"/>
          <p:cNvPicPr preferRelativeResize="0"/>
          <p:nvPr/>
        </p:nvPicPr>
        <p:blipFill>
          <a:blip r:embed="rId8">
            <a:alphaModFix/>
          </a:blip>
          <a:stretch>
            <a:fillRect/>
          </a:stretch>
        </p:blipFill>
        <p:spPr>
          <a:xfrm>
            <a:off x="3556131" y="3269393"/>
            <a:ext cx="128316" cy="128317"/>
          </a:xfrm>
          <a:prstGeom prst="rect">
            <a:avLst/>
          </a:prstGeom>
          <a:noFill/>
          <a:ln>
            <a:noFill/>
          </a:ln>
        </p:spPr>
      </p:pic>
      <p:pic>
        <p:nvPicPr>
          <p:cNvPr id="1101" name="Shape 1101"/>
          <p:cNvPicPr preferRelativeResize="0"/>
          <p:nvPr/>
        </p:nvPicPr>
        <p:blipFill>
          <a:blip r:embed="rId3">
            <a:alphaModFix/>
          </a:blip>
          <a:stretch>
            <a:fillRect/>
          </a:stretch>
        </p:blipFill>
        <p:spPr>
          <a:xfrm>
            <a:off x="5396689" y="3545935"/>
            <a:ext cx="200061" cy="107732"/>
          </a:xfrm>
          <a:prstGeom prst="rect">
            <a:avLst/>
          </a:prstGeom>
          <a:noFill/>
          <a:ln>
            <a:noFill/>
          </a:ln>
        </p:spPr>
      </p:pic>
      <p:sp>
        <p:nvSpPr>
          <p:cNvPr id="2" name="Slide Number Placeholder 1">
            <a:extLst>
              <a:ext uri="{FF2B5EF4-FFF2-40B4-BE49-F238E27FC236}">
                <a16:creationId xmlns:a16="http://schemas.microsoft.com/office/drawing/2014/main" id="{01DA081F-251F-0B45-81F8-53DF0FAE5114}"/>
              </a:ext>
            </a:extLst>
          </p:cNvPr>
          <p:cNvSpPr>
            <a:spLocks noGrp="1"/>
          </p:cNvSpPr>
          <p:nvPr>
            <p:ph type="sldNum" idx="12"/>
          </p:nvPr>
        </p:nvSpPr>
        <p:spPr/>
        <p:txBody>
          <a:bodyPr/>
          <a:lstStyle/>
          <a:p>
            <a:fld id="{00000000-1234-1234-1234-123412341234}" type="slidenum">
              <a:rPr lang="en" smtClean="0"/>
              <a:pPr/>
              <a:t>17</a:t>
            </a:fld>
            <a:endParaRPr lang="e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Shape 1106"/>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107" name="Shape 1107"/>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08" name="Shape 1108"/>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109" name="Shape 1109"/>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110" name="Shape 1110"/>
          <p:cNvGrpSpPr/>
          <p:nvPr/>
        </p:nvGrpSpPr>
        <p:grpSpPr>
          <a:xfrm>
            <a:off x="5332590" y="1864953"/>
            <a:ext cx="712986" cy="218400"/>
            <a:chOff x="4577530" y="2938752"/>
            <a:chExt cx="712986" cy="218400"/>
          </a:xfrm>
        </p:grpSpPr>
        <p:sp>
          <p:nvSpPr>
            <p:cNvPr id="1111" name="Shape 111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12" name="Shape 111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13" name="Shape 111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114" name="Shape 1114"/>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15" name="Shape 1115"/>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116" name="Shape 1116"/>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117" name="Shape 1117"/>
          <p:cNvGrpSpPr/>
          <p:nvPr/>
        </p:nvGrpSpPr>
        <p:grpSpPr>
          <a:xfrm>
            <a:off x="5332590" y="2926337"/>
            <a:ext cx="712986" cy="218400"/>
            <a:chOff x="4577530" y="2938752"/>
            <a:chExt cx="712986" cy="218400"/>
          </a:xfrm>
        </p:grpSpPr>
        <p:sp>
          <p:nvSpPr>
            <p:cNvPr id="1118" name="Shape 111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19" name="Shape 111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20" name="Shape 112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121" name="Shape 1121"/>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22" name="Shape 1122"/>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123" name="Shape 1123"/>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124" name="Shape 1124"/>
          <p:cNvGrpSpPr/>
          <p:nvPr/>
        </p:nvGrpSpPr>
        <p:grpSpPr>
          <a:xfrm>
            <a:off x="4494390" y="1864953"/>
            <a:ext cx="712986" cy="218400"/>
            <a:chOff x="4577530" y="2938752"/>
            <a:chExt cx="712986" cy="218400"/>
          </a:xfrm>
        </p:grpSpPr>
        <p:sp>
          <p:nvSpPr>
            <p:cNvPr id="1125" name="Shape 112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26" name="Shape 112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27" name="Shape 112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128" name="Shape 1128"/>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29" name="Shape 1129"/>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130" name="Shape 1130"/>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131" name="Shape 1131"/>
          <p:cNvGrpSpPr/>
          <p:nvPr/>
        </p:nvGrpSpPr>
        <p:grpSpPr>
          <a:xfrm>
            <a:off x="4494390" y="2926337"/>
            <a:ext cx="712986" cy="218400"/>
            <a:chOff x="4577530" y="2938752"/>
            <a:chExt cx="712986" cy="218400"/>
          </a:xfrm>
        </p:grpSpPr>
        <p:sp>
          <p:nvSpPr>
            <p:cNvPr id="1132" name="Shape 113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33" name="Shape 113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34" name="Shape 113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135" name="Shape 1135"/>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36" name="Shape 1136"/>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137" name="Shape 1137"/>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138" name="Shape 1138"/>
          <p:cNvGrpSpPr/>
          <p:nvPr/>
        </p:nvGrpSpPr>
        <p:grpSpPr>
          <a:xfrm>
            <a:off x="3656190" y="1864953"/>
            <a:ext cx="712986" cy="218400"/>
            <a:chOff x="4577530" y="2938752"/>
            <a:chExt cx="712986" cy="218400"/>
          </a:xfrm>
        </p:grpSpPr>
        <p:sp>
          <p:nvSpPr>
            <p:cNvPr id="1139" name="Shape 113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40" name="Shape 114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41" name="Shape 114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142" name="Shape 1142"/>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43" name="Shape 1143"/>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144" name="Shape 1144"/>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145" name="Shape 1145"/>
          <p:cNvGrpSpPr/>
          <p:nvPr/>
        </p:nvGrpSpPr>
        <p:grpSpPr>
          <a:xfrm>
            <a:off x="3656190" y="2926337"/>
            <a:ext cx="712986" cy="218400"/>
            <a:chOff x="4577530" y="2938752"/>
            <a:chExt cx="712986" cy="218400"/>
          </a:xfrm>
        </p:grpSpPr>
        <p:sp>
          <p:nvSpPr>
            <p:cNvPr id="1146" name="Shape 114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47" name="Shape 114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48" name="Shape 114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150" name="Shape 1150"/>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MASTERS ARE THE CONTROL PLANE</a:t>
            </a:r>
            <a:endParaRPr>
              <a:latin typeface="Overpass" pitchFamily="2" charset="77"/>
            </a:endParaRPr>
          </a:p>
        </p:txBody>
      </p:sp>
      <p:sp>
        <p:nvSpPr>
          <p:cNvPr id="1151" name="Shape 1151"/>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1152" name="Shape 1152"/>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grpSp>
        <p:nvGrpSpPr>
          <p:cNvPr id="1153" name="Shape 1153"/>
          <p:cNvGrpSpPr/>
          <p:nvPr/>
        </p:nvGrpSpPr>
        <p:grpSpPr>
          <a:xfrm>
            <a:off x="2223000" y="4065375"/>
            <a:ext cx="3978900" cy="509100"/>
            <a:chOff x="2223000" y="4065375"/>
            <a:chExt cx="3978900" cy="509100"/>
          </a:xfrm>
        </p:grpSpPr>
        <p:sp>
          <p:nvSpPr>
            <p:cNvPr id="1154" name="Shape 1154"/>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grpSp>
          <p:nvGrpSpPr>
            <p:cNvPr id="1155" name="Shape 1155"/>
            <p:cNvGrpSpPr/>
            <p:nvPr/>
          </p:nvGrpSpPr>
          <p:grpSpPr>
            <a:xfrm>
              <a:off x="2495812" y="4153188"/>
              <a:ext cx="3433275" cy="414606"/>
              <a:chOff x="2457715" y="4153188"/>
              <a:chExt cx="3433275" cy="414606"/>
            </a:xfrm>
          </p:grpSpPr>
          <p:pic>
            <p:nvPicPr>
              <p:cNvPr id="1156" name="Shape 1156"/>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157" name="Shape 1157"/>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158" name="Shape 1158"/>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159" name="Shape 1159"/>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160" name="Shape 1160"/>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161" name="Shape 1161"/>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1162" name="Shape 1162"/>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1163" name="Shape 1163"/>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1164" name="Shape 1164"/>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1165" name="Shape 1165"/>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1166" name="Shape 1166"/>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167" name="Shape 1167"/>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168" name="Shape 1168"/>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169" name="Shape 1169"/>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
        <p:nvSpPr>
          <p:cNvPr id="2" name="Slide Number Placeholder 1">
            <a:extLst>
              <a:ext uri="{FF2B5EF4-FFF2-40B4-BE49-F238E27FC236}">
                <a16:creationId xmlns:a16="http://schemas.microsoft.com/office/drawing/2014/main" id="{77647731-B160-6B4C-8664-31DB26B5F2C3}"/>
              </a:ext>
            </a:extLst>
          </p:cNvPr>
          <p:cNvSpPr>
            <a:spLocks noGrp="1"/>
          </p:cNvSpPr>
          <p:nvPr>
            <p:ph type="sldNum" idx="12"/>
          </p:nvPr>
        </p:nvSpPr>
        <p:spPr/>
        <p:txBody>
          <a:bodyPr/>
          <a:lstStyle/>
          <a:p>
            <a:fld id="{00000000-1234-1234-1234-123412341234}" type="slidenum">
              <a:rPr lang="en" smtClean="0"/>
              <a:pPr/>
              <a:t>18</a:t>
            </a:fld>
            <a:endParaRPr lang="e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Shape 1174"/>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175" name="Shape 1175"/>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76" name="Shape 1176"/>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177" name="Shape 1177"/>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178" name="Shape 1178"/>
          <p:cNvGrpSpPr/>
          <p:nvPr/>
        </p:nvGrpSpPr>
        <p:grpSpPr>
          <a:xfrm>
            <a:off x="5332590" y="1864953"/>
            <a:ext cx="712986" cy="218400"/>
            <a:chOff x="4577530" y="2938752"/>
            <a:chExt cx="712986" cy="218400"/>
          </a:xfrm>
        </p:grpSpPr>
        <p:sp>
          <p:nvSpPr>
            <p:cNvPr id="1179" name="Shape 117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80" name="Shape 118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81" name="Shape 118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182" name="Shape 1182"/>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83" name="Shape 1183"/>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184" name="Shape 1184"/>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185" name="Shape 1185"/>
          <p:cNvGrpSpPr/>
          <p:nvPr/>
        </p:nvGrpSpPr>
        <p:grpSpPr>
          <a:xfrm>
            <a:off x="4494390" y="1864953"/>
            <a:ext cx="712986" cy="218400"/>
            <a:chOff x="4577530" y="2938752"/>
            <a:chExt cx="712986" cy="218400"/>
          </a:xfrm>
        </p:grpSpPr>
        <p:sp>
          <p:nvSpPr>
            <p:cNvPr id="1186" name="Shape 118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87" name="Shape 118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88" name="Shape 118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189" name="Shape 1189"/>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90" name="Shape 1190"/>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191" name="Shape 1191"/>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192" name="Shape 1192"/>
          <p:cNvGrpSpPr/>
          <p:nvPr/>
        </p:nvGrpSpPr>
        <p:grpSpPr>
          <a:xfrm>
            <a:off x="3656190" y="1864953"/>
            <a:ext cx="712986" cy="218400"/>
            <a:chOff x="4577530" y="2938752"/>
            <a:chExt cx="712986" cy="218400"/>
          </a:xfrm>
        </p:grpSpPr>
        <p:sp>
          <p:nvSpPr>
            <p:cNvPr id="1193" name="Shape 119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94" name="Shape 119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195" name="Shape 119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197" name="Shape 1197"/>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API AND AUTHENTICATION</a:t>
            </a:r>
            <a:endParaRPr>
              <a:latin typeface="Overpass" pitchFamily="2" charset="77"/>
            </a:endParaRPr>
          </a:p>
        </p:txBody>
      </p:sp>
      <p:sp>
        <p:nvSpPr>
          <p:cNvPr id="1198" name="Shape 1198"/>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199" name="Shape 1199"/>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200" name="Shape 1200"/>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201" name="Shape 1201"/>
          <p:cNvGrpSpPr/>
          <p:nvPr/>
        </p:nvGrpSpPr>
        <p:grpSpPr>
          <a:xfrm>
            <a:off x="5332590" y="2926337"/>
            <a:ext cx="712986" cy="218400"/>
            <a:chOff x="4577530" y="2938752"/>
            <a:chExt cx="712986" cy="218400"/>
          </a:xfrm>
        </p:grpSpPr>
        <p:sp>
          <p:nvSpPr>
            <p:cNvPr id="1202" name="Shape 120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03" name="Shape 120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04" name="Shape 120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205" name="Shape 1205"/>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206" name="Shape 1206"/>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207" name="Shape 1207"/>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208" name="Shape 1208"/>
          <p:cNvGrpSpPr/>
          <p:nvPr/>
        </p:nvGrpSpPr>
        <p:grpSpPr>
          <a:xfrm>
            <a:off x="4494390" y="2926337"/>
            <a:ext cx="712986" cy="218400"/>
            <a:chOff x="4577530" y="2938752"/>
            <a:chExt cx="712986" cy="218400"/>
          </a:xfrm>
        </p:grpSpPr>
        <p:sp>
          <p:nvSpPr>
            <p:cNvPr id="1209" name="Shape 120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10" name="Shape 121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11" name="Shape 121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212" name="Shape 1212"/>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213" name="Shape 1213"/>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214" name="Shape 1214"/>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215" name="Shape 1215"/>
          <p:cNvGrpSpPr/>
          <p:nvPr/>
        </p:nvGrpSpPr>
        <p:grpSpPr>
          <a:xfrm>
            <a:off x="3656190" y="2926337"/>
            <a:ext cx="712986" cy="218400"/>
            <a:chOff x="4577530" y="2938752"/>
            <a:chExt cx="712986" cy="218400"/>
          </a:xfrm>
        </p:grpSpPr>
        <p:sp>
          <p:nvSpPr>
            <p:cNvPr id="1216" name="Shape 121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17" name="Shape 121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18" name="Shape 121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219" name="Shape 1219"/>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1220" name="Shape 1220"/>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1221" name="Shape 1221"/>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grpSp>
        <p:nvGrpSpPr>
          <p:cNvPr id="1222" name="Shape 1222"/>
          <p:cNvGrpSpPr/>
          <p:nvPr/>
        </p:nvGrpSpPr>
        <p:grpSpPr>
          <a:xfrm>
            <a:off x="2223000" y="4065375"/>
            <a:ext cx="3978900" cy="509100"/>
            <a:chOff x="2223000" y="4065375"/>
            <a:chExt cx="3978900" cy="509100"/>
          </a:xfrm>
        </p:grpSpPr>
        <p:sp>
          <p:nvSpPr>
            <p:cNvPr id="1223" name="Shape 1223"/>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grpSp>
          <p:nvGrpSpPr>
            <p:cNvPr id="1224" name="Shape 1224"/>
            <p:cNvGrpSpPr/>
            <p:nvPr/>
          </p:nvGrpSpPr>
          <p:grpSpPr>
            <a:xfrm>
              <a:off x="2495812" y="4153188"/>
              <a:ext cx="3433275" cy="414606"/>
              <a:chOff x="2457715" y="4153188"/>
              <a:chExt cx="3433275" cy="414606"/>
            </a:xfrm>
          </p:grpSpPr>
          <p:pic>
            <p:nvPicPr>
              <p:cNvPr id="1225" name="Shape 1225"/>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226" name="Shape 1226"/>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227" name="Shape 1227"/>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228" name="Shape 1228"/>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229" name="Shape 1229"/>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230" name="Shape 1230"/>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1231" name="Shape 1231"/>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1232" name="Shape 1232"/>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1233" name="Shape 1233"/>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1234" name="Shape 1234"/>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1235" name="Shape 1235"/>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36" name="Shape 1236"/>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37" name="Shape 1237"/>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38" name="Shape 1238"/>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
        <p:nvSpPr>
          <p:cNvPr id="2" name="Slide Number Placeholder 1">
            <a:extLst>
              <a:ext uri="{FF2B5EF4-FFF2-40B4-BE49-F238E27FC236}">
                <a16:creationId xmlns:a16="http://schemas.microsoft.com/office/drawing/2014/main" id="{DA2FF0BE-4B50-0245-B8C9-0676B658105E}"/>
              </a:ext>
            </a:extLst>
          </p:cNvPr>
          <p:cNvSpPr>
            <a:spLocks noGrp="1"/>
          </p:cNvSpPr>
          <p:nvPr>
            <p:ph type="sldNum" idx="12"/>
          </p:nvPr>
        </p:nvSpPr>
        <p:spPr/>
        <p:txBody>
          <a:bodyPr/>
          <a:lstStyle/>
          <a:p>
            <a:fld id="{00000000-1234-1234-1234-123412341234}" type="slidenum">
              <a:rPr lang="en" smtClean="0"/>
              <a:pPr/>
              <a:t>19</a:t>
            </a:fld>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1" name="Shape 46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Clr>
                <a:schemeClr val="dk1"/>
              </a:buClr>
              <a:buSzPts val="1100"/>
              <a:buFont typeface="Arial"/>
              <a:buNone/>
            </a:pPr>
            <a:r>
              <a:rPr lang="en" dirty="0">
                <a:latin typeface="Overpass" pitchFamily="2" charset="77"/>
              </a:rPr>
              <a:t>WHAT ARE CONTAINERS?</a:t>
            </a:r>
            <a:endParaRPr dirty="0">
              <a:latin typeface="Overpass" pitchFamily="2" charset="77"/>
            </a:endParaRPr>
          </a:p>
          <a:p>
            <a:pPr marL="0" lvl="0" indent="0" algn="ctr">
              <a:spcBef>
                <a:spcPts val="0"/>
              </a:spcBef>
              <a:spcAft>
                <a:spcPts val="0"/>
              </a:spcAft>
              <a:buNone/>
            </a:pPr>
            <a:r>
              <a:rPr lang="en" sz="1800" dirty="0">
                <a:latin typeface="Overpass" pitchFamily="2" charset="77"/>
              </a:rPr>
              <a:t>It Depends Who You Ask</a:t>
            </a:r>
            <a:endParaRPr sz="1800" dirty="0">
              <a:latin typeface="Overpass" pitchFamily="2" charset="77"/>
            </a:endParaRPr>
          </a:p>
        </p:txBody>
      </p:sp>
      <p:sp>
        <p:nvSpPr>
          <p:cNvPr id="462" name="Shape 462"/>
          <p:cNvSpPr txBox="1"/>
          <p:nvPr/>
        </p:nvSpPr>
        <p:spPr>
          <a:xfrm>
            <a:off x="536525" y="3016000"/>
            <a:ext cx="3962100" cy="2031900"/>
          </a:xfrm>
          <a:prstGeom prst="rect">
            <a:avLst/>
          </a:prstGeom>
          <a:noFill/>
          <a:ln>
            <a:noFill/>
          </a:ln>
        </p:spPr>
        <p:txBody>
          <a:bodyPr wrap="square" lIns="91425" tIns="91425" rIns="91425" bIns="91425" anchor="t" anchorCtr="0">
            <a:noAutofit/>
          </a:bodyPr>
          <a:lstStyle/>
          <a:p>
            <a:pPr marL="457200" lvl="0" indent="-317500" rtl="0">
              <a:lnSpc>
                <a:spcPct val="100000"/>
              </a:lnSpc>
              <a:spcBef>
                <a:spcPts val="1000"/>
              </a:spcBef>
              <a:spcAft>
                <a:spcPts val="0"/>
              </a:spcAft>
              <a:buSzPts val="1400"/>
              <a:buFont typeface="Overpass"/>
              <a:buChar char="●"/>
            </a:pPr>
            <a:r>
              <a:rPr lang="en" dirty="0">
                <a:latin typeface="Overpass" pitchFamily="2" charset="77"/>
                <a:ea typeface="Overpass"/>
                <a:cs typeface="Overpass"/>
                <a:sym typeface="Overpass"/>
              </a:rPr>
              <a:t>Application processes on a shared kernel</a:t>
            </a:r>
            <a:endParaRPr dirty="0">
              <a:latin typeface="Overpass" pitchFamily="2" charset="77"/>
              <a:ea typeface="Overpass"/>
              <a:cs typeface="Overpass"/>
              <a:sym typeface="Overpass"/>
            </a:endParaRPr>
          </a:p>
          <a:p>
            <a:pPr marL="457200" lvl="0" indent="-317500" rtl="0">
              <a:lnSpc>
                <a:spcPct val="100000"/>
              </a:lnSpc>
              <a:spcBef>
                <a:spcPts val="1000"/>
              </a:spcBef>
              <a:spcAft>
                <a:spcPts val="0"/>
              </a:spcAft>
              <a:buSzPts val="1400"/>
              <a:buFont typeface="Overpass"/>
              <a:buChar char="●"/>
            </a:pPr>
            <a:r>
              <a:rPr lang="en" dirty="0">
                <a:latin typeface="Overpass" pitchFamily="2" charset="77"/>
                <a:ea typeface="Overpass"/>
                <a:cs typeface="Overpass"/>
                <a:sym typeface="Overpass"/>
              </a:rPr>
              <a:t>Simpler, lighter, and denser than VMs</a:t>
            </a:r>
            <a:endParaRPr dirty="0">
              <a:latin typeface="Overpass" pitchFamily="2" charset="77"/>
              <a:ea typeface="Overpass"/>
              <a:cs typeface="Overpass"/>
              <a:sym typeface="Overpass"/>
            </a:endParaRPr>
          </a:p>
          <a:p>
            <a:pPr marL="457200" lvl="0" indent="-317500" rtl="0">
              <a:lnSpc>
                <a:spcPct val="100000"/>
              </a:lnSpc>
              <a:spcBef>
                <a:spcPts val="1000"/>
              </a:spcBef>
              <a:spcAft>
                <a:spcPts val="0"/>
              </a:spcAft>
              <a:buSzPts val="1400"/>
              <a:buFont typeface="Overpass"/>
              <a:buChar char="●"/>
            </a:pPr>
            <a:r>
              <a:rPr lang="en" dirty="0">
                <a:latin typeface="Overpass" pitchFamily="2" charset="77"/>
                <a:ea typeface="Overpass"/>
                <a:cs typeface="Overpass"/>
                <a:sym typeface="Overpass"/>
              </a:rPr>
              <a:t>Portable across different environments</a:t>
            </a:r>
            <a:endParaRPr dirty="0">
              <a:latin typeface="Overpass" pitchFamily="2" charset="77"/>
              <a:ea typeface="Overpass"/>
              <a:cs typeface="Overpass"/>
              <a:sym typeface="Overpass"/>
            </a:endParaRPr>
          </a:p>
          <a:p>
            <a:pPr marL="0" lvl="0" indent="0" rtl="0">
              <a:spcBef>
                <a:spcPts val="0"/>
              </a:spcBef>
              <a:spcAft>
                <a:spcPts val="0"/>
              </a:spcAft>
              <a:buNone/>
            </a:pPr>
            <a:endParaRPr dirty="0">
              <a:latin typeface="Overpass" pitchFamily="2" charset="77"/>
              <a:ea typeface="Overpass"/>
              <a:cs typeface="Overpass"/>
              <a:sym typeface="Overpass"/>
            </a:endParaRPr>
          </a:p>
        </p:txBody>
      </p:sp>
      <p:sp>
        <p:nvSpPr>
          <p:cNvPr id="463" name="Shape 463"/>
          <p:cNvSpPr txBox="1"/>
          <p:nvPr/>
        </p:nvSpPr>
        <p:spPr>
          <a:xfrm>
            <a:off x="4771325" y="3016000"/>
            <a:ext cx="3962100" cy="2031900"/>
          </a:xfrm>
          <a:prstGeom prst="rect">
            <a:avLst/>
          </a:prstGeom>
          <a:noFill/>
          <a:ln>
            <a:noFill/>
          </a:ln>
        </p:spPr>
        <p:txBody>
          <a:bodyPr wrap="square" lIns="91425" tIns="91425" rIns="91425" bIns="91425" anchor="t" anchorCtr="0">
            <a:noAutofit/>
          </a:bodyPr>
          <a:lstStyle/>
          <a:p>
            <a:pPr marL="457200" lvl="0" indent="-317500" rtl="0">
              <a:lnSpc>
                <a:spcPct val="100000"/>
              </a:lnSpc>
              <a:spcBef>
                <a:spcPts val="1000"/>
              </a:spcBef>
              <a:spcAft>
                <a:spcPts val="0"/>
              </a:spcAft>
              <a:buSzPts val="1400"/>
              <a:buFont typeface="Overpass"/>
              <a:buChar char="●"/>
            </a:pPr>
            <a:r>
              <a:rPr lang="en">
                <a:latin typeface="Overpass" pitchFamily="2" charset="77"/>
                <a:ea typeface="Overpass"/>
                <a:cs typeface="Overpass"/>
                <a:sym typeface="Overpass"/>
              </a:rPr>
              <a:t>Package apps with all dependencies</a:t>
            </a:r>
            <a:endParaRPr>
              <a:latin typeface="Overpass" pitchFamily="2" charset="77"/>
              <a:ea typeface="Overpass"/>
              <a:cs typeface="Overpass"/>
              <a:sym typeface="Overpass"/>
            </a:endParaRPr>
          </a:p>
          <a:p>
            <a:pPr marL="457200" lvl="0" indent="-317500" rtl="0">
              <a:lnSpc>
                <a:spcPct val="100000"/>
              </a:lnSpc>
              <a:spcBef>
                <a:spcPts val="1000"/>
              </a:spcBef>
              <a:spcAft>
                <a:spcPts val="0"/>
              </a:spcAft>
              <a:buSzPts val="1400"/>
              <a:buFont typeface="Overpass"/>
              <a:buChar char="●"/>
            </a:pPr>
            <a:r>
              <a:rPr lang="en">
                <a:latin typeface="Overpass" pitchFamily="2" charset="77"/>
                <a:ea typeface="Overpass"/>
                <a:cs typeface="Overpass"/>
                <a:sym typeface="Overpass"/>
              </a:rPr>
              <a:t>Deploy to any environment in seconds </a:t>
            </a:r>
            <a:endParaRPr>
              <a:latin typeface="Overpass" pitchFamily="2" charset="77"/>
              <a:ea typeface="Overpass"/>
              <a:cs typeface="Overpass"/>
              <a:sym typeface="Overpass"/>
            </a:endParaRPr>
          </a:p>
          <a:p>
            <a:pPr marL="457200" lvl="0" indent="-317500" rtl="0">
              <a:spcBef>
                <a:spcPts val="1000"/>
              </a:spcBef>
              <a:spcAft>
                <a:spcPts val="0"/>
              </a:spcAft>
              <a:buSzPts val="1400"/>
              <a:buFont typeface="Overpass"/>
              <a:buChar char="●"/>
            </a:pPr>
            <a:r>
              <a:rPr lang="en">
                <a:solidFill>
                  <a:srgbClr val="000000"/>
                </a:solidFill>
                <a:latin typeface="Overpass" pitchFamily="2" charset="77"/>
                <a:ea typeface="Overpass"/>
                <a:cs typeface="Overpass"/>
                <a:sym typeface="Overpass"/>
              </a:rPr>
              <a:t>Easily accessed and share</a:t>
            </a:r>
            <a:r>
              <a:rPr lang="en">
                <a:latin typeface="Overpass" pitchFamily="2" charset="77"/>
                <a:ea typeface="Overpass"/>
                <a:cs typeface="Overpass"/>
                <a:sym typeface="Overpass"/>
              </a:rPr>
              <a:t>d</a:t>
            </a:r>
            <a:endParaRPr>
              <a:latin typeface="Overpass" pitchFamily="2" charset="77"/>
              <a:ea typeface="Overpass"/>
              <a:cs typeface="Overpass"/>
              <a:sym typeface="Overpass"/>
            </a:endParaRPr>
          </a:p>
        </p:txBody>
      </p:sp>
      <p:pic>
        <p:nvPicPr>
          <p:cNvPr id="465" name="Shape 465" descr="image 1.png"/>
          <p:cNvPicPr preferRelativeResize="0"/>
          <p:nvPr/>
        </p:nvPicPr>
        <p:blipFill>
          <a:blip r:embed="rId3">
            <a:alphaModFix/>
          </a:blip>
          <a:stretch>
            <a:fillRect/>
          </a:stretch>
        </p:blipFill>
        <p:spPr>
          <a:xfrm>
            <a:off x="1036361" y="1205825"/>
            <a:ext cx="7105451" cy="1678950"/>
          </a:xfrm>
          <a:prstGeom prst="rect">
            <a:avLst/>
          </a:prstGeom>
          <a:noFill/>
          <a:ln>
            <a:noFill/>
          </a:ln>
        </p:spPr>
      </p:pic>
      <p:sp>
        <p:nvSpPr>
          <p:cNvPr id="466" name="Shape 466"/>
          <p:cNvSpPr/>
          <p:nvPr/>
        </p:nvSpPr>
        <p:spPr>
          <a:xfrm>
            <a:off x="5281625" y="1601625"/>
            <a:ext cx="3862200" cy="897000"/>
          </a:xfrm>
          <a:prstGeom prst="rect">
            <a:avLst/>
          </a:prstGeom>
          <a:solidFill>
            <a:srgbClr val="828282"/>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67" name="Shape 467"/>
          <p:cNvSpPr/>
          <p:nvPr/>
        </p:nvSpPr>
        <p:spPr>
          <a:xfrm>
            <a:off x="325" y="1601625"/>
            <a:ext cx="3862200" cy="897000"/>
          </a:xfrm>
          <a:prstGeom prst="rect">
            <a:avLst/>
          </a:prstGeom>
          <a:solidFill>
            <a:srgbClr val="02414D"/>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468" name="Shape 468"/>
          <p:cNvSpPr txBox="1"/>
          <p:nvPr/>
        </p:nvSpPr>
        <p:spPr>
          <a:xfrm>
            <a:off x="612725" y="1866513"/>
            <a:ext cx="3046800" cy="382200"/>
          </a:xfrm>
          <a:prstGeom prst="rect">
            <a:avLst/>
          </a:prstGeom>
          <a:noFill/>
          <a:ln>
            <a:noFill/>
          </a:ln>
        </p:spPr>
        <p:txBody>
          <a:bodyPr wrap="square" lIns="91425" tIns="91425" rIns="91425" bIns="91425" anchor="ctr" anchorCtr="0">
            <a:noAutofit/>
          </a:bodyPr>
          <a:lstStyle/>
          <a:p>
            <a:pPr marL="0" lvl="0" indent="0" rtl="0">
              <a:spcBef>
                <a:spcPts val="0"/>
              </a:spcBef>
              <a:spcAft>
                <a:spcPts val="0"/>
              </a:spcAft>
              <a:buNone/>
            </a:pPr>
            <a:r>
              <a:rPr lang="en" sz="2400" b="1" dirty="0">
                <a:solidFill>
                  <a:srgbClr val="FFFFFF"/>
                </a:solidFill>
                <a:latin typeface="Overpass" pitchFamily="2" charset="77"/>
                <a:ea typeface="Overpass"/>
                <a:cs typeface="Overpass"/>
                <a:sym typeface="Overpass"/>
              </a:rPr>
              <a:t>INFRASTRUCTURE</a:t>
            </a:r>
            <a:endParaRPr sz="2400" b="1" dirty="0">
              <a:solidFill>
                <a:srgbClr val="FFFFFF"/>
              </a:solidFill>
              <a:latin typeface="Overpass" pitchFamily="2" charset="77"/>
              <a:ea typeface="Overpass"/>
              <a:cs typeface="Overpass"/>
              <a:sym typeface="Overpass"/>
            </a:endParaRPr>
          </a:p>
        </p:txBody>
      </p:sp>
      <p:sp>
        <p:nvSpPr>
          <p:cNvPr id="469" name="Shape 469"/>
          <p:cNvSpPr txBox="1"/>
          <p:nvPr/>
        </p:nvSpPr>
        <p:spPr>
          <a:xfrm>
            <a:off x="5108600" y="1866500"/>
            <a:ext cx="3046800" cy="382200"/>
          </a:xfrm>
          <a:prstGeom prst="rect">
            <a:avLst/>
          </a:prstGeom>
          <a:noFill/>
          <a:ln>
            <a:noFill/>
          </a:ln>
        </p:spPr>
        <p:txBody>
          <a:bodyPr wrap="square" lIns="91425" tIns="91425" rIns="91425" bIns="91425" anchor="ctr" anchorCtr="0">
            <a:noAutofit/>
          </a:bodyPr>
          <a:lstStyle/>
          <a:p>
            <a:pPr marL="0" lvl="0" indent="0" algn="r" rtl="0">
              <a:spcBef>
                <a:spcPts val="0"/>
              </a:spcBef>
              <a:spcAft>
                <a:spcPts val="0"/>
              </a:spcAft>
              <a:buNone/>
            </a:pPr>
            <a:r>
              <a:rPr lang="en" sz="2400" b="1">
                <a:solidFill>
                  <a:srgbClr val="FFFFFF"/>
                </a:solidFill>
                <a:latin typeface="Overpass" pitchFamily="2" charset="77"/>
                <a:ea typeface="Overpass"/>
                <a:cs typeface="Overpass"/>
                <a:sym typeface="Overpass"/>
              </a:rPr>
              <a:t>APPLICATIONS</a:t>
            </a:r>
            <a:endParaRPr sz="2400" b="1">
              <a:solidFill>
                <a:srgbClr val="FFFFFF"/>
              </a:solidFill>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8E36F6CA-990B-EF42-B11F-431E78C5CBFF}"/>
              </a:ext>
            </a:extLst>
          </p:cNvPr>
          <p:cNvSpPr>
            <a:spLocks noGrp="1"/>
          </p:cNvSpPr>
          <p:nvPr>
            <p:ph type="sldNum" idx="12"/>
          </p:nvPr>
        </p:nvSpPr>
        <p:spPr/>
        <p:txBody>
          <a:bodyPr/>
          <a:lstStyle/>
          <a:p>
            <a:fld id="{00000000-1234-1234-1234-123412341234}" type="slidenum">
              <a:rPr lang="en" smtClean="0"/>
              <a:pPr/>
              <a:t>2</a:t>
            </a:fld>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Shape 1243"/>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244" name="Shape 1244"/>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245" name="Shape 1245"/>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246" name="Shape 1246"/>
          <p:cNvSpPr txBox="1"/>
          <p:nvPr/>
        </p:nvSpPr>
        <p:spPr>
          <a:xfrm>
            <a:off x="53481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247" name="Shape 1247"/>
          <p:cNvGrpSpPr/>
          <p:nvPr/>
        </p:nvGrpSpPr>
        <p:grpSpPr>
          <a:xfrm>
            <a:off x="5332590" y="1864953"/>
            <a:ext cx="712986" cy="218400"/>
            <a:chOff x="4577530" y="2938752"/>
            <a:chExt cx="712986" cy="218400"/>
          </a:xfrm>
        </p:grpSpPr>
        <p:sp>
          <p:nvSpPr>
            <p:cNvPr id="1248" name="Shape 124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49" name="Shape 124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50" name="Shape 125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251" name="Shape 1251"/>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252" name="Shape 1252"/>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253" name="Shape 1253"/>
          <p:cNvSpPr txBox="1"/>
          <p:nvPr/>
        </p:nvSpPr>
        <p:spPr>
          <a:xfrm>
            <a:off x="45099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254" name="Shape 1254"/>
          <p:cNvGrpSpPr/>
          <p:nvPr/>
        </p:nvGrpSpPr>
        <p:grpSpPr>
          <a:xfrm>
            <a:off x="4494390" y="1864953"/>
            <a:ext cx="712986" cy="218400"/>
            <a:chOff x="4577530" y="2938752"/>
            <a:chExt cx="712986" cy="218400"/>
          </a:xfrm>
        </p:grpSpPr>
        <p:sp>
          <p:nvSpPr>
            <p:cNvPr id="1255" name="Shape 125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56" name="Shape 125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57" name="Shape 125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258" name="Shape 1258"/>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259" name="Shape 1259"/>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260" name="Shape 1260"/>
          <p:cNvSpPr txBox="1"/>
          <p:nvPr/>
        </p:nvSpPr>
        <p:spPr>
          <a:xfrm>
            <a:off x="36717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261" name="Shape 1261"/>
          <p:cNvGrpSpPr/>
          <p:nvPr/>
        </p:nvGrpSpPr>
        <p:grpSpPr>
          <a:xfrm>
            <a:off x="3656190" y="1864953"/>
            <a:ext cx="712986" cy="218400"/>
            <a:chOff x="4577530" y="2938752"/>
            <a:chExt cx="712986" cy="218400"/>
          </a:xfrm>
        </p:grpSpPr>
        <p:sp>
          <p:nvSpPr>
            <p:cNvPr id="1262" name="Shape 126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63" name="Shape 126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64" name="Shape 126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266" name="Shape 1266"/>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DESIRED AND CURRENT STATE</a:t>
            </a:r>
            <a:endParaRPr>
              <a:latin typeface="Overpass" pitchFamily="2" charset="77"/>
            </a:endParaRPr>
          </a:p>
        </p:txBody>
      </p:sp>
      <p:sp>
        <p:nvSpPr>
          <p:cNvPr id="1267" name="Shape 1267"/>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268" name="Shape 1268"/>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269" name="Shape 1269"/>
          <p:cNvSpPr txBox="1"/>
          <p:nvPr/>
        </p:nvSpPr>
        <p:spPr>
          <a:xfrm>
            <a:off x="53481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270" name="Shape 1270"/>
          <p:cNvGrpSpPr/>
          <p:nvPr/>
        </p:nvGrpSpPr>
        <p:grpSpPr>
          <a:xfrm>
            <a:off x="5332590" y="2926337"/>
            <a:ext cx="712986" cy="218400"/>
            <a:chOff x="4577530" y="2938752"/>
            <a:chExt cx="712986" cy="218400"/>
          </a:xfrm>
        </p:grpSpPr>
        <p:sp>
          <p:nvSpPr>
            <p:cNvPr id="1271" name="Shape 127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72" name="Shape 127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73" name="Shape 127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274" name="Shape 1274"/>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275" name="Shape 1275"/>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276" name="Shape 1276"/>
          <p:cNvSpPr txBox="1"/>
          <p:nvPr/>
        </p:nvSpPr>
        <p:spPr>
          <a:xfrm>
            <a:off x="45099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277" name="Shape 1277"/>
          <p:cNvGrpSpPr/>
          <p:nvPr/>
        </p:nvGrpSpPr>
        <p:grpSpPr>
          <a:xfrm>
            <a:off x="4494390" y="2926337"/>
            <a:ext cx="712986" cy="218400"/>
            <a:chOff x="4577530" y="2938752"/>
            <a:chExt cx="712986" cy="218400"/>
          </a:xfrm>
        </p:grpSpPr>
        <p:sp>
          <p:nvSpPr>
            <p:cNvPr id="1278" name="Shape 127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79" name="Shape 127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80" name="Shape 128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281" name="Shape 1281"/>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282" name="Shape 1282"/>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283" name="Shape 1283"/>
          <p:cNvSpPr txBox="1"/>
          <p:nvPr/>
        </p:nvSpPr>
        <p:spPr>
          <a:xfrm>
            <a:off x="36717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284" name="Shape 1284"/>
          <p:cNvGrpSpPr/>
          <p:nvPr/>
        </p:nvGrpSpPr>
        <p:grpSpPr>
          <a:xfrm>
            <a:off x="3656190" y="2926337"/>
            <a:ext cx="712986" cy="218400"/>
            <a:chOff x="4577530" y="2938752"/>
            <a:chExt cx="712986" cy="218400"/>
          </a:xfrm>
        </p:grpSpPr>
        <p:sp>
          <p:nvSpPr>
            <p:cNvPr id="1285" name="Shape 128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86" name="Shape 128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287" name="Shape 128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grpSp>
        <p:nvGrpSpPr>
          <p:cNvPr id="1288" name="Shape 1288"/>
          <p:cNvGrpSpPr/>
          <p:nvPr/>
        </p:nvGrpSpPr>
        <p:grpSpPr>
          <a:xfrm>
            <a:off x="2838715" y="4153188"/>
            <a:ext cx="3433275" cy="414606"/>
            <a:chOff x="3161427" y="4153188"/>
            <a:chExt cx="3433275" cy="414606"/>
          </a:xfrm>
        </p:grpSpPr>
        <p:pic>
          <p:nvPicPr>
            <p:cNvPr id="1289" name="Shape 1289"/>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290" name="Shape 1290"/>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291" name="Shape 1291"/>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292" name="Shape 1292"/>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293" name="Shape 1293"/>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294" name="Shape 1294"/>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1295" name="Shape 1295"/>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1296" name="Shape 1296"/>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1297" name="Shape 1297"/>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1298" name="Shape 1298"/>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1299" name="Shape 1299"/>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00" name="Shape 1300"/>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01" name="Shape 1301"/>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02" name="Shape 1302"/>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303" name="Shape 1303"/>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1304" name="Shape 1304"/>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1305" name="Shape 1305"/>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sp>
        <p:nvSpPr>
          <p:cNvPr id="1306" name="Shape 1306"/>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DATA STORE</a:t>
            </a:r>
            <a:endParaRPr sz="700" b="1">
              <a:solidFill>
                <a:srgbClr val="FFFFFF"/>
              </a:solidFill>
              <a:latin typeface="Overpass" pitchFamily="2" charset="77"/>
              <a:ea typeface="Proxima Nova"/>
              <a:cs typeface="Proxima Nova"/>
              <a:sym typeface="Proxima Nova"/>
            </a:endParaRPr>
          </a:p>
        </p:txBody>
      </p:sp>
      <p:grpSp>
        <p:nvGrpSpPr>
          <p:cNvPr id="1307" name="Shape 1307"/>
          <p:cNvGrpSpPr/>
          <p:nvPr/>
        </p:nvGrpSpPr>
        <p:grpSpPr>
          <a:xfrm>
            <a:off x="2223000" y="4065375"/>
            <a:ext cx="3978900" cy="509100"/>
            <a:chOff x="2223000" y="4065375"/>
            <a:chExt cx="3978900" cy="509100"/>
          </a:xfrm>
        </p:grpSpPr>
        <p:sp>
          <p:nvSpPr>
            <p:cNvPr id="1308" name="Shape 1308"/>
            <p:cNvSpPr/>
            <p:nvPr/>
          </p:nvSpPr>
          <p:spPr>
            <a:xfrm>
              <a:off x="2223000" y="4065375"/>
              <a:ext cx="39789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grpSp>
          <p:nvGrpSpPr>
            <p:cNvPr id="1309" name="Shape 1309"/>
            <p:cNvGrpSpPr/>
            <p:nvPr/>
          </p:nvGrpSpPr>
          <p:grpSpPr>
            <a:xfrm>
              <a:off x="2495812" y="4153188"/>
              <a:ext cx="3433275" cy="414606"/>
              <a:chOff x="2457715" y="4153188"/>
              <a:chExt cx="3433275" cy="414606"/>
            </a:xfrm>
          </p:grpSpPr>
          <p:pic>
            <p:nvPicPr>
              <p:cNvPr id="1310" name="Shape 1310"/>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311" name="Shape 1311"/>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312" name="Shape 1312"/>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313" name="Shape 1313"/>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314" name="Shape 1314"/>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315" name="Shape 1315"/>
              <p:cNvSpPr txBox="1"/>
              <p:nvPr/>
            </p:nvSpPr>
            <p:spPr>
              <a:xfrm>
                <a:off x="2457715"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1316" name="Shape 1316"/>
              <p:cNvSpPr txBox="1"/>
              <p:nvPr/>
            </p:nvSpPr>
            <p:spPr>
              <a:xfrm>
                <a:off x="30967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1317" name="Shape 1317"/>
              <p:cNvSpPr txBox="1"/>
              <p:nvPr/>
            </p:nvSpPr>
            <p:spPr>
              <a:xfrm>
                <a:off x="37435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1318" name="Shape 1318"/>
              <p:cNvSpPr txBox="1"/>
              <p:nvPr/>
            </p:nvSpPr>
            <p:spPr>
              <a:xfrm>
                <a:off x="4392156"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1319" name="Shape 1319"/>
              <p:cNvSpPr txBox="1"/>
              <p:nvPr/>
            </p:nvSpPr>
            <p:spPr>
              <a:xfrm>
                <a:off x="5038990"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1320" name="Shape 1320"/>
              <p:cNvCxnSpPr/>
              <p:nvPr/>
            </p:nvCxnSpPr>
            <p:spPr>
              <a:xfrm rot="10800000">
                <a:off x="503488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21" name="Shape 1321"/>
              <p:cNvCxnSpPr/>
              <p:nvPr/>
            </p:nvCxnSpPr>
            <p:spPr>
              <a:xfrm rot="10800000">
                <a:off x="4401901"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22" name="Shape 1322"/>
              <p:cNvCxnSpPr/>
              <p:nvPr/>
            </p:nvCxnSpPr>
            <p:spPr>
              <a:xfrm rot="10800000">
                <a:off x="3745542"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23" name="Shape 1323"/>
              <p:cNvCxnSpPr/>
              <p:nvPr/>
            </p:nvCxnSpPr>
            <p:spPr>
              <a:xfrm rot="10800000">
                <a:off x="3089183" y="4262868"/>
                <a:ext cx="199800" cy="0"/>
              </a:xfrm>
              <a:prstGeom prst="straightConnector1">
                <a:avLst/>
              </a:prstGeom>
              <a:noFill/>
              <a:ln w="9525" cap="flat" cmpd="sng">
                <a:solidFill>
                  <a:srgbClr val="FFFFFF"/>
                </a:solidFill>
                <a:prstDash val="dot"/>
                <a:round/>
                <a:headEnd type="none" w="lg" len="lg"/>
                <a:tailEnd type="none" w="lg" len="lg"/>
              </a:ln>
            </p:spPr>
          </p:cxnSp>
        </p:grpSp>
      </p:grpSp>
      <p:sp>
        <p:nvSpPr>
          <p:cNvPr id="2" name="Slide Number Placeholder 1">
            <a:extLst>
              <a:ext uri="{FF2B5EF4-FFF2-40B4-BE49-F238E27FC236}">
                <a16:creationId xmlns:a16="http://schemas.microsoft.com/office/drawing/2014/main" id="{8F490FA6-5E6C-414C-AC1F-E256C302771E}"/>
              </a:ext>
            </a:extLst>
          </p:cNvPr>
          <p:cNvSpPr>
            <a:spLocks noGrp="1"/>
          </p:cNvSpPr>
          <p:nvPr>
            <p:ph type="sldNum" idx="12"/>
          </p:nvPr>
        </p:nvSpPr>
        <p:spPr/>
        <p:txBody>
          <a:bodyPr/>
          <a:lstStyle/>
          <a:p>
            <a:fld id="{00000000-1234-1234-1234-123412341234}" type="slidenum">
              <a:rPr lang="en" smtClean="0"/>
              <a:pPr/>
              <a:t>20</a:t>
            </a:fld>
            <a:endParaRPr lang="e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9" name="Shape 1329"/>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INTEGRATED CONTAINER REGISTRY</a:t>
            </a:r>
            <a:endParaRPr>
              <a:latin typeface="Overpass" pitchFamily="2" charset="77"/>
            </a:endParaRPr>
          </a:p>
        </p:txBody>
      </p:sp>
      <p:sp>
        <p:nvSpPr>
          <p:cNvPr id="1330" name="Shape 1330"/>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331" name="Shape 1331"/>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332" name="Shape 1332"/>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333" name="Shape 1333"/>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334" name="Shape 1334"/>
          <p:cNvGrpSpPr/>
          <p:nvPr/>
        </p:nvGrpSpPr>
        <p:grpSpPr>
          <a:xfrm>
            <a:off x="5332590" y="1864953"/>
            <a:ext cx="712986" cy="218400"/>
            <a:chOff x="4577530" y="2938752"/>
            <a:chExt cx="712986" cy="218400"/>
          </a:xfrm>
        </p:grpSpPr>
        <p:sp>
          <p:nvSpPr>
            <p:cNvPr id="1335" name="Shape 133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36" name="Shape 133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37" name="Shape 133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338" name="Shape 1338"/>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339" name="Shape 1339"/>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340" name="Shape 1340"/>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341" name="Shape 1341"/>
          <p:cNvGrpSpPr/>
          <p:nvPr/>
        </p:nvGrpSpPr>
        <p:grpSpPr>
          <a:xfrm>
            <a:off x="4494390" y="1864953"/>
            <a:ext cx="712986" cy="218400"/>
            <a:chOff x="4577530" y="2938752"/>
            <a:chExt cx="712986" cy="218400"/>
          </a:xfrm>
        </p:grpSpPr>
        <p:sp>
          <p:nvSpPr>
            <p:cNvPr id="1342" name="Shape 134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43" name="Shape 134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44" name="Shape 134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345" name="Shape 1345"/>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sp>
        <p:nvSpPr>
          <p:cNvPr id="1346" name="Shape 1346"/>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347" name="Shape 1347"/>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348" name="Shape 1348"/>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349" name="Shape 1349"/>
          <p:cNvGrpSpPr/>
          <p:nvPr/>
        </p:nvGrpSpPr>
        <p:grpSpPr>
          <a:xfrm>
            <a:off x="5332590" y="2926337"/>
            <a:ext cx="712986" cy="218400"/>
            <a:chOff x="4577530" y="2938752"/>
            <a:chExt cx="712986" cy="218400"/>
          </a:xfrm>
        </p:grpSpPr>
        <p:sp>
          <p:nvSpPr>
            <p:cNvPr id="1350" name="Shape 135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51" name="Shape 135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52" name="Shape 135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353" name="Shape 1353"/>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354" name="Shape 1354"/>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355" name="Shape 1355"/>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356" name="Shape 1356"/>
          <p:cNvGrpSpPr/>
          <p:nvPr/>
        </p:nvGrpSpPr>
        <p:grpSpPr>
          <a:xfrm>
            <a:off x="4494390" y="2926337"/>
            <a:ext cx="712986" cy="218400"/>
            <a:chOff x="4577530" y="2938752"/>
            <a:chExt cx="712986" cy="218400"/>
          </a:xfrm>
        </p:grpSpPr>
        <p:sp>
          <p:nvSpPr>
            <p:cNvPr id="1357" name="Shape 135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58" name="Shape 135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59" name="Shape 135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360" name="Shape 1360"/>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sp>
        <p:nvSpPr>
          <p:cNvPr id="1361" name="Shape 1361"/>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362" name="Shape 1362"/>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363" name="Shape 1363"/>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364" name="Shape 1364"/>
          <p:cNvGrpSpPr/>
          <p:nvPr/>
        </p:nvGrpSpPr>
        <p:grpSpPr>
          <a:xfrm>
            <a:off x="3656190" y="2926337"/>
            <a:ext cx="712986" cy="218400"/>
            <a:chOff x="4577530" y="2938752"/>
            <a:chExt cx="712986" cy="218400"/>
          </a:xfrm>
        </p:grpSpPr>
        <p:sp>
          <p:nvSpPr>
            <p:cNvPr id="1365" name="Shape 136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66" name="Shape 136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67" name="Shape 136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grpSp>
        <p:nvGrpSpPr>
          <p:cNvPr id="1368" name="Shape 1368"/>
          <p:cNvGrpSpPr/>
          <p:nvPr/>
        </p:nvGrpSpPr>
        <p:grpSpPr>
          <a:xfrm>
            <a:off x="2222988" y="4065375"/>
            <a:ext cx="4668000" cy="509100"/>
            <a:chOff x="2545700" y="4065375"/>
            <a:chExt cx="4668000" cy="509100"/>
          </a:xfrm>
        </p:grpSpPr>
        <p:sp>
          <p:nvSpPr>
            <p:cNvPr id="1369" name="Shape 1369"/>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pic>
          <p:nvPicPr>
            <p:cNvPr id="1370" name="Shape 1370"/>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371" name="Shape 1371"/>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372" name="Shape 1372"/>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373" name="Shape 1373"/>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374" name="Shape 1374"/>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375" name="Shape 1375"/>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1376" name="Shape 1376"/>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1377" name="Shape 1377"/>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1378" name="Shape 1378"/>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1379" name="Shape 1379"/>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1380" name="Shape 1380"/>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81" name="Shape 1381"/>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82" name="Shape 1382"/>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83" name="Shape 1383"/>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384" name="Shape 1384"/>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1385" name="Shape 1385"/>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1386" name="Shape 1386"/>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sp>
        <p:nvSpPr>
          <p:cNvPr id="1387" name="Shape 1387"/>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DATA STORE</a:t>
            </a:r>
            <a:endParaRPr sz="700" b="1">
              <a:solidFill>
                <a:srgbClr val="FFFFFF"/>
              </a:solidFill>
              <a:latin typeface="Overpass" pitchFamily="2" charset="77"/>
              <a:ea typeface="Proxima Nova"/>
              <a:cs typeface="Proxima Nova"/>
              <a:sym typeface="Proxima Nova"/>
            </a:endParaRPr>
          </a:p>
        </p:txBody>
      </p:sp>
      <p:sp>
        <p:nvSpPr>
          <p:cNvPr id="1388" name="Shape 1388"/>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389" name="Shape 1389"/>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grpSp>
        <p:nvGrpSpPr>
          <p:cNvPr id="1390" name="Shape 1390"/>
          <p:cNvGrpSpPr/>
          <p:nvPr/>
        </p:nvGrpSpPr>
        <p:grpSpPr>
          <a:xfrm>
            <a:off x="3656190" y="1864953"/>
            <a:ext cx="712986" cy="218400"/>
            <a:chOff x="4577530" y="2938752"/>
            <a:chExt cx="712986" cy="218400"/>
          </a:xfrm>
        </p:grpSpPr>
        <p:sp>
          <p:nvSpPr>
            <p:cNvPr id="1391" name="Shape 139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92" name="Shape 139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393" name="Shape 139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grpSp>
        <p:nvGrpSpPr>
          <p:cNvPr id="1394" name="Shape 1394"/>
          <p:cNvGrpSpPr/>
          <p:nvPr/>
        </p:nvGrpSpPr>
        <p:grpSpPr>
          <a:xfrm>
            <a:off x="6232713" y="2956375"/>
            <a:ext cx="657600" cy="1075200"/>
            <a:chOff x="6555425" y="2956375"/>
            <a:chExt cx="657600" cy="1075200"/>
          </a:xfrm>
        </p:grpSpPr>
        <p:sp>
          <p:nvSpPr>
            <p:cNvPr id="1395" name="Shape 1395"/>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REGISTRY</a:t>
              </a:r>
              <a:endParaRPr sz="700" b="1">
                <a:solidFill>
                  <a:srgbClr val="FFFFFF"/>
                </a:solidFill>
                <a:latin typeface="Overpass" pitchFamily="2" charset="77"/>
                <a:ea typeface="Proxima Nova"/>
                <a:cs typeface="Proxima Nova"/>
                <a:sym typeface="Proxima Nova"/>
              </a:endParaRPr>
            </a:p>
          </p:txBody>
        </p:sp>
        <p:pic>
          <p:nvPicPr>
            <p:cNvPr id="1396" name="Shape 1396"/>
            <p:cNvPicPr preferRelativeResize="0"/>
            <p:nvPr/>
          </p:nvPicPr>
          <p:blipFill>
            <a:blip r:embed="rId8">
              <a:alphaModFix/>
            </a:blip>
            <a:stretch>
              <a:fillRect/>
            </a:stretch>
          </p:blipFill>
          <p:spPr>
            <a:xfrm>
              <a:off x="6704648" y="3365971"/>
              <a:ext cx="343325" cy="410380"/>
            </a:xfrm>
            <a:prstGeom prst="rect">
              <a:avLst/>
            </a:prstGeom>
            <a:noFill/>
            <a:ln>
              <a:noFill/>
            </a:ln>
          </p:spPr>
        </p:pic>
      </p:grpSp>
      <p:sp>
        <p:nvSpPr>
          <p:cNvPr id="1397" name="Shape 1397"/>
          <p:cNvSpPr txBox="1"/>
          <p:nvPr/>
        </p:nvSpPr>
        <p:spPr>
          <a:xfrm>
            <a:off x="36717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3206E966-B686-EE4D-8D44-7968AF1B09F2}"/>
              </a:ext>
            </a:extLst>
          </p:cNvPr>
          <p:cNvSpPr>
            <a:spLocks noGrp="1"/>
          </p:cNvSpPr>
          <p:nvPr>
            <p:ph type="sldNum" idx="12"/>
          </p:nvPr>
        </p:nvSpPr>
        <p:spPr/>
        <p:txBody>
          <a:bodyPr/>
          <a:lstStyle/>
          <a:p>
            <a:fld id="{00000000-1234-1234-1234-123412341234}" type="slidenum">
              <a:rPr lang="en" smtClean="0"/>
              <a:pPr/>
              <a:t>21</a:t>
            </a:fld>
            <a:endParaRPr lang="e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3" name="Shape 1403"/>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ORCHESTRATION AND SCHEDULING</a:t>
            </a:r>
            <a:endParaRPr>
              <a:latin typeface="Overpass" pitchFamily="2" charset="77"/>
            </a:endParaRPr>
          </a:p>
        </p:txBody>
      </p:sp>
      <p:sp>
        <p:nvSpPr>
          <p:cNvPr id="1404" name="Shape 1404"/>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405" name="Shape 1405"/>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406" name="Shape 1406"/>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407" name="Shape 1407"/>
          <p:cNvSpPr txBox="1"/>
          <p:nvPr/>
        </p:nvSpPr>
        <p:spPr>
          <a:xfrm>
            <a:off x="53481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408" name="Shape 1408"/>
          <p:cNvGrpSpPr/>
          <p:nvPr/>
        </p:nvGrpSpPr>
        <p:grpSpPr>
          <a:xfrm>
            <a:off x="5332590" y="1864953"/>
            <a:ext cx="712986" cy="218400"/>
            <a:chOff x="4577530" y="2938752"/>
            <a:chExt cx="712986" cy="218400"/>
          </a:xfrm>
        </p:grpSpPr>
        <p:sp>
          <p:nvSpPr>
            <p:cNvPr id="1409" name="Shape 140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10" name="Shape 141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11" name="Shape 141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412" name="Shape 1412"/>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413" name="Shape 1413"/>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414" name="Shape 1414"/>
          <p:cNvSpPr txBox="1"/>
          <p:nvPr/>
        </p:nvSpPr>
        <p:spPr>
          <a:xfrm>
            <a:off x="45099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415" name="Shape 1415"/>
          <p:cNvGrpSpPr/>
          <p:nvPr/>
        </p:nvGrpSpPr>
        <p:grpSpPr>
          <a:xfrm>
            <a:off x="4494390" y="1864953"/>
            <a:ext cx="712986" cy="218400"/>
            <a:chOff x="4577530" y="2938752"/>
            <a:chExt cx="712986" cy="218400"/>
          </a:xfrm>
        </p:grpSpPr>
        <p:sp>
          <p:nvSpPr>
            <p:cNvPr id="1416" name="Shape 141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17" name="Shape 141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18" name="Shape 141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419" name="Shape 1419"/>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sp>
        <p:nvSpPr>
          <p:cNvPr id="1420" name="Shape 1420"/>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421" name="Shape 1421"/>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422" name="Shape 1422"/>
          <p:cNvSpPr txBox="1"/>
          <p:nvPr/>
        </p:nvSpPr>
        <p:spPr>
          <a:xfrm>
            <a:off x="53481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423" name="Shape 1423"/>
          <p:cNvGrpSpPr/>
          <p:nvPr/>
        </p:nvGrpSpPr>
        <p:grpSpPr>
          <a:xfrm>
            <a:off x="5332590" y="2926337"/>
            <a:ext cx="712986" cy="218400"/>
            <a:chOff x="4577530" y="2938752"/>
            <a:chExt cx="712986" cy="218400"/>
          </a:xfrm>
        </p:grpSpPr>
        <p:sp>
          <p:nvSpPr>
            <p:cNvPr id="1424" name="Shape 142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25" name="Shape 142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26" name="Shape 142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427" name="Shape 1427"/>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428" name="Shape 1428"/>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429" name="Shape 1429"/>
          <p:cNvSpPr txBox="1"/>
          <p:nvPr/>
        </p:nvSpPr>
        <p:spPr>
          <a:xfrm>
            <a:off x="45099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430" name="Shape 1430"/>
          <p:cNvGrpSpPr/>
          <p:nvPr/>
        </p:nvGrpSpPr>
        <p:grpSpPr>
          <a:xfrm>
            <a:off x="4494390" y="2926337"/>
            <a:ext cx="712986" cy="218400"/>
            <a:chOff x="4577530" y="2938752"/>
            <a:chExt cx="712986" cy="218400"/>
          </a:xfrm>
        </p:grpSpPr>
        <p:sp>
          <p:nvSpPr>
            <p:cNvPr id="1431" name="Shape 143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32" name="Shape 143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33" name="Shape 143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434" name="Shape 1434"/>
          <p:cNvSpPr txBox="1"/>
          <p:nvPr/>
        </p:nvSpPr>
        <p:spPr>
          <a:xfrm>
            <a:off x="3671710" y="2693183"/>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sp>
        <p:nvSpPr>
          <p:cNvPr id="1435" name="Shape 1435"/>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436" name="Shape 1436"/>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437" name="Shape 1437"/>
          <p:cNvSpPr txBox="1"/>
          <p:nvPr/>
        </p:nvSpPr>
        <p:spPr>
          <a:xfrm>
            <a:off x="3671710" y="37634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438" name="Shape 1438"/>
          <p:cNvGrpSpPr/>
          <p:nvPr/>
        </p:nvGrpSpPr>
        <p:grpSpPr>
          <a:xfrm>
            <a:off x="3656190" y="2926337"/>
            <a:ext cx="712986" cy="218400"/>
            <a:chOff x="4577530" y="2938752"/>
            <a:chExt cx="712986" cy="218400"/>
          </a:xfrm>
        </p:grpSpPr>
        <p:sp>
          <p:nvSpPr>
            <p:cNvPr id="1439" name="Shape 143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40" name="Shape 144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41" name="Shape 144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grpSp>
        <p:nvGrpSpPr>
          <p:cNvPr id="1442" name="Shape 1442"/>
          <p:cNvGrpSpPr/>
          <p:nvPr/>
        </p:nvGrpSpPr>
        <p:grpSpPr>
          <a:xfrm>
            <a:off x="2222988" y="4065375"/>
            <a:ext cx="4668000" cy="509100"/>
            <a:chOff x="2545700" y="4065375"/>
            <a:chExt cx="4668000" cy="509100"/>
          </a:xfrm>
        </p:grpSpPr>
        <p:sp>
          <p:nvSpPr>
            <p:cNvPr id="1443" name="Shape 1443"/>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pic>
          <p:nvPicPr>
            <p:cNvPr id="1444" name="Shape 1444"/>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445" name="Shape 1445"/>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446" name="Shape 1446"/>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447" name="Shape 1447"/>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448" name="Shape 1448"/>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449" name="Shape 1449"/>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1450" name="Shape 1450"/>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1451" name="Shape 1451"/>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1452" name="Shape 1452"/>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1453" name="Shape 1453"/>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1454" name="Shape 1454"/>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55" name="Shape 1455"/>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56" name="Shape 1456"/>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57" name="Shape 1457"/>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458" name="Shape 1458"/>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1459" name="Shape 1459"/>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1460" name="Shape 1460"/>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sp>
        <p:nvSpPr>
          <p:cNvPr id="1461" name="Shape 1461"/>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DATA STORE</a:t>
            </a:r>
            <a:endParaRPr sz="700" b="1">
              <a:solidFill>
                <a:srgbClr val="FFFFFF"/>
              </a:solidFill>
              <a:latin typeface="Overpass" pitchFamily="2" charset="77"/>
              <a:ea typeface="Proxima Nova"/>
              <a:cs typeface="Proxima Nova"/>
              <a:sym typeface="Proxima Nova"/>
            </a:endParaRPr>
          </a:p>
        </p:txBody>
      </p:sp>
      <p:sp>
        <p:nvSpPr>
          <p:cNvPr id="1462" name="Shape 1462"/>
          <p:cNvSpPr/>
          <p:nvPr/>
        </p:nvSpPr>
        <p:spPr>
          <a:xfrm>
            <a:off x="2347188"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SCHEDULER</a:t>
            </a:r>
            <a:endParaRPr sz="700" b="1">
              <a:solidFill>
                <a:srgbClr val="FFFFFF"/>
              </a:solidFill>
              <a:latin typeface="Overpass" pitchFamily="2" charset="77"/>
              <a:ea typeface="Proxima Nova"/>
              <a:cs typeface="Proxima Nova"/>
              <a:sym typeface="Proxima Nova"/>
            </a:endParaRPr>
          </a:p>
        </p:txBody>
      </p:sp>
      <p:grpSp>
        <p:nvGrpSpPr>
          <p:cNvPr id="1463" name="Shape 1463"/>
          <p:cNvGrpSpPr/>
          <p:nvPr/>
        </p:nvGrpSpPr>
        <p:grpSpPr>
          <a:xfrm>
            <a:off x="3656190" y="1864953"/>
            <a:ext cx="788020" cy="1048694"/>
            <a:chOff x="3656190" y="1864953"/>
            <a:chExt cx="788020" cy="1048694"/>
          </a:xfrm>
        </p:grpSpPr>
        <p:sp>
          <p:nvSpPr>
            <p:cNvPr id="1464" name="Shape 1464"/>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465" name="Shape 1465"/>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grpSp>
          <p:nvGrpSpPr>
            <p:cNvPr id="1466" name="Shape 1466"/>
            <p:cNvGrpSpPr/>
            <p:nvPr/>
          </p:nvGrpSpPr>
          <p:grpSpPr>
            <a:xfrm>
              <a:off x="3656190" y="1864953"/>
              <a:ext cx="712986" cy="218400"/>
              <a:chOff x="4577530" y="2938752"/>
              <a:chExt cx="712986" cy="218400"/>
            </a:xfrm>
          </p:grpSpPr>
          <p:sp>
            <p:nvSpPr>
              <p:cNvPr id="1467" name="Shape 146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68" name="Shape 146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69" name="Shape 146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470" name="Shape 1470"/>
            <p:cNvSpPr/>
            <p:nvPr/>
          </p:nvSpPr>
          <p:spPr>
            <a:xfrm>
              <a:off x="4083309"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471" name="Shape 1471"/>
            <p:cNvSpPr/>
            <p:nvPr/>
          </p:nvSpPr>
          <p:spPr>
            <a:xfrm>
              <a:off x="3738631"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472" name="Shape 1472"/>
            <p:cNvSpPr/>
            <p:nvPr/>
          </p:nvSpPr>
          <p:spPr>
            <a:xfrm>
              <a:off x="37941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473" name="Shape 1473"/>
            <p:cNvPicPr preferRelativeResize="0"/>
            <p:nvPr/>
          </p:nvPicPr>
          <p:blipFill>
            <a:blip r:embed="rId8">
              <a:alphaModFix/>
            </a:blip>
            <a:stretch>
              <a:fillRect/>
            </a:stretch>
          </p:blipFill>
          <p:spPr>
            <a:xfrm>
              <a:off x="3816671" y="2091465"/>
              <a:ext cx="144291" cy="77700"/>
            </a:xfrm>
            <a:prstGeom prst="rect">
              <a:avLst/>
            </a:prstGeom>
            <a:noFill/>
            <a:ln>
              <a:noFill/>
            </a:ln>
          </p:spPr>
        </p:pic>
        <p:pic>
          <p:nvPicPr>
            <p:cNvPr id="1474" name="Shape 1474"/>
            <p:cNvPicPr preferRelativeResize="0"/>
            <p:nvPr/>
          </p:nvPicPr>
          <p:blipFill>
            <a:blip r:embed="rId8">
              <a:alphaModFix/>
            </a:blip>
            <a:stretch>
              <a:fillRect/>
            </a:stretch>
          </p:blipFill>
          <p:spPr>
            <a:xfrm>
              <a:off x="4163468" y="2429386"/>
              <a:ext cx="144291" cy="77700"/>
            </a:xfrm>
            <a:prstGeom prst="rect">
              <a:avLst/>
            </a:prstGeom>
            <a:noFill/>
            <a:ln>
              <a:noFill/>
            </a:ln>
          </p:spPr>
        </p:pic>
        <p:pic>
          <p:nvPicPr>
            <p:cNvPr id="1475" name="Shape 1475"/>
            <p:cNvPicPr preferRelativeResize="0"/>
            <p:nvPr/>
          </p:nvPicPr>
          <p:blipFill>
            <a:blip r:embed="rId9">
              <a:alphaModFix/>
            </a:blip>
            <a:stretch>
              <a:fillRect/>
            </a:stretch>
          </p:blipFill>
          <p:spPr>
            <a:xfrm>
              <a:off x="3816262" y="2221055"/>
              <a:ext cx="147500" cy="98225"/>
            </a:xfrm>
            <a:prstGeom prst="rect">
              <a:avLst/>
            </a:prstGeom>
            <a:noFill/>
            <a:ln>
              <a:noFill/>
            </a:ln>
          </p:spPr>
        </p:pic>
        <p:sp>
          <p:nvSpPr>
            <p:cNvPr id="1476" name="Shape 1476"/>
            <p:cNvSpPr/>
            <p:nvPr/>
          </p:nvSpPr>
          <p:spPr>
            <a:xfrm>
              <a:off x="41409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477" name="Shape 1477"/>
            <p:cNvPicPr preferRelativeResize="0"/>
            <p:nvPr/>
          </p:nvPicPr>
          <p:blipFill>
            <a:blip r:embed="rId10">
              <a:alphaModFix/>
            </a:blip>
            <a:stretch>
              <a:fillRect/>
            </a:stretch>
          </p:blipFill>
          <p:spPr>
            <a:xfrm>
              <a:off x="4172852" y="2547375"/>
              <a:ext cx="128250" cy="128250"/>
            </a:xfrm>
            <a:prstGeom prst="rect">
              <a:avLst/>
            </a:prstGeom>
            <a:noFill/>
            <a:ln>
              <a:noFill/>
            </a:ln>
          </p:spPr>
        </p:pic>
      </p:grpSp>
      <p:grpSp>
        <p:nvGrpSpPr>
          <p:cNvPr id="1478" name="Shape 1478"/>
          <p:cNvGrpSpPr/>
          <p:nvPr/>
        </p:nvGrpSpPr>
        <p:grpSpPr>
          <a:xfrm>
            <a:off x="6232713" y="2956375"/>
            <a:ext cx="657600" cy="1075200"/>
            <a:chOff x="6555425" y="2956375"/>
            <a:chExt cx="657600" cy="1075200"/>
          </a:xfrm>
        </p:grpSpPr>
        <p:sp>
          <p:nvSpPr>
            <p:cNvPr id="1479" name="Shape 1479"/>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REGISTRY</a:t>
              </a:r>
              <a:endParaRPr sz="700" b="1">
                <a:solidFill>
                  <a:srgbClr val="FFFFFF"/>
                </a:solidFill>
                <a:latin typeface="Overpass" pitchFamily="2" charset="77"/>
                <a:ea typeface="Proxima Nova"/>
                <a:cs typeface="Proxima Nova"/>
                <a:sym typeface="Proxima Nova"/>
              </a:endParaRPr>
            </a:p>
          </p:txBody>
        </p:sp>
        <p:pic>
          <p:nvPicPr>
            <p:cNvPr id="1480" name="Shape 1480"/>
            <p:cNvPicPr preferRelativeResize="0"/>
            <p:nvPr/>
          </p:nvPicPr>
          <p:blipFill>
            <a:blip r:embed="rId11">
              <a:alphaModFix/>
            </a:blip>
            <a:stretch>
              <a:fillRect/>
            </a:stretch>
          </p:blipFill>
          <p:spPr>
            <a:xfrm>
              <a:off x="6704648" y="3365971"/>
              <a:ext cx="343325" cy="410380"/>
            </a:xfrm>
            <a:prstGeom prst="rect">
              <a:avLst/>
            </a:prstGeom>
            <a:noFill/>
            <a:ln>
              <a:noFill/>
            </a:ln>
          </p:spPr>
        </p:pic>
      </p:grpSp>
      <p:sp>
        <p:nvSpPr>
          <p:cNvPr id="1481" name="Shape 1481"/>
          <p:cNvSpPr txBox="1"/>
          <p:nvPr/>
        </p:nvSpPr>
        <p:spPr>
          <a:xfrm>
            <a:off x="3671710" y="2702086"/>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2AE0D021-16BA-2E43-A583-C4F46E6AAB62}"/>
              </a:ext>
            </a:extLst>
          </p:cNvPr>
          <p:cNvSpPr>
            <a:spLocks noGrp="1"/>
          </p:cNvSpPr>
          <p:nvPr>
            <p:ph type="sldNum" idx="12"/>
          </p:nvPr>
        </p:nvSpPr>
        <p:spPr/>
        <p:txBody>
          <a:bodyPr/>
          <a:lstStyle/>
          <a:p>
            <a:fld id="{00000000-1234-1234-1234-123412341234}" type="slidenum">
              <a:rPr lang="en" smtClean="0"/>
              <a:pPr/>
              <a:t>22</a:t>
            </a:fld>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7" name="Shape 1487"/>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dirty="0">
                <a:latin typeface="Overpass" pitchFamily="2" charset="77"/>
              </a:rPr>
              <a:t>PLACEMENT BY POLICY</a:t>
            </a:r>
            <a:endParaRPr dirty="0">
              <a:latin typeface="Overpass" pitchFamily="2" charset="77"/>
            </a:endParaRPr>
          </a:p>
        </p:txBody>
      </p:sp>
      <p:sp>
        <p:nvSpPr>
          <p:cNvPr id="1488" name="Shape 1488"/>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489" name="Shape 1489"/>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490" name="Shape 1490"/>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491" name="Shape 1491"/>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492" name="Shape 1492"/>
          <p:cNvGrpSpPr/>
          <p:nvPr/>
        </p:nvGrpSpPr>
        <p:grpSpPr>
          <a:xfrm>
            <a:off x="5332590" y="2926337"/>
            <a:ext cx="712986" cy="218400"/>
            <a:chOff x="4577530" y="2938752"/>
            <a:chExt cx="712986" cy="218400"/>
          </a:xfrm>
        </p:grpSpPr>
        <p:sp>
          <p:nvSpPr>
            <p:cNvPr id="1493" name="Shape 1493"/>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94" name="Shape 1494"/>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495" name="Shape 1495"/>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496" name="Shape 1496"/>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497" name="Shape 1497"/>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498" name="Shape 1498"/>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499" name="Shape 1499"/>
          <p:cNvGrpSpPr/>
          <p:nvPr/>
        </p:nvGrpSpPr>
        <p:grpSpPr>
          <a:xfrm>
            <a:off x="4494390" y="2926337"/>
            <a:ext cx="712986" cy="218400"/>
            <a:chOff x="4577530" y="2938752"/>
            <a:chExt cx="712986" cy="218400"/>
          </a:xfrm>
        </p:grpSpPr>
        <p:sp>
          <p:nvSpPr>
            <p:cNvPr id="1500" name="Shape 150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01" name="Shape 150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02" name="Shape 150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503" name="Shape 1503"/>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504" name="Shape 1504"/>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505" name="Shape 1505"/>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506" name="Shape 1506"/>
          <p:cNvGrpSpPr/>
          <p:nvPr/>
        </p:nvGrpSpPr>
        <p:grpSpPr>
          <a:xfrm>
            <a:off x="3656190" y="2926337"/>
            <a:ext cx="712986" cy="218400"/>
            <a:chOff x="4577530" y="2938752"/>
            <a:chExt cx="712986" cy="218400"/>
          </a:xfrm>
        </p:grpSpPr>
        <p:sp>
          <p:nvSpPr>
            <p:cNvPr id="1507" name="Shape 150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08" name="Shape 150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09" name="Shape 150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grpSp>
        <p:nvGrpSpPr>
          <p:cNvPr id="1510" name="Shape 1510"/>
          <p:cNvGrpSpPr/>
          <p:nvPr/>
        </p:nvGrpSpPr>
        <p:grpSpPr>
          <a:xfrm>
            <a:off x="2222988" y="4065375"/>
            <a:ext cx="4668000" cy="509100"/>
            <a:chOff x="2545700" y="4065375"/>
            <a:chExt cx="4668000" cy="509100"/>
          </a:xfrm>
        </p:grpSpPr>
        <p:sp>
          <p:nvSpPr>
            <p:cNvPr id="1511" name="Shape 1511"/>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pic>
          <p:nvPicPr>
            <p:cNvPr id="1512" name="Shape 1512"/>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513" name="Shape 1513"/>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514" name="Shape 1514"/>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515" name="Shape 1515"/>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516" name="Shape 1516"/>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517" name="Shape 1517"/>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1518" name="Shape 1518"/>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1519" name="Shape 1519"/>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1520" name="Shape 1520"/>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1521" name="Shape 1521"/>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1522" name="Shape 1522"/>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523" name="Shape 1523"/>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524" name="Shape 1524"/>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525" name="Shape 1525"/>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526" name="Shape 1526"/>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1527" name="Shape 1527"/>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1528" name="Shape 1528"/>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sp>
        <p:nvSpPr>
          <p:cNvPr id="1529" name="Shape 1529"/>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DATA STORE</a:t>
            </a:r>
            <a:endParaRPr sz="700" b="1">
              <a:solidFill>
                <a:srgbClr val="FFFFFF"/>
              </a:solidFill>
              <a:latin typeface="Overpass" pitchFamily="2" charset="77"/>
              <a:ea typeface="Proxima Nova"/>
              <a:cs typeface="Proxima Nova"/>
              <a:sym typeface="Proxima Nova"/>
            </a:endParaRPr>
          </a:p>
        </p:txBody>
      </p:sp>
      <p:sp>
        <p:nvSpPr>
          <p:cNvPr id="1530" name="Shape 1530"/>
          <p:cNvSpPr/>
          <p:nvPr/>
        </p:nvSpPr>
        <p:spPr>
          <a:xfrm>
            <a:off x="2347188"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SCHEDULER</a:t>
            </a:r>
            <a:endParaRPr sz="700" b="1">
              <a:solidFill>
                <a:srgbClr val="FFFFFF"/>
              </a:solidFill>
              <a:latin typeface="Overpass" pitchFamily="2" charset="77"/>
              <a:ea typeface="Proxima Nova"/>
              <a:cs typeface="Proxima Nova"/>
              <a:sym typeface="Proxima Nova"/>
            </a:endParaRPr>
          </a:p>
        </p:txBody>
      </p:sp>
      <p:grpSp>
        <p:nvGrpSpPr>
          <p:cNvPr id="1531" name="Shape 1531"/>
          <p:cNvGrpSpPr/>
          <p:nvPr/>
        </p:nvGrpSpPr>
        <p:grpSpPr>
          <a:xfrm>
            <a:off x="6232713" y="2956375"/>
            <a:ext cx="657600" cy="1075200"/>
            <a:chOff x="6555425" y="2956375"/>
            <a:chExt cx="657600" cy="1075200"/>
          </a:xfrm>
        </p:grpSpPr>
        <p:sp>
          <p:nvSpPr>
            <p:cNvPr id="1532" name="Shape 1532"/>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REGISTRY</a:t>
              </a:r>
              <a:endParaRPr sz="700" b="1">
                <a:solidFill>
                  <a:srgbClr val="FFFFFF"/>
                </a:solidFill>
                <a:latin typeface="Overpass" pitchFamily="2" charset="77"/>
                <a:ea typeface="Proxima Nova"/>
                <a:cs typeface="Proxima Nova"/>
                <a:sym typeface="Proxima Nova"/>
              </a:endParaRPr>
            </a:p>
          </p:txBody>
        </p:sp>
        <p:pic>
          <p:nvPicPr>
            <p:cNvPr id="1533" name="Shape 1533"/>
            <p:cNvPicPr preferRelativeResize="0"/>
            <p:nvPr/>
          </p:nvPicPr>
          <p:blipFill>
            <a:blip r:embed="rId8">
              <a:alphaModFix/>
            </a:blip>
            <a:stretch>
              <a:fillRect/>
            </a:stretch>
          </p:blipFill>
          <p:spPr>
            <a:xfrm>
              <a:off x="6704648" y="3365971"/>
              <a:ext cx="343325" cy="410380"/>
            </a:xfrm>
            <a:prstGeom prst="rect">
              <a:avLst/>
            </a:prstGeom>
            <a:noFill/>
            <a:ln>
              <a:noFill/>
            </a:ln>
          </p:spPr>
        </p:pic>
      </p:grpSp>
      <p:sp>
        <p:nvSpPr>
          <p:cNvPr id="1534" name="Shape 1534"/>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535" name="Shape 1535"/>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536" name="Shape 1536"/>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537" name="Shape 1537"/>
          <p:cNvGrpSpPr/>
          <p:nvPr/>
        </p:nvGrpSpPr>
        <p:grpSpPr>
          <a:xfrm>
            <a:off x="4494390" y="1864953"/>
            <a:ext cx="712986" cy="218400"/>
            <a:chOff x="4577530" y="2938752"/>
            <a:chExt cx="712986" cy="218400"/>
          </a:xfrm>
        </p:grpSpPr>
        <p:sp>
          <p:nvSpPr>
            <p:cNvPr id="1538" name="Shape 153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39" name="Shape 153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40" name="Shape 154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grpSp>
        <p:nvGrpSpPr>
          <p:cNvPr id="1541" name="Shape 1541"/>
          <p:cNvGrpSpPr/>
          <p:nvPr/>
        </p:nvGrpSpPr>
        <p:grpSpPr>
          <a:xfrm>
            <a:off x="3656190" y="1864953"/>
            <a:ext cx="788020" cy="1048694"/>
            <a:chOff x="5592955" y="2047406"/>
            <a:chExt cx="788020" cy="1048694"/>
          </a:xfrm>
        </p:grpSpPr>
        <p:sp>
          <p:nvSpPr>
            <p:cNvPr id="1542" name="Shape 1542"/>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543" name="Shape 1543"/>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544" name="Shape 1544"/>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545" name="Shape 1545"/>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546" name="Shape 1546"/>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547" name="Shape 1547"/>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548" name="Shape 1548"/>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549" name="Shape 1549"/>
            <p:cNvGrpSpPr/>
            <p:nvPr/>
          </p:nvGrpSpPr>
          <p:grpSpPr>
            <a:xfrm>
              <a:off x="5592955" y="2047406"/>
              <a:ext cx="712986" cy="218400"/>
              <a:chOff x="4577530" y="2938752"/>
              <a:chExt cx="712986" cy="218400"/>
            </a:xfrm>
          </p:grpSpPr>
          <p:sp>
            <p:nvSpPr>
              <p:cNvPr id="1550" name="Shape 155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51" name="Shape 155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52" name="Shape 1552"/>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553" name="Shape 1553"/>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554" name="Shape 1554"/>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1555" name="Shape 1555"/>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556" name="Shape 1556"/>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1557" name="Shape 1557"/>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558" name="Shape 1558"/>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1559" name="Shape 1559"/>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560" name="Shape 1560"/>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1561" name="Shape 1561"/>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562" name="Shape 1562"/>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563" name="Shape 1563"/>
          <p:cNvPicPr preferRelativeResize="0"/>
          <p:nvPr/>
        </p:nvPicPr>
        <p:blipFill>
          <a:blip r:embed="rId10">
            <a:alphaModFix/>
          </a:blip>
          <a:stretch>
            <a:fillRect/>
          </a:stretch>
        </p:blipFill>
        <p:spPr>
          <a:xfrm>
            <a:off x="3816262" y="2221055"/>
            <a:ext cx="147500" cy="98225"/>
          </a:xfrm>
          <a:prstGeom prst="rect">
            <a:avLst/>
          </a:prstGeom>
          <a:noFill/>
          <a:ln>
            <a:noFill/>
          </a:ln>
        </p:spPr>
      </p:pic>
      <p:pic>
        <p:nvPicPr>
          <p:cNvPr id="1564" name="Shape 1564"/>
          <p:cNvPicPr preferRelativeResize="0"/>
          <p:nvPr/>
        </p:nvPicPr>
        <p:blipFill>
          <a:blip r:embed="rId11">
            <a:alphaModFix/>
          </a:blip>
          <a:stretch>
            <a:fillRect/>
          </a:stretch>
        </p:blipFill>
        <p:spPr>
          <a:xfrm>
            <a:off x="4172852" y="2547375"/>
            <a:ext cx="128250" cy="128250"/>
          </a:xfrm>
          <a:prstGeom prst="rect">
            <a:avLst/>
          </a:prstGeom>
          <a:noFill/>
          <a:ln>
            <a:noFill/>
          </a:ln>
        </p:spPr>
      </p:pic>
      <p:grpSp>
        <p:nvGrpSpPr>
          <p:cNvPr id="1565" name="Shape 1565"/>
          <p:cNvGrpSpPr/>
          <p:nvPr/>
        </p:nvGrpSpPr>
        <p:grpSpPr>
          <a:xfrm>
            <a:off x="5332590" y="1864953"/>
            <a:ext cx="788020" cy="1048694"/>
            <a:chOff x="5592955" y="2047406"/>
            <a:chExt cx="788020" cy="1048694"/>
          </a:xfrm>
        </p:grpSpPr>
        <p:sp>
          <p:nvSpPr>
            <p:cNvPr id="1566" name="Shape 156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567" name="Shape 156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568" name="Shape 156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569" name="Shape 156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570" name="Shape 157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571" name="Shape 157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572" name="Shape 1572"/>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573" name="Shape 1573"/>
            <p:cNvGrpSpPr/>
            <p:nvPr/>
          </p:nvGrpSpPr>
          <p:grpSpPr>
            <a:xfrm>
              <a:off x="5592955" y="2047406"/>
              <a:ext cx="712986" cy="218400"/>
              <a:chOff x="4577530" y="2938752"/>
              <a:chExt cx="712986" cy="218400"/>
            </a:xfrm>
          </p:grpSpPr>
          <p:sp>
            <p:nvSpPr>
              <p:cNvPr id="1574" name="Shape 157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75" name="Shape 157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76" name="Shape 157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577" name="Shape 157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578" name="Shape 1578"/>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1579" name="Shape 157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1580" name="Shape 1580"/>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1581" name="Shape 158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582" name="Shape 1582"/>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1583" name="Shape 158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584" name="Shape 1584"/>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1585" name="Shape 1585"/>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586" name="Shape 1586"/>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587" name="Shape 1587"/>
          <p:cNvPicPr preferRelativeResize="0"/>
          <p:nvPr/>
        </p:nvPicPr>
        <p:blipFill>
          <a:blip r:embed="rId12">
            <a:alphaModFix/>
          </a:blip>
          <a:stretch>
            <a:fillRect/>
          </a:stretch>
        </p:blipFill>
        <p:spPr>
          <a:xfrm>
            <a:off x="5520286" y="2223902"/>
            <a:ext cx="89205" cy="98225"/>
          </a:xfrm>
          <a:prstGeom prst="rect">
            <a:avLst/>
          </a:prstGeom>
          <a:noFill/>
          <a:ln>
            <a:noFill/>
          </a:ln>
        </p:spPr>
      </p:pic>
      <p:pic>
        <p:nvPicPr>
          <p:cNvPr id="1588" name="Shape 1588"/>
          <p:cNvPicPr preferRelativeResize="0"/>
          <p:nvPr/>
        </p:nvPicPr>
        <p:blipFill>
          <a:blip r:embed="rId13">
            <a:alphaModFix/>
          </a:blip>
          <a:stretch>
            <a:fillRect/>
          </a:stretch>
        </p:blipFill>
        <p:spPr>
          <a:xfrm>
            <a:off x="5830428" y="2570588"/>
            <a:ext cx="158026" cy="81825"/>
          </a:xfrm>
          <a:prstGeom prst="rect">
            <a:avLst/>
          </a:prstGeom>
          <a:noFill/>
          <a:ln>
            <a:noFill/>
          </a:ln>
        </p:spPr>
      </p:pic>
      <p:sp>
        <p:nvSpPr>
          <p:cNvPr id="2" name="Slide Number Placeholder 1">
            <a:extLst>
              <a:ext uri="{FF2B5EF4-FFF2-40B4-BE49-F238E27FC236}">
                <a16:creationId xmlns:a16="http://schemas.microsoft.com/office/drawing/2014/main" id="{5A64FACC-A807-E04D-B20E-C883F25CE977}"/>
              </a:ext>
            </a:extLst>
          </p:cNvPr>
          <p:cNvSpPr>
            <a:spLocks noGrp="1"/>
          </p:cNvSpPr>
          <p:nvPr>
            <p:ph type="sldNum" idx="12"/>
          </p:nvPr>
        </p:nvSpPr>
        <p:spPr/>
        <p:txBody>
          <a:bodyPr/>
          <a:lstStyle/>
          <a:p>
            <a:fld id="{00000000-1234-1234-1234-123412341234}" type="slidenum">
              <a:rPr lang="en" smtClean="0"/>
              <a:pPr/>
              <a:t>23</a:t>
            </a:fld>
            <a:endParaRPr lang="e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Shape 1593"/>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594" name="Shape 1594"/>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595" name="Shape 1595"/>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596" name="Shape 1596"/>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597" name="Shape 1597"/>
          <p:cNvGrpSpPr/>
          <p:nvPr/>
        </p:nvGrpSpPr>
        <p:grpSpPr>
          <a:xfrm>
            <a:off x="5332590" y="2926337"/>
            <a:ext cx="712986" cy="218400"/>
            <a:chOff x="4577530" y="2938752"/>
            <a:chExt cx="712986" cy="218400"/>
          </a:xfrm>
        </p:grpSpPr>
        <p:sp>
          <p:nvSpPr>
            <p:cNvPr id="1598" name="Shape 159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599" name="Shape 159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00" name="Shape 160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601" name="Shape 1601"/>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602" name="Shape 1602"/>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603" name="Shape 1603"/>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604" name="Shape 1604"/>
          <p:cNvGrpSpPr/>
          <p:nvPr/>
        </p:nvGrpSpPr>
        <p:grpSpPr>
          <a:xfrm>
            <a:off x="4494390" y="2926337"/>
            <a:ext cx="712986" cy="218400"/>
            <a:chOff x="4577530" y="2938752"/>
            <a:chExt cx="712986" cy="218400"/>
          </a:xfrm>
        </p:grpSpPr>
        <p:sp>
          <p:nvSpPr>
            <p:cNvPr id="1605" name="Shape 160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06" name="Shape 160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07" name="Shape 160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608" name="Shape 1608"/>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609" name="Shape 1609"/>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610" name="Shape 1610"/>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611" name="Shape 1611"/>
          <p:cNvGrpSpPr/>
          <p:nvPr/>
        </p:nvGrpSpPr>
        <p:grpSpPr>
          <a:xfrm>
            <a:off x="3656190" y="2926337"/>
            <a:ext cx="712986" cy="218400"/>
            <a:chOff x="4577530" y="2938752"/>
            <a:chExt cx="712986" cy="218400"/>
          </a:xfrm>
        </p:grpSpPr>
        <p:sp>
          <p:nvSpPr>
            <p:cNvPr id="1612" name="Shape 161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13" name="Shape 161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14" name="Shape 161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615" name="Shape 1615"/>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616" name="Shape 1616"/>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617" name="Shape 1617"/>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618" name="Shape 1618"/>
          <p:cNvGrpSpPr/>
          <p:nvPr/>
        </p:nvGrpSpPr>
        <p:grpSpPr>
          <a:xfrm>
            <a:off x="4494390" y="1864953"/>
            <a:ext cx="712986" cy="218400"/>
            <a:chOff x="4577530" y="2938752"/>
            <a:chExt cx="712986" cy="218400"/>
          </a:xfrm>
        </p:grpSpPr>
        <p:sp>
          <p:nvSpPr>
            <p:cNvPr id="1619" name="Shape 161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20" name="Shape 162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21" name="Shape 162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grpSp>
        <p:nvGrpSpPr>
          <p:cNvPr id="1622" name="Shape 1622"/>
          <p:cNvGrpSpPr/>
          <p:nvPr/>
        </p:nvGrpSpPr>
        <p:grpSpPr>
          <a:xfrm>
            <a:off x="3656190" y="1864953"/>
            <a:ext cx="788020" cy="1048694"/>
            <a:chOff x="5592955" y="2047406"/>
            <a:chExt cx="788020" cy="1048694"/>
          </a:xfrm>
        </p:grpSpPr>
        <p:sp>
          <p:nvSpPr>
            <p:cNvPr id="1623" name="Shape 1623"/>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624" name="Shape 1624"/>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625" name="Shape 1625"/>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626" name="Shape 1626"/>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627" name="Shape 1627"/>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628" name="Shape 1628"/>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629" name="Shape 1629"/>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630" name="Shape 1630"/>
            <p:cNvGrpSpPr/>
            <p:nvPr/>
          </p:nvGrpSpPr>
          <p:grpSpPr>
            <a:xfrm>
              <a:off x="5592955" y="2047406"/>
              <a:ext cx="712986" cy="218400"/>
              <a:chOff x="4577530" y="2938752"/>
              <a:chExt cx="712986" cy="218400"/>
            </a:xfrm>
          </p:grpSpPr>
          <p:sp>
            <p:nvSpPr>
              <p:cNvPr id="1631" name="Shape 163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32" name="Shape 163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33" name="Shape 163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634" name="Shape 1634"/>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635" name="Shape 1635"/>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636" name="Shape 1636"/>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637" name="Shape 1637"/>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638" name="Shape 1638"/>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639" name="Shape 1639"/>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640" name="Shape 1640"/>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641" name="Shape 1641"/>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642" name="Shape 1642"/>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643" name="Shape 1643"/>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644" name="Shape 1644"/>
          <p:cNvPicPr preferRelativeResize="0"/>
          <p:nvPr/>
        </p:nvPicPr>
        <p:blipFill>
          <a:blip r:embed="rId4">
            <a:alphaModFix/>
          </a:blip>
          <a:stretch>
            <a:fillRect/>
          </a:stretch>
        </p:blipFill>
        <p:spPr>
          <a:xfrm>
            <a:off x="3816262" y="2221055"/>
            <a:ext cx="147500" cy="98225"/>
          </a:xfrm>
          <a:prstGeom prst="rect">
            <a:avLst/>
          </a:prstGeom>
          <a:noFill/>
          <a:ln>
            <a:noFill/>
          </a:ln>
        </p:spPr>
      </p:pic>
      <p:pic>
        <p:nvPicPr>
          <p:cNvPr id="1645" name="Shape 1645"/>
          <p:cNvPicPr preferRelativeResize="0"/>
          <p:nvPr/>
        </p:nvPicPr>
        <p:blipFill>
          <a:blip r:embed="rId5">
            <a:alphaModFix/>
          </a:blip>
          <a:stretch>
            <a:fillRect/>
          </a:stretch>
        </p:blipFill>
        <p:spPr>
          <a:xfrm>
            <a:off x="4172852" y="2547375"/>
            <a:ext cx="128250" cy="128250"/>
          </a:xfrm>
          <a:prstGeom prst="rect">
            <a:avLst/>
          </a:prstGeom>
          <a:noFill/>
          <a:ln>
            <a:noFill/>
          </a:ln>
        </p:spPr>
      </p:pic>
      <p:grpSp>
        <p:nvGrpSpPr>
          <p:cNvPr id="1646" name="Shape 1646"/>
          <p:cNvGrpSpPr/>
          <p:nvPr/>
        </p:nvGrpSpPr>
        <p:grpSpPr>
          <a:xfrm>
            <a:off x="5332590" y="1864953"/>
            <a:ext cx="788020" cy="1048694"/>
            <a:chOff x="5592955" y="2047406"/>
            <a:chExt cx="788020" cy="1048694"/>
          </a:xfrm>
        </p:grpSpPr>
        <p:sp>
          <p:nvSpPr>
            <p:cNvPr id="1647" name="Shape 1647"/>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648" name="Shape 1648"/>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649" name="Shape 1649"/>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650" name="Shape 1650"/>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651" name="Shape 1651"/>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652" name="Shape 1652"/>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653" name="Shape 1653"/>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654" name="Shape 1654"/>
            <p:cNvGrpSpPr/>
            <p:nvPr/>
          </p:nvGrpSpPr>
          <p:grpSpPr>
            <a:xfrm>
              <a:off x="5592955" y="2047406"/>
              <a:ext cx="712986" cy="218400"/>
              <a:chOff x="4577530" y="2938752"/>
              <a:chExt cx="712986" cy="218400"/>
            </a:xfrm>
          </p:grpSpPr>
          <p:sp>
            <p:nvSpPr>
              <p:cNvPr id="1655" name="Shape 165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56" name="Shape 165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657" name="Shape 165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658" name="Shape 1658"/>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659" name="Shape 1659"/>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660" name="Shape 1660"/>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1661" name="Shape 1661"/>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662" name="Shape 1662"/>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663" name="Shape 1663"/>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664" name="Shape 1664"/>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665" name="Shape 1665"/>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666" name="Shape 1666"/>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667" name="Shape 1667"/>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668" name="Shape 1668"/>
          <p:cNvPicPr preferRelativeResize="0"/>
          <p:nvPr/>
        </p:nvPicPr>
        <p:blipFill>
          <a:blip r:embed="rId6">
            <a:alphaModFix/>
          </a:blip>
          <a:stretch>
            <a:fillRect/>
          </a:stretch>
        </p:blipFill>
        <p:spPr>
          <a:xfrm>
            <a:off x="5520286" y="2223902"/>
            <a:ext cx="89205" cy="98225"/>
          </a:xfrm>
          <a:prstGeom prst="rect">
            <a:avLst/>
          </a:prstGeom>
          <a:noFill/>
          <a:ln>
            <a:noFill/>
          </a:ln>
        </p:spPr>
      </p:pic>
      <p:pic>
        <p:nvPicPr>
          <p:cNvPr id="1669" name="Shape 1669"/>
          <p:cNvPicPr preferRelativeResize="0"/>
          <p:nvPr/>
        </p:nvPicPr>
        <p:blipFill>
          <a:blip r:embed="rId7">
            <a:alphaModFix/>
          </a:blip>
          <a:stretch>
            <a:fillRect/>
          </a:stretch>
        </p:blipFill>
        <p:spPr>
          <a:xfrm>
            <a:off x="5830428" y="2570588"/>
            <a:ext cx="158026" cy="81825"/>
          </a:xfrm>
          <a:prstGeom prst="rect">
            <a:avLst/>
          </a:prstGeom>
          <a:noFill/>
          <a:ln>
            <a:noFill/>
          </a:ln>
        </p:spPr>
      </p:pic>
      <p:sp>
        <p:nvSpPr>
          <p:cNvPr id="1671" name="Shape 1671"/>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AUTOSCALING PODS</a:t>
            </a:r>
            <a:endParaRPr>
              <a:latin typeface="Overpass" pitchFamily="2" charset="77"/>
            </a:endParaRPr>
          </a:p>
        </p:txBody>
      </p:sp>
      <p:grpSp>
        <p:nvGrpSpPr>
          <p:cNvPr id="1672" name="Shape 1672"/>
          <p:cNvGrpSpPr/>
          <p:nvPr/>
        </p:nvGrpSpPr>
        <p:grpSpPr>
          <a:xfrm>
            <a:off x="2222988" y="4065375"/>
            <a:ext cx="4668000" cy="509100"/>
            <a:chOff x="2545700" y="4065375"/>
            <a:chExt cx="4668000" cy="509100"/>
          </a:xfrm>
        </p:grpSpPr>
        <p:sp>
          <p:nvSpPr>
            <p:cNvPr id="1673" name="Shape 1673"/>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pic>
          <p:nvPicPr>
            <p:cNvPr id="1674" name="Shape 1674"/>
            <p:cNvPicPr preferRelativeResize="0"/>
            <p:nvPr/>
          </p:nvPicPr>
          <p:blipFill>
            <a:blip r:embed="rId8">
              <a:alphaModFix/>
            </a:blip>
            <a:stretch>
              <a:fillRect/>
            </a:stretch>
          </p:blipFill>
          <p:spPr>
            <a:xfrm>
              <a:off x="3438750" y="4201990"/>
              <a:ext cx="278300" cy="111096"/>
            </a:xfrm>
            <a:prstGeom prst="rect">
              <a:avLst/>
            </a:prstGeom>
            <a:noFill/>
            <a:ln>
              <a:noFill/>
            </a:ln>
          </p:spPr>
        </p:pic>
        <p:pic>
          <p:nvPicPr>
            <p:cNvPr id="1675" name="Shape 1675"/>
            <p:cNvPicPr preferRelativeResize="0"/>
            <p:nvPr/>
          </p:nvPicPr>
          <p:blipFill>
            <a:blip r:embed="rId9">
              <a:alphaModFix/>
            </a:blip>
            <a:stretch>
              <a:fillRect/>
            </a:stretch>
          </p:blipFill>
          <p:spPr>
            <a:xfrm>
              <a:off x="4720805" y="4153188"/>
              <a:ext cx="301271" cy="208700"/>
            </a:xfrm>
            <a:prstGeom prst="rect">
              <a:avLst/>
            </a:prstGeom>
            <a:noFill/>
            <a:ln>
              <a:noFill/>
            </a:ln>
          </p:spPr>
        </p:pic>
        <p:pic>
          <p:nvPicPr>
            <p:cNvPr id="1676" name="Shape 1676"/>
            <p:cNvPicPr preferRelativeResize="0"/>
            <p:nvPr/>
          </p:nvPicPr>
          <p:blipFill>
            <a:blip r:embed="rId10">
              <a:alphaModFix/>
            </a:blip>
            <a:stretch>
              <a:fillRect/>
            </a:stretch>
          </p:blipFill>
          <p:spPr>
            <a:xfrm>
              <a:off x="5364605" y="4153188"/>
              <a:ext cx="301271" cy="208700"/>
            </a:xfrm>
            <a:prstGeom prst="rect">
              <a:avLst/>
            </a:prstGeom>
            <a:noFill/>
            <a:ln>
              <a:noFill/>
            </a:ln>
          </p:spPr>
        </p:pic>
        <p:pic>
          <p:nvPicPr>
            <p:cNvPr id="1677" name="Shape 1677"/>
            <p:cNvPicPr preferRelativeResize="0"/>
            <p:nvPr/>
          </p:nvPicPr>
          <p:blipFill>
            <a:blip r:embed="rId11">
              <a:alphaModFix/>
            </a:blip>
            <a:stretch>
              <a:fillRect/>
            </a:stretch>
          </p:blipFill>
          <p:spPr>
            <a:xfrm>
              <a:off x="6008404" y="4153188"/>
              <a:ext cx="301271" cy="208700"/>
            </a:xfrm>
            <a:prstGeom prst="rect">
              <a:avLst/>
            </a:prstGeom>
            <a:noFill/>
            <a:ln>
              <a:noFill/>
            </a:ln>
          </p:spPr>
        </p:pic>
        <p:pic>
          <p:nvPicPr>
            <p:cNvPr id="1678" name="Shape 1678"/>
            <p:cNvPicPr preferRelativeResize="0"/>
            <p:nvPr/>
          </p:nvPicPr>
          <p:blipFill>
            <a:blip r:embed="rId12">
              <a:alphaModFix/>
            </a:blip>
            <a:stretch>
              <a:fillRect/>
            </a:stretch>
          </p:blipFill>
          <p:spPr>
            <a:xfrm>
              <a:off x="4059578" y="4181790"/>
              <a:ext cx="318698" cy="151495"/>
            </a:xfrm>
            <a:prstGeom prst="rect">
              <a:avLst/>
            </a:prstGeom>
            <a:noFill/>
            <a:ln>
              <a:noFill/>
            </a:ln>
          </p:spPr>
        </p:pic>
        <p:sp>
          <p:nvSpPr>
            <p:cNvPr id="1679" name="Shape 1679"/>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1680" name="Shape 1680"/>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1681" name="Shape 1681"/>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1682" name="Shape 1682"/>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1683" name="Shape 1683"/>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1684" name="Shape 1684"/>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685" name="Shape 1685"/>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686" name="Shape 1686"/>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687" name="Shape 1687"/>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1688" name="Shape 1688"/>
          <p:cNvSpPr/>
          <p:nvPr/>
        </p:nvSpPr>
        <p:spPr>
          <a:xfrm>
            <a:off x="2284400"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1689" name="Shape 1689"/>
          <p:cNvSpPr/>
          <p:nvPr/>
        </p:nvSpPr>
        <p:spPr>
          <a:xfrm>
            <a:off x="2306985"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1690" name="Shape 1690"/>
          <p:cNvSpPr/>
          <p:nvPr/>
        </p:nvSpPr>
        <p:spPr>
          <a:xfrm>
            <a:off x="2347188"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sp>
        <p:nvSpPr>
          <p:cNvPr id="1691" name="Shape 1691"/>
          <p:cNvSpPr/>
          <p:nvPr/>
        </p:nvSpPr>
        <p:spPr>
          <a:xfrm>
            <a:off x="2347188"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DATA STORE</a:t>
            </a:r>
            <a:endParaRPr sz="700" b="1">
              <a:solidFill>
                <a:srgbClr val="FFFFFF"/>
              </a:solidFill>
              <a:latin typeface="Overpass" pitchFamily="2" charset="77"/>
              <a:ea typeface="Proxima Nova"/>
              <a:cs typeface="Proxima Nova"/>
              <a:sym typeface="Proxima Nova"/>
            </a:endParaRPr>
          </a:p>
        </p:txBody>
      </p:sp>
      <p:sp>
        <p:nvSpPr>
          <p:cNvPr id="1692" name="Shape 1692"/>
          <p:cNvSpPr/>
          <p:nvPr/>
        </p:nvSpPr>
        <p:spPr>
          <a:xfrm>
            <a:off x="2347188"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SCHEDULER</a:t>
            </a:r>
            <a:endParaRPr sz="700" b="1">
              <a:solidFill>
                <a:srgbClr val="FFFFFF"/>
              </a:solidFill>
              <a:latin typeface="Overpass" pitchFamily="2" charset="77"/>
              <a:ea typeface="Proxima Nova"/>
              <a:cs typeface="Proxima Nova"/>
              <a:sym typeface="Proxima Nova"/>
            </a:endParaRPr>
          </a:p>
        </p:txBody>
      </p:sp>
      <p:grpSp>
        <p:nvGrpSpPr>
          <p:cNvPr id="1693" name="Shape 1693"/>
          <p:cNvGrpSpPr/>
          <p:nvPr/>
        </p:nvGrpSpPr>
        <p:grpSpPr>
          <a:xfrm>
            <a:off x="6232713" y="2956375"/>
            <a:ext cx="657600" cy="1075200"/>
            <a:chOff x="6555425" y="2956375"/>
            <a:chExt cx="657600" cy="1075200"/>
          </a:xfrm>
        </p:grpSpPr>
        <p:sp>
          <p:nvSpPr>
            <p:cNvPr id="1694" name="Shape 1694"/>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REGISTRY</a:t>
              </a:r>
              <a:endParaRPr sz="700" b="1">
                <a:solidFill>
                  <a:srgbClr val="FFFFFF"/>
                </a:solidFill>
                <a:latin typeface="Overpass" pitchFamily="2" charset="77"/>
                <a:ea typeface="Proxima Nova"/>
                <a:cs typeface="Proxima Nova"/>
                <a:sym typeface="Proxima Nova"/>
              </a:endParaRPr>
            </a:p>
          </p:txBody>
        </p:sp>
        <p:pic>
          <p:nvPicPr>
            <p:cNvPr id="1695" name="Shape 1695"/>
            <p:cNvPicPr preferRelativeResize="0"/>
            <p:nvPr/>
          </p:nvPicPr>
          <p:blipFill>
            <a:blip r:embed="rId13">
              <a:alphaModFix/>
            </a:blip>
            <a:stretch>
              <a:fillRect/>
            </a:stretch>
          </p:blipFill>
          <p:spPr>
            <a:xfrm>
              <a:off x="6704648" y="3365971"/>
              <a:ext cx="343325" cy="410380"/>
            </a:xfrm>
            <a:prstGeom prst="rect">
              <a:avLst/>
            </a:prstGeom>
            <a:noFill/>
            <a:ln>
              <a:noFill/>
            </a:ln>
          </p:spPr>
        </p:pic>
      </p:grpSp>
      <p:sp>
        <p:nvSpPr>
          <p:cNvPr id="1696" name="Shape 1696"/>
          <p:cNvSpPr/>
          <p:nvPr/>
        </p:nvSpPr>
        <p:spPr>
          <a:xfrm>
            <a:off x="2347188"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HEALTH/SCALING</a:t>
            </a:r>
            <a:endParaRPr sz="700" b="1">
              <a:solidFill>
                <a:srgbClr val="FFFFFF"/>
              </a:solidFill>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A24E4180-F3D5-0D47-A967-E9E422C78D86}"/>
              </a:ext>
            </a:extLst>
          </p:cNvPr>
          <p:cNvSpPr>
            <a:spLocks noGrp="1"/>
          </p:cNvSpPr>
          <p:nvPr>
            <p:ph type="sldNum" idx="12"/>
          </p:nvPr>
        </p:nvSpPr>
        <p:spPr/>
        <p:txBody>
          <a:bodyPr/>
          <a:lstStyle/>
          <a:p>
            <a:fld id="{00000000-1234-1234-1234-123412341234}" type="slidenum">
              <a:rPr lang="en" smtClean="0"/>
              <a:pPr/>
              <a:t>24</a:t>
            </a:fld>
            <a:endParaRPr lang="e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2" name="Shape 1702"/>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SERVICE DISCOVERY</a:t>
            </a:r>
            <a:endParaRPr>
              <a:latin typeface="Overpass" pitchFamily="2" charset="77"/>
            </a:endParaRPr>
          </a:p>
        </p:txBody>
      </p:sp>
      <p:sp>
        <p:nvSpPr>
          <p:cNvPr id="1703" name="Shape 1703"/>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704" name="Shape 1704"/>
          <p:cNvSpPr/>
          <p:nvPr/>
        </p:nvSpPr>
        <p:spPr>
          <a:xfrm>
            <a:off x="2223000" y="1482350"/>
            <a:ext cx="39774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SERVICE LAYER</a:t>
            </a:r>
            <a:endParaRPr sz="700" b="1">
              <a:solidFill>
                <a:srgbClr val="FFFFFF"/>
              </a:solidFill>
              <a:latin typeface="Overpass" pitchFamily="2" charset="77"/>
              <a:ea typeface="Proxima Nova"/>
              <a:cs typeface="Proxima Nova"/>
              <a:sym typeface="Proxima Nova"/>
            </a:endParaRPr>
          </a:p>
        </p:txBody>
      </p:sp>
      <p:grpSp>
        <p:nvGrpSpPr>
          <p:cNvPr id="1705" name="Shape 1705"/>
          <p:cNvGrpSpPr/>
          <p:nvPr/>
        </p:nvGrpSpPr>
        <p:grpSpPr>
          <a:xfrm>
            <a:off x="6232713" y="2956375"/>
            <a:ext cx="657600" cy="1075200"/>
            <a:chOff x="6555425" y="2956375"/>
            <a:chExt cx="657600" cy="1075200"/>
          </a:xfrm>
        </p:grpSpPr>
        <p:sp>
          <p:nvSpPr>
            <p:cNvPr id="1706" name="Shape 1706"/>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REGISTRY</a:t>
              </a:r>
              <a:endParaRPr sz="700" b="1">
                <a:solidFill>
                  <a:srgbClr val="FFFFFF"/>
                </a:solidFill>
                <a:latin typeface="Overpass" pitchFamily="2" charset="77"/>
                <a:ea typeface="Proxima Nova"/>
                <a:cs typeface="Proxima Nova"/>
                <a:sym typeface="Proxima Nova"/>
              </a:endParaRPr>
            </a:p>
          </p:txBody>
        </p:sp>
        <p:pic>
          <p:nvPicPr>
            <p:cNvPr id="1707" name="Shape 1707"/>
            <p:cNvPicPr preferRelativeResize="0"/>
            <p:nvPr/>
          </p:nvPicPr>
          <p:blipFill>
            <a:blip r:embed="rId3">
              <a:alphaModFix/>
            </a:blip>
            <a:stretch>
              <a:fillRect/>
            </a:stretch>
          </p:blipFill>
          <p:spPr>
            <a:xfrm>
              <a:off x="6704648" y="3365971"/>
              <a:ext cx="343325" cy="410380"/>
            </a:xfrm>
            <a:prstGeom prst="rect">
              <a:avLst/>
            </a:prstGeom>
            <a:noFill/>
            <a:ln>
              <a:noFill/>
            </a:ln>
          </p:spPr>
        </p:pic>
      </p:grpSp>
      <p:sp>
        <p:nvSpPr>
          <p:cNvPr id="1708" name="Shape 1708"/>
          <p:cNvSpPr/>
          <p:nvPr/>
        </p:nvSpPr>
        <p:spPr>
          <a:xfrm>
            <a:off x="36717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709" name="Shape 1709"/>
          <p:cNvSpPr/>
          <p:nvPr/>
        </p:nvSpPr>
        <p:spPr>
          <a:xfrm>
            <a:off x="36935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710" name="Shape 1710"/>
          <p:cNvSpPr/>
          <p:nvPr/>
        </p:nvSpPr>
        <p:spPr>
          <a:xfrm>
            <a:off x="3739688"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11" name="Shape 1711"/>
          <p:cNvSpPr/>
          <p:nvPr/>
        </p:nvSpPr>
        <p:spPr>
          <a:xfrm>
            <a:off x="4083309" y="2433960"/>
            <a:ext cx="298200" cy="2982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12" name="Shape 1712"/>
          <p:cNvSpPr/>
          <p:nvPr/>
        </p:nvSpPr>
        <p:spPr>
          <a:xfrm>
            <a:off x="4083309"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13" name="Shape 1713"/>
          <p:cNvSpPr/>
          <p:nvPr/>
        </p:nvSpPr>
        <p:spPr>
          <a:xfrm>
            <a:off x="3738631" y="2095525"/>
            <a:ext cx="298200" cy="298200"/>
          </a:xfrm>
          <a:prstGeom prst="rect">
            <a:avLst/>
          </a:prstGeom>
          <a:solidFill>
            <a:srgbClr val="E68711"/>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14" name="Shape 1714"/>
          <p:cNvSpPr txBox="1"/>
          <p:nvPr/>
        </p:nvSpPr>
        <p:spPr>
          <a:xfrm>
            <a:off x="36717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715" name="Shape 1715"/>
          <p:cNvGrpSpPr/>
          <p:nvPr/>
        </p:nvGrpSpPr>
        <p:grpSpPr>
          <a:xfrm>
            <a:off x="3656190" y="1864953"/>
            <a:ext cx="712986" cy="218400"/>
            <a:chOff x="4577530" y="2938752"/>
            <a:chExt cx="712986" cy="218400"/>
          </a:xfrm>
        </p:grpSpPr>
        <p:sp>
          <p:nvSpPr>
            <p:cNvPr id="1716" name="Shape 1716"/>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717" name="Shape 1717"/>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718" name="Shape 1718"/>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719" name="Shape 1719"/>
          <p:cNvSpPr/>
          <p:nvPr/>
        </p:nvSpPr>
        <p:spPr>
          <a:xfrm>
            <a:off x="37941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20" name="Shape 1720"/>
          <p:cNvPicPr preferRelativeResize="0"/>
          <p:nvPr/>
        </p:nvPicPr>
        <p:blipFill>
          <a:blip r:embed="rId4">
            <a:alphaModFix/>
          </a:blip>
          <a:stretch>
            <a:fillRect/>
          </a:stretch>
        </p:blipFill>
        <p:spPr>
          <a:xfrm>
            <a:off x="3816671" y="2091465"/>
            <a:ext cx="144291" cy="77700"/>
          </a:xfrm>
          <a:prstGeom prst="rect">
            <a:avLst/>
          </a:prstGeom>
          <a:noFill/>
          <a:ln>
            <a:noFill/>
          </a:ln>
        </p:spPr>
      </p:pic>
      <p:sp>
        <p:nvSpPr>
          <p:cNvPr id="1721" name="Shape 1721"/>
          <p:cNvSpPr/>
          <p:nvPr/>
        </p:nvSpPr>
        <p:spPr>
          <a:xfrm>
            <a:off x="4140964"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22" name="Shape 1722"/>
          <p:cNvPicPr preferRelativeResize="0"/>
          <p:nvPr/>
        </p:nvPicPr>
        <p:blipFill>
          <a:blip r:embed="rId4">
            <a:alphaModFix/>
          </a:blip>
          <a:stretch>
            <a:fillRect/>
          </a:stretch>
        </p:blipFill>
        <p:spPr>
          <a:xfrm>
            <a:off x="4163468" y="2091465"/>
            <a:ext cx="144291" cy="77700"/>
          </a:xfrm>
          <a:prstGeom prst="rect">
            <a:avLst/>
          </a:prstGeom>
          <a:noFill/>
          <a:ln>
            <a:noFill/>
          </a:ln>
        </p:spPr>
      </p:pic>
      <p:sp>
        <p:nvSpPr>
          <p:cNvPr id="1723" name="Shape 1723"/>
          <p:cNvSpPr/>
          <p:nvPr/>
        </p:nvSpPr>
        <p:spPr>
          <a:xfrm>
            <a:off x="41409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24" name="Shape 1724"/>
          <p:cNvPicPr preferRelativeResize="0"/>
          <p:nvPr/>
        </p:nvPicPr>
        <p:blipFill>
          <a:blip r:embed="rId4">
            <a:alphaModFix/>
          </a:blip>
          <a:stretch>
            <a:fillRect/>
          </a:stretch>
        </p:blipFill>
        <p:spPr>
          <a:xfrm>
            <a:off x="4163468" y="2429386"/>
            <a:ext cx="144291" cy="77700"/>
          </a:xfrm>
          <a:prstGeom prst="rect">
            <a:avLst/>
          </a:prstGeom>
          <a:noFill/>
          <a:ln>
            <a:noFill/>
          </a:ln>
        </p:spPr>
      </p:pic>
      <p:sp>
        <p:nvSpPr>
          <p:cNvPr id="1725" name="Shape 1725"/>
          <p:cNvSpPr/>
          <p:nvPr/>
        </p:nvSpPr>
        <p:spPr>
          <a:xfrm>
            <a:off x="3794167"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26" name="Shape 1726"/>
          <p:cNvPicPr preferRelativeResize="0"/>
          <p:nvPr/>
        </p:nvPicPr>
        <p:blipFill>
          <a:blip r:embed="rId4">
            <a:alphaModFix/>
          </a:blip>
          <a:stretch>
            <a:fillRect/>
          </a:stretch>
        </p:blipFill>
        <p:spPr>
          <a:xfrm>
            <a:off x="3816671" y="2429386"/>
            <a:ext cx="144291" cy="77700"/>
          </a:xfrm>
          <a:prstGeom prst="rect">
            <a:avLst/>
          </a:prstGeom>
          <a:noFill/>
          <a:ln>
            <a:noFill/>
          </a:ln>
        </p:spPr>
      </p:pic>
      <p:sp>
        <p:nvSpPr>
          <p:cNvPr id="1727" name="Shape 1727"/>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728" name="Shape 1728"/>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729" name="Shape 1729"/>
          <p:cNvPicPr preferRelativeResize="0"/>
          <p:nvPr/>
        </p:nvPicPr>
        <p:blipFill>
          <a:blip r:embed="rId5">
            <a:alphaModFix/>
          </a:blip>
          <a:stretch>
            <a:fillRect/>
          </a:stretch>
        </p:blipFill>
        <p:spPr>
          <a:xfrm>
            <a:off x="3816262" y="2221055"/>
            <a:ext cx="147500" cy="98225"/>
          </a:xfrm>
          <a:prstGeom prst="rect">
            <a:avLst/>
          </a:prstGeom>
          <a:noFill/>
          <a:ln>
            <a:noFill/>
          </a:ln>
        </p:spPr>
      </p:pic>
      <p:pic>
        <p:nvPicPr>
          <p:cNvPr id="1730" name="Shape 1730"/>
          <p:cNvPicPr preferRelativeResize="0"/>
          <p:nvPr/>
        </p:nvPicPr>
        <p:blipFill>
          <a:blip r:embed="rId6">
            <a:alphaModFix/>
          </a:blip>
          <a:stretch>
            <a:fillRect/>
          </a:stretch>
        </p:blipFill>
        <p:spPr>
          <a:xfrm>
            <a:off x="4172852" y="2547375"/>
            <a:ext cx="128250" cy="128250"/>
          </a:xfrm>
          <a:prstGeom prst="rect">
            <a:avLst/>
          </a:prstGeom>
          <a:noFill/>
          <a:ln>
            <a:noFill/>
          </a:ln>
        </p:spPr>
      </p:pic>
      <p:sp>
        <p:nvSpPr>
          <p:cNvPr id="1731" name="Shape 1731"/>
          <p:cNvSpPr/>
          <p:nvPr/>
        </p:nvSpPr>
        <p:spPr>
          <a:xfrm>
            <a:off x="45099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732" name="Shape 1732"/>
          <p:cNvSpPr/>
          <p:nvPr/>
        </p:nvSpPr>
        <p:spPr>
          <a:xfrm>
            <a:off x="45317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733" name="Shape 1733"/>
          <p:cNvSpPr/>
          <p:nvPr/>
        </p:nvSpPr>
        <p:spPr>
          <a:xfrm>
            <a:off x="4577888"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34" name="Shape 1734"/>
          <p:cNvSpPr/>
          <p:nvPr/>
        </p:nvSpPr>
        <p:spPr>
          <a:xfrm>
            <a:off x="4921509" y="3495344"/>
            <a:ext cx="298200" cy="2982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35" name="Shape 1735"/>
          <p:cNvSpPr/>
          <p:nvPr/>
        </p:nvSpPr>
        <p:spPr>
          <a:xfrm>
            <a:off x="4921509"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36" name="Shape 1736"/>
          <p:cNvSpPr/>
          <p:nvPr/>
        </p:nvSpPr>
        <p:spPr>
          <a:xfrm>
            <a:off x="4576831"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37" name="Shape 1737"/>
          <p:cNvSpPr txBox="1"/>
          <p:nvPr/>
        </p:nvSpPr>
        <p:spPr>
          <a:xfrm>
            <a:off x="45099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738" name="Shape 1738"/>
          <p:cNvGrpSpPr/>
          <p:nvPr/>
        </p:nvGrpSpPr>
        <p:grpSpPr>
          <a:xfrm>
            <a:off x="4494390" y="2926337"/>
            <a:ext cx="712986" cy="218400"/>
            <a:chOff x="4577530" y="2938752"/>
            <a:chExt cx="712986" cy="218400"/>
          </a:xfrm>
        </p:grpSpPr>
        <p:sp>
          <p:nvSpPr>
            <p:cNvPr id="1739" name="Shape 173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740" name="Shape 174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741" name="Shape 174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742" name="Shape 1742"/>
          <p:cNvSpPr/>
          <p:nvPr/>
        </p:nvSpPr>
        <p:spPr>
          <a:xfrm>
            <a:off x="4632367"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43" name="Shape 1743"/>
          <p:cNvPicPr preferRelativeResize="0"/>
          <p:nvPr/>
        </p:nvPicPr>
        <p:blipFill>
          <a:blip r:embed="rId4">
            <a:alphaModFix/>
          </a:blip>
          <a:stretch>
            <a:fillRect/>
          </a:stretch>
        </p:blipFill>
        <p:spPr>
          <a:xfrm>
            <a:off x="4654871" y="3152849"/>
            <a:ext cx="144291" cy="77700"/>
          </a:xfrm>
          <a:prstGeom prst="rect">
            <a:avLst/>
          </a:prstGeom>
          <a:noFill/>
          <a:ln>
            <a:noFill/>
          </a:ln>
        </p:spPr>
      </p:pic>
      <p:sp>
        <p:nvSpPr>
          <p:cNvPr id="1744" name="Shape 1744"/>
          <p:cNvSpPr/>
          <p:nvPr/>
        </p:nvSpPr>
        <p:spPr>
          <a:xfrm>
            <a:off x="4979164"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45" name="Shape 1745"/>
          <p:cNvPicPr preferRelativeResize="0"/>
          <p:nvPr/>
        </p:nvPicPr>
        <p:blipFill>
          <a:blip r:embed="rId4">
            <a:alphaModFix/>
          </a:blip>
          <a:stretch>
            <a:fillRect/>
          </a:stretch>
        </p:blipFill>
        <p:spPr>
          <a:xfrm>
            <a:off x="5001668" y="3152849"/>
            <a:ext cx="144291" cy="77700"/>
          </a:xfrm>
          <a:prstGeom prst="rect">
            <a:avLst/>
          </a:prstGeom>
          <a:noFill/>
          <a:ln>
            <a:noFill/>
          </a:ln>
        </p:spPr>
      </p:pic>
      <p:sp>
        <p:nvSpPr>
          <p:cNvPr id="1746" name="Shape 1746"/>
          <p:cNvSpPr/>
          <p:nvPr/>
        </p:nvSpPr>
        <p:spPr>
          <a:xfrm>
            <a:off x="4979164"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47" name="Shape 1747"/>
          <p:cNvPicPr preferRelativeResize="0"/>
          <p:nvPr/>
        </p:nvPicPr>
        <p:blipFill>
          <a:blip r:embed="rId4">
            <a:alphaModFix/>
          </a:blip>
          <a:stretch>
            <a:fillRect/>
          </a:stretch>
        </p:blipFill>
        <p:spPr>
          <a:xfrm>
            <a:off x="5001668" y="3490770"/>
            <a:ext cx="144291" cy="77700"/>
          </a:xfrm>
          <a:prstGeom prst="rect">
            <a:avLst/>
          </a:prstGeom>
          <a:noFill/>
          <a:ln>
            <a:noFill/>
          </a:ln>
        </p:spPr>
      </p:pic>
      <p:sp>
        <p:nvSpPr>
          <p:cNvPr id="1748" name="Shape 1748"/>
          <p:cNvSpPr/>
          <p:nvPr/>
        </p:nvSpPr>
        <p:spPr>
          <a:xfrm>
            <a:off x="4632367"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49" name="Shape 1749"/>
          <p:cNvPicPr preferRelativeResize="0"/>
          <p:nvPr/>
        </p:nvPicPr>
        <p:blipFill>
          <a:blip r:embed="rId4">
            <a:alphaModFix/>
          </a:blip>
          <a:stretch>
            <a:fillRect/>
          </a:stretch>
        </p:blipFill>
        <p:spPr>
          <a:xfrm>
            <a:off x="4654871" y="3490770"/>
            <a:ext cx="144291" cy="77700"/>
          </a:xfrm>
          <a:prstGeom prst="rect">
            <a:avLst/>
          </a:prstGeom>
          <a:noFill/>
          <a:ln>
            <a:noFill/>
          </a:ln>
        </p:spPr>
      </p:pic>
      <p:sp>
        <p:nvSpPr>
          <p:cNvPr id="1750" name="Shape 1750"/>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751" name="Shape 1751"/>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752" name="Shape 1752"/>
          <p:cNvPicPr preferRelativeResize="0"/>
          <p:nvPr/>
        </p:nvPicPr>
        <p:blipFill>
          <a:blip r:embed="rId5">
            <a:alphaModFix/>
          </a:blip>
          <a:stretch>
            <a:fillRect/>
          </a:stretch>
        </p:blipFill>
        <p:spPr>
          <a:xfrm>
            <a:off x="4647732" y="3621745"/>
            <a:ext cx="147500" cy="98225"/>
          </a:xfrm>
          <a:prstGeom prst="rect">
            <a:avLst/>
          </a:prstGeom>
          <a:noFill/>
          <a:ln>
            <a:noFill/>
          </a:ln>
        </p:spPr>
      </p:pic>
      <p:pic>
        <p:nvPicPr>
          <p:cNvPr id="1753" name="Shape 1753"/>
          <p:cNvPicPr preferRelativeResize="0"/>
          <p:nvPr/>
        </p:nvPicPr>
        <p:blipFill>
          <a:blip r:embed="rId6">
            <a:alphaModFix/>
          </a:blip>
          <a:stretch>
            <a:fillRect/>
          </a:stretch>
        </p:blipFill>
        <p:spPr>
          <a:xfrm>
            <a:off x="5008883" y="3608641"/>
            <a:ext cx="128250" cy="128250"/>
          </a:xfrm>
          <a:prstGeom prst="rect">
            <a:avLst/>
          </a:prstGeom>
          <a:noFill/>
          <a:ln>
            <a:noFill/>
          </a:ln>
        </p:spPr>
      </p:pic>
      <p:sp>
        <p:nvSpPr>
          <p:cNvPr id="1754" name="Shape 1754"/>
          <p:cNvSpPr/>
          <p:nvPr/>
        </p:nvSpPr>
        <p:spPr>
          <a:xfrm>
            <a:off x="53481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755" name="Shape 1755"/>
          <p:cNvSpPr/>
          <p:nvPr/>
        </p:nvSpPr>
        <p:spPr>
          <a:xfrm>
            <a:off x="53699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756" name="Shape 1756"/>
          <p:cNvSpPr/>
          <p:nvPr/>
        </p:nvSpPr>
        <p:spPr>
          <a:xfrm>
            <a:off x="5416088"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57" name="Shape 1757"/>
          <p:cNvSpPr/>
          <p:nvPr/>
        </p:nvSpPr>
        <p:spPr>
          <a:xfrm>
            <a:off x="5759709"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58" name="Shape 1758"/>
          <p:cNvSpPr/>
          <p:nvPr/>
        </p:nvSpPr>
        <p:spPr>
          <a:xfrm>
            <a:off x="5759709"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59" name="Shape 1759"/>
          <p:cNvSpPr/>
          <p:nvPr/>
        </p:nvSpPr>
        <p:spPr>
          <a:xfrm>
            <a:off x="5415031"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60" name="Shape 1760"/>
          <p:cNvSpPr txBox="1"/>
          <p:nvPr/>
        </p:nvSpPr>
        <p:spPr>
          <a:xfrm>
            <a:off x="53481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761" name="Shape 1761"/>
          <p:cNvGrpSpPr/>
          <p:nvPr/>
        </p:nvGrpSpPr>
        <p:grpSpPr>
          <a:xfrm>
            <a:off x="5332590" y="1864953"/>
            <a:ext cx="712986" cy="218400"/>
            <a:chOff x="4577530" y="2938752"/>
            <a:chExt cx="712986" cy="218400"/>
          </a:xfrm>
        </p:grpSpPr>
        <p:sp>
          <p:nvSpPr>
            <p:cNvPr id="1762" name="Shape 176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763" name="Shape 176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764" name="Shape 176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765" name="Shape 1765"/>
          <p:cNvSpPr/>
          <p:nvPr/>
        </p:nvSpPr>
        <p:spPr>
          <a:xfrm>
            <a:off x="54705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66" name="Shape 1766"/>
          <p:cNvPicPr preferRelativeResize="0"/>
          <p:nvPr/>
        </p:nvPicPr>
        <p:blipFill>
          <a:blip r:embed="rId4">
            <a:alphaModFix/>
          </a:blip>
          <a:stretch>
            <a:fillRect/>
          </a:stretch>
        </p:blipFill>
        <p:spPr>
          <a:xfrm>
            <a:off x="5493071" y="2091465"/>
            <a:ext cx="144291" cy="77700"/>
          </a:xfrm>
          <a:prstGeom prst="rect">
            <a:avLst/>
          </a:prstGeom>
          <a:noFill/>
          <a:ln>
            <a:noFill/>
          </a:ln>
        </p:spPr>
      </p:pic>
      <p:sp>
        <p:nvSpPr>
          <p:cNvPr id="1767" name="Shape 1767"/>
          <p:cNvSpPr/>
          <p:nvPr/>
        </p:nvSpPr>
        <p:spPr>
          <a:xfrm>
            <a:off x="5817364"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1768" name="Shape 1768"/>
          <p:cNvPicPr preferRelativeResize="0"/>
          <p:nvPr/>
        </p:nvPicPr>
        <p:blipFill>
          <a:blip r:embed="rId4">
            <a:alphaModFix/>
          </a:blip>
          <a:stretch>
            <a:fillRect/>
          </a:stretch>
        </p:blipFill>
        <p:spPr>
          <a:xfrm>
            <a:off x="5839868" y="2091465"/>
            <a:ext cx="144291" cy="77700"/>
          </a:xfrm>
          <a:prstGeom prst="rect">
            <a:avLst/>
          </a:prstGeom>
          <a:noFill/>
          <a:ln>
            <a:noFill/>
          </a:ln>
        </p:spPr>
      </p:pic>
      <p:sp>
        <p:nvSpPr>
          <p:cNvPr id="1769" name="Shape 1769"/>
          <p:cNvSpPr/>
          <p:nvPr/>
        </p:nvSpPr>
        <p:spPr>
          <a:xfrm>
            <a:off x="58173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70" name="Shape 1770"/>
          <p:cNvPicPr preferRelativeResize="0"/>
          <p:nvPr/>
        </p:nvPicPr>
        <p:blipFill>
          <a:blip r:embed="rId4">
            <a:alphaModFix/>
          </a:blip>
          <a:stretch>
            <a:fillRect/>
          </a:stretch>
        </p:blipFill>
        <p:spPr>
          <a:xfrm>
            <a:off x="5839868" y="2429386"/>
            <a:ext cx="144291" cy="77700"/>
          </a:xfrm>
          <a:prstGeom prst="rect">
            <a:avLst/>
          </a:prstGeom>
          <a:noFill/>
          <a:ln>
            <a:noFill/>
          </a:ln>
        </p:spPr>
      </p:pic>
      <p:sp>
        <p:nvSpPr>
          <p:cNvPr id="1771" name="Shape 1771"/>
          <p:cNvSpPr/>
          <p:nvPr/>
        </p:nvSpPr>
        <p:spPr>
          <a:xfrm>
            <a:off x="5470567"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72" name="Shape 1772"/>
          <p:cNvPicPr preferRelativeResize="0"/>
          <p:nvPr/>
        </p:nvPicPr>
        <p:blipFill>
          <a:blip r:embed="rId4">
            <a:alphaModFix/>
          </a:blip>
          <a:stretch>
            <a:fillRect/>
          </a:stretch>
        </p:blipFill>
        <p:spPr>
          <a:xfrm>
            <a:off x="5493071" y="2429386"/>
            <a:ext cx="144291" cy="77700"/>
          </a:xfrm>
          <a:prstGeom prst="rect">
            <a:avLst/>
          </a:prstGeom>
          <a:noFill/>
          <a:ln>
            <a:noFill/>
          </a:ln>
        </p:spPr>
      </p:pic>
      <p:sp>
        <p:nvSpPr>
          <p:cNvPr id="1773" name="Shape 1773"/>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774" name="Shape 1774"/>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775" name="Shape 1775"/>
          <p:cNvPicPr preferRelativeResize="0"/>
          <p:nvPr/>
        </p:nvPicPr>
        <p:blipFill>
          <a:blip r:embed="rId7">
            <a:alphaModFix/>
          </a:blip>
          <a:stretch>
            <a:fillRect/>
          </a:stretch>
        </p:blipFill>
        <p:spPr>
          <a:xfrm>
            <a:off x="5520286" y="2223902"/>
            <a:ext cx="89205" cy="98225"/>
          </a:xfrm>
          <a:prstGeom prst="rect">
            <a:avLst/>
          </a:prstGeom>
          <a:noFill/>
          <a:ln>
            <a:noFill/>
          </a:ln>
        </p:spPr>
      </p:pic>
      <p:pic>
        <p:nvPicPr>
          <p:cNvPr id="1776" name="Shape 1776"/>
          <p:cNvPicPr preferRelativeResize="0"/>
          <p:nvPr/>
        </p:nvPicPr>
        <p:blipFill>
          <a:blip r:embed="rId8">
            <a:alphaModFix/>
          </a:blip>
          <a:stretch>
            <a:fillRect/>
          </a:stretch>
        </p:blipFill>
        <p:spPr>
          <a:xfrm>
            <a:off x="5830428" y="2570588"/>
            <a:ext cx="158026" cy="81825"/>
          </a:xfrm>
          <a:prstGeom prst="rect">
            <a:avLst/>
          </a:prstGeom>
          <a:noFill/>
          <a:ln>
            <a:noFill/>
          </a:ln>
        </p:spPr>
      </p:pic>
      <p:sp>
        <p:nvSpPr>
          <p:cNvPr id="1777" name="Shape 1777"/>
          <p:cNvSpPr/>
          <p:nvPr/>
        </p:nvSpPr>
        <p:spPr>
          <a:xfrm>
            <a:off x="53481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778" name="Shape 1778"/>
          <p:cNvSpPr/>
          <p:nvPr/>
        </p:nvSpPr>
        <p:spPr>
          <a:xfrm>
            <a:off x="53699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779" name="Shape 1779"/>
          <p:cNvSpPr/>
          <p:nvPr/>
        </p:nvSpPr>
        <p:spPr>
          <a:xfrm>
            <a:off x="5416088"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80" name="Shape 1780"/>
          <p:cNvSpPr/>
          <p:nvPr/>
        </p:nvSpPr>
        <p:spPr>
          <a:xfrm>
            <a:off x="5759709"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81" name="Shape 1781"/>
          <p:cNvSpPr/>
          <p:nvPr/>
        </p:nvSpPr>
        <p:spPr>
          <a:xfrm>
            <a:off x="5759709"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82" name="Shape 1782"/>
          <p:cNvSpPr/>
          <p:nvPr/>
        </p:nvSpPr>
        <p:spPr>
          <a:xfrm>
            <a:off x="5415031"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783" name="Shape 1783"/>
          <p:cNvSpPr txBox="1"/>
          <p:nvPr/>
        </p:nvSpPr>
        <p:spPr>
          <a:xfrm>
            <a:off x="53481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784" name="Shape 1784"/>
          <p:cNvGrpSpPr/>
          <p:nvPr/>
        </p:nvGrpSpPr>
        <p:grpSpPr>
          <a:xfrm>
            <a:off x="5332590" y="2926337"/>
            <a:ext cx="712986" cy="218400"/>
            <a:chOff x="4577530" y="2938752"/>
            <a:chExt cx="712986" cy="218400"/>
          </a:xfrm>
        </p:grpSpPr>
        <p:sp>
          <p:nvSpPr>
            <p:cNvPr id="1785" name="Shape 178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786" name="Shape 178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787" name="Shape 1787"/>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788" name="Shape 1788"/>
          <p:cNvSpPr/>
          <p:nvPr/>
        </p:nvSpPr>
        <p:spPr>
          <a:xfrm>
            <a:off x="5470567"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89" name="Shape 1789"/>
          <p:cNvPicPr preferRelativeResize="0"/>
          <p:nvPr/>
        </p:nvPicPr>
        <p:blipFill>
          <a:blip r:embed="rId4">
            <a:alphaModFix/>
          </a:blip>
          <a:stretch>
            <a:fillRect/>
          </a:stretch>
        </p:blipFill>
        <p:spPr>
          <a:xfrm>
            <a:off x="5493071" y="3152849"/>
            <a:ext cx="144291" cy="77700"/>
          </a:xfrm>
          <a:prstGeom prst="rect">
            <a:avLst/>
          </a:prstGeom>
          <a:noFill/>
          <a:ln>
            <a:noFill/>
          </a:ln>
        </p:spPr>
      </p:pic>
      <p:sp>
        <p:nvSpPr>
          <p:cNvPr id="1790" name="Shape 1790"/>
          <p:cNvSpPr/>
          <p:nvPr/>
        </p:nvSpPr>
        <p:spPr>
          <a:xfrm>
            <a:off x="5817364"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91" name="Shape 1791"/>
          <p:cNvPicPr preferRelativeResize="0"/>
          <p:nvPr/>
        </p:nvPicPr>
        <p:blipFill>
          <a:blip r:embed="rId4">
            <a:alphaModFix/>
          </a:blip>
          <a:stretch>
            <a:fillRect/>
          </a:stretch>
        </p:blipFill>
        <p:spPr>
          <a:xfrm>
            <a:off x="5839868" y="3152849"/>
            <a:ext cx="144291" cy="77700"/>
          </a:xfrm>
          <a:prstGeom prst="rect">
            <a:avLst/>
          </a:prstGeom>
          <a:noFill/>
          <a:ln>
            <a:noFill/>
          </a:ln>
        </p:spPr>
      </p:pic>
      <p:sp>
        <p:nvSpPr>
          <p:cNvPr id="1792" name="Shape 1792"/>
          <p:cNvSpPr/>
          <p:nvPr/>
        </p:nvSpPr>
        <p:spPr>
          <a:xfrm>
            <a:off x="5817364"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93" name="Shape 1793"/>
          <p:cNvPicPr preferRelativeResize="0"/>
          <p:nvPr/>
        </p:nvPicPr>
        <p:blipFill>
          <a:blip r:embed="rId4">
            <a:alphaModFix/>
          </a:blip>
          <a:stretch>
            <a:fillRect/>
          </a:stretch>
        </p:blipFill>
        <p:spPr>
          <a:xfrm>
            <a:off x="5839868" y="3490770"/>
            <a:ext cx="144291" cy="77700"/>
          </a:xfrm>
          <a:prstGeom prst="rect">
            <a:avLst/>
          </a:prstGeom>
          <a:noFill/>
          <a:ln>
            <a:noFill/>
          </a:ln>
        </p:spPr>
      </p:pic>
      <p:sp>
        <p:nvSpPr>
          <p:cNvPr id="1794" name="Shape 1794"/>
          <p:cNvSpPr/>
          <p:nvPr/>
        </p:nvSpPr>
        <p:spPr>
          <a:xfrm>
            <a:off x="5470567"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795" name="Shape 1795"/>
          <p:cNvPicPr preferRelativeResize="0"/>
          <p:nvPr/>
        </p:nvPicPr>
        <p:blipFill>
          <a:blip r:embed="rId4">
            <a:alphaModFix/>
          </a:blip>
          <a:stretch>
            <a:fillRect/>
          </a:stretch>
        </p:blipFill>
        <p:spPr>
          <a:xfrm>
            <a:off x="5493071" y="3490770"/>
            <a:ext cx="144291" cy="77700"/>
          </a:xfrm>
          <a:prstGeom prst="rect">
            <a:avLst/>
          </a:prstGeom>
          <a:noFill/>
          <a:ln>
            <a:noFill/>
          </a:ln>
        </p:spPr>
      </p:pic>
      <p:sp>
        <p:nvSpPr>
          <p:cNvPr id="1796" name="Shape 1796"/>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797" name="Shape 1797"/>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798" name="Shape 1798"/>
          <p:cNvPicPr preferRelativeResize="0"/>
          <p:nvPr/>
        </p:nvPicPr>
        <p:blipFill>
          <a:blip r:embed="rId7">
            <a:alphaModFix/>
          </a:blip>
          <a:stretch>
            <a:fillRect/>
          </a:stretch>
        </p:blipFill>
        <p:spPr>
          <a:xfrm>
            <a:off x="5520286" y="3624591"/>
            <a:ext cx="89205" cy="98225"/>
          </a:xfrm>
          <a:prstGeom prst="rect">
            <a:avLst/>
          </a:prstGeom>
          <a:noFill/>
          <a:ln>
            <a:noFill/>
          </a:ln>
        </p:spPr>
      </p:pic>
      <p:pic>
        <p:nvPicPr>
          <p:cNvPr id="1799" name="Shape 1799"/>
          <p:cNvPicPr preferRelativeResize="0"/>
          <p:nvPr/>
        </p:nvPicPr>
        <p:blipFill>
          <a:blip r:embed="rId8">
            <a:alphaModFix/>
          </a:blip>
          <a:stretch>
            <a:fillRect/>
          </a:stretch>
        </p:blipFill>
        <p:spPr>
          <a:xfrm>
            <a:off x="5830428" y="3623927"/>
            <a:ext cx="158026" cy="81825"/>
          </a:xfrm>
          <a:prstGeom prst="rect">
            <a:avLst/>
          </a:prstGeom>
          <a:noFill/>
          <a:ln>
            <a:noFill/>
          </a:ln>
        </p:spPr>
      </p:pic>
      <p:sp>
        <p:nvSpPr>
          <p:cNvPr id="1800" name="Shape 1800"/>
          <p:cNvSpPr/>
          <p:nvPr/>
        </p:nvSpPr>
        <p:spPr>
          <a:xfrm>
            <a:off x="4509910" y="1913148"/>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801" name="Shape 1801"/>
          <p:cNvSpPr/>
          <p:nvPr/>
        </p:nvSpPr>
        <p:spPr>
          <a:xfrm>
            <a:off x="4531766" y="1934534"/>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802" name="Shape 1802"/>
          <p:cNvSpPr/>
          <p:nvPr/>
        </p:nvSpPr>
        <p:spPr>
          <a:xfrm>
            <a:off x="4577888"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03" name="Shape 1803"/>
          <p:cNvSpPr/>
          <p:nvPr/>
        </p:nvSpPr>
        <p:spPr>
          <a:xfrm>
            <a:off x="4921509" y="2433960"/>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04" name="Shape 1804"/>
          <p:cNvSpPr/>
          <p:nvPr/>
        </p:nvSpPr>
        <p:spPr>
          <a:xfrm>
            <a:off x="4921509" y="2095525"/>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05" name="Shape 1805"/>
          <p:cNvSpPr/>
          <p:nvPr/>
        </p:nvSpPr>
        <p:spPr>
          <a:xfrm>
            <a:off x="4576831" y="2095525"/>
            <a:ext cx="298200" cy="298200"/>
          </a:xfrm>
          <a:prstGeom prst="rect">
            <a:avLst/>
          </a:prstGeom>
          <a:solidFill>
            <a:srgbClr val="E68711"/>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06" name="Shape 1806"/>
          <p:cNvSpPr txBox="1"/>
          <p:nvPr/>
        </p:nvSpPr>
        <p:spPr>
          <a:xfrm>
            <a:off x="4509910" y="2701270"/>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807" name="Shape 1807"/>
          <p:cNvGrpSpPr/>
          <p:nvPr/>
        </p:nvGrpSpPr>
        <p:grpSpPr>
          <a:xfrm>
            <a:off x="4494390" y="1864953"/>
            <a:ext cx="712986" cy="218400"/>
            <a:chOff x="4577530" y="2938752"/>
            <a:chExt cx="712986" cy="218400"/>
          </a:xfrm>
        </p:grpSpPr>
        <p:sp>
          <p:nvSpPr>
            <p:cNvPr id="1808" name="Shape 180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809" name="Shape 180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810" name="Shape 1810"/>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811" name="Shape 1811"/>
          <p:cNvSpPr/>
          <p:nvPr/>
        </p:nvSpPr>
        <p:spPr>
          <a:xfrm>
            <a:off x="4632367"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812" name="Shape 1812"/>
          <p:cNvPicPr preferRelativeResize="0"/>
          <p:nvPr/>
        </p:nvPicPr>
        <p:blipFill>
          <a:blip r:embed="rId4">
            <a:alphaModFix/>
          </a:blip>
          <a:stretch>
            <a:fillRect/>
          </a:stretch>
        </p:blipFill>
        <p:spPr>
          <a:xfrm>
            <a:off x="4654871" y="2091465"/>
            <a:ext cx="144291" cy="77700"/>
          </a:xfrm>
          <a:prstGeom prst="rect">
            <a:avLst/>
          </a:prstGeom>
          <a:noFill/>
          <a:ln>
            <a:noFill/>
          </a:ln>
        </p:spPr>
      </p:pic>
      <p:sp>
        <p:nvSpPr>
          <p:cNvPr id="1813" name="Shape 1813"/>
          <p:cNvSpPr/>
          <p:nvPr/>
        </p:nvSpPr>
        <p:spPr>
          <a:xfrm>
            <a:off x="4979164" y="2176844"/>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814" name="Shape 1814"/>
          <p:cNvPicPr preferRelativeResize="0"/>
          <p:nvPr/>
        </p:nvPicPr>
        <p:blipFill>
          <a:blip r:embed="rId4">
            <a:alphaModFix/>
          </a:blip>
          <a:stretch>
            <a:fillRect/>
          </a:stretch>
        </p:blipFill>
        <p:spPr>
          <a:xfrm>
            <a:off x="5001668" y="2091465"/>
            <a:ext cx="144291" cy="77700"/>
          </a:xfrm>
          <a:prstGeom prst="rect">
            <a:avLst/>
          </a:prstGeom>
          <a:noFill/>
          <a:ln>
            <a:noFill/>
          </a:ln>
        </p:spPr>
      </p:pic>
      <p:sp>
        <p:nvSpPr>
          <p:cNvPr id="1815" name="Shape 1815"/>
          <p:cNvSpPr/>
          <p:nvPr/>
        </p:nvSpPr>
        <p:spPr>
          <a:xfrm>
            <a:off x="4979164"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816" name="Shape 1816"/>
          <p:cNvPicPr preferRelativeResize="0"/>
          <p:nvPr/>
        </p:nvPicPr>
        <p:blipFill>
          <a:blip r:embed="rId4">
            <a:alphaModFix/>
          </a:blip>
          <a:stretch>
            <a:fillRect/>
          </a:stretch>
        </p:blipFill>
        <p:spPr>
          <a:xfrm>
            <a:off x="5001668" y="2429386"/>
            <a:ext cx="144291" cy="77700"/>
          </a:xfrm>
          <a:prstGeom prst="rect">
            <a:avLst/>
          </a:prstGeom>
          <a:noFill/>
          <a:ln>
            <a:noFill/>
          </a:ln>
        </p:spPr>
      </p:pic>
      <p:sp>
        <p:nvSpPr>
          <p:cNvPr id="1817" name="Shape 1817"/>
          <p:cNvSpPr/>
          <p:nvPr/>
        </p:nvSpPr>
        <p:spPr>
          <a:xfrm>
            <a:off x="4632367" y="2514765"/>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818" name="Shape 1818"/>
          <p:cNvPicPr preferRelativeResize="0"/>
          <p:nvPr/>
        </p:nvPicPr>
        <p:blipFill>
          <a:blip r:embed="rId4">
            <a:alphaModFix/>
          </a:blip>
          <a:stretch>
            <a:fillRect/>
          </a:stretch>
        </p:blipFill>
        <p:spPr>
          <a:xfrm>
            <a:off x="4654871" y="2429386"/>
            <a:ext cx="144291" cy="77700"/>
          </a:xfrm>
          <a:prstGeom prst="rect">
            <a:avLst/>
          </a:prstGeom>
          <a:noFill/>
          <a:ln>
            <a:noFill/>
          </a:ln>
        </p:spPr>
      </p:pic>
      <p:sp>
        <p:nvSpPr>
          <p:cNvPr id="1819" name="Shape 1819"/>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820" name="Shape 1820"/>
          <p:cNvPicPr preferRelativeResize="0"/>
          <p:nvPr/>
        </p:nvPicPr>
        <p:blipFill>
          <a:blip r:embed="rId5">
            <a:alphaModFix/>
          </a:blip>
          <a:stretch>
            <a:fillRect/>
          </a:stretch>
        </p:blipFill>
        <p:spPr>
          <a:xfrm>
            <a:off x="4654462" y="2221055"/>
            <a:ext cx="147500" cy="98225"/>
          </a:xfrm>
          <a:prstGeom prst="rect">
            <a:avLst/>
          </a:prstGeom>
          <a:noFill/>
          <a:ln>
            <a:noFill/>
          </a:ln>
        </p:spPr>
      </p:pic>
      <p:pic>
        <p:nvPicPr>
          <p:cNvPr id="1821" name="Shape 1821"/>
          <p:cNvPicPr preferRelativeResize="0"/>
          <p:nvPr/>
        </p:nvPicPr>
        <p:blipFill>
          <a:blip r:embed="rId6">
            <a:alphaModFix/>
          </a:blip>
          <a:stretch>
            <a:fillRect/>
          </a:stretch>
        </p:blipFill>
        <p:spPr>
          <a:xfrm>
            <a:off x="4656973" y="2547375"/>
            <a:ext cx="128250" cy="128250"/>
          </a:xfrm>
          <a:prstGeom prst="rect">
            <a:avLst/>
          </a:prstGeom>
          <a:noFill/>
          <a:ln>
            <a:noFill/>
          </a:ln>
        </p:spPr>
      </p:pic>
      <p:pic>
        <p:nvPicPr>
          <p:cNvPr id="1822" name="Shape 1822"/>
          <p:cNvPicPr preferRelativeResize="0"/>
          <p:nvPr/>
        </p:nvPicPr>
        <p:blipFill>
          <a:blip r:embed="rId9">
            <a:alphaModFix/>
          </a:blip>
          <a:stretch>
            <a:fillRect/>
          </a:stretch>
        </p:blipFill>
        <p:spPr>
          <a:xfrm>
            <a:off x="5027731" y="2230103"/>
            <a:ext cx="92550" cy="92550"/>
          </a:xfrm>
          <a:prstGeom prst="rect">
            <a:avLst/>
          </a:prstGeom>
          <a:noFill/>
          <a:ln>
            <a:noFill/>
          </a:ln>
        </p:spPr>
      </p:pic>
      <p:sp>
        <p:nvSpPr>
          <p:cNvPr id="1823" name="Shape 1823"/>
          <p:cNvSpPr/>
          <p:nvPr/>
        </p:nvSpPr>
        <p:spPr>
          <a:xfrm>
            <a:off x="3671710" y="2974532"/>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824" name="Shape 1824"/>
          <p:cNvSpPr/>
          <p:nvPr/>
        </p:nvSpPr>
        <p:spPr>
          <a:xfrm>
            <a:off x="3693566" y="2995918"/>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825" name="Shape 1825"/>
          <p:cNvSpPr/>
          <p:nvPr/>
        </p:nvSpPr>
        <p:spPr>
          <a:xfrm>
            <a:off x="3739688" y="3495344"/>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26" name="Shape 1826"/>
          <p:cNvSpPr/>
          <p:nvPr/>
        </p:nvSpPr>
        <p:spPr>
          <a:xfrm>
            <a:off x="4083309" y="3495344"/>
            <a:ext cx="298200" cy="298200"/>
          </a:xfrm>
          <a:prstGeom prst="rect">
            <a:avLst/>
          </a:prstGeom>
          <a:solidFill>
            <a:srgbClr val="E68711"/>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27" name="Shape 1827"/>
          <p:cNvSpPr/>
          <p:nvPr/>
        </p:nvSpPr>
        <p:spPr>
          <a:xfrm>
            <a:off x="4083309" y="3156909"/>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28" name="Shape 1828"/>
          <p:cNvSpPr/>
          <p:nvPr/>
        </p:nvSpPr>
        <p:spPr>
          <a:xfrm>
            <a:off x="3738631" y="3156909"/>
            <a:ext cx="298200" cy="2982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29" name="Shape 1829"/>
          <p:cNvSpPr txBox="1"/>
          <p:nvPr/>
        </p:nvSpPr>
        <p:spPr>
          <a:xfrm>
            <a:off x="3671710" y="3762654"/>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830" name="Shape 1830"/>
          <p:cNvGrpSpPr/>
          <p:nvPr/>
        </p:nvGrpSpPr>
        <p:grpSpPr>
          <a:xfrm>
            <a:off x="3656190" y="2926337"/>
            <a:ext cx="712986" cy="218400"/>
            <a:chOff x="4577530" y="2938752"/>
            <a:chExt cx="712986" cy="218400"/>
          </a:xfrm>
        </p:grpSpPr>
        <p:sp>
          <p:nvSpPr>
            <p:cNvPr id="1831" name="Shape 183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832" name="Shape 183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833" name="Shape 1833"/>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834" name="Shape 1834"/>
          <p:cNvSpPr/>
          <p:nvPr/>
        </p:nvSpPr>
        <p:spPr>
          <a:xfrm>
            <a:off x="3794167"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835" name="Shape 1835"/>
          <p:cNvPicPr preferRelativeResize="0"/>
          <p:nvPr/>
        </p:nvPicPr>
        <p:blipFill>
          <a:blip r:embed="rId4">
            <a:alphaModFix/>
          </a:blip>
          <a:stretch>
            <a:fillRect/>
          </a:stretch>
        </p:blipFill>
        <p:spPr>
          <a:xfrm>
            <a:off x="3816671" y="3152849"/>
            <a:ext cx="144291" cy="77700"/>
          </a:xfrm>
          <a:prstGeom prst="rect">
            <a:avLst/>
          </a:prstGeom>
          <a:noFill/>
          <a:ln>
            <a:noFill/>
          </a:ln>
        </p:spPr>
      </p:pic>
      <p:sp>
        <p:nvSpPr>
          <p:cNvPr id="1836" name="Shape 1836"/>
          <p:cNvSpPr/>
          <p:nvPr/>
        </p:nvSpPr>
        <p:spPr>
          <a:xfrm>
            <a:off x="4140964" y="3238228"/>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837" name="Shape 1837"/>
          <p:cNvPicPr preferRelativeResize="0"/>
          <p:nvPr/>
        </p:nvPicPr>
        <p:blipFill>
          <a:blip r:embed="rId4">
            <a:alphaModFix/>
          </a:blip>
          <a:stretch>
            <a:fillRect/>
          </a:stretch>
        </p:blipFill>
        <p:spPr>
          <a:xfrm>
            <a:off x="4163468" y="3152849"/>
            <a:ext cx="144291" cy="77700"/>
          </a:xfrm>
          <a:prstGeom prst="rect">
            <a:avLst/>
          </a:prstGeom>
          <a:noFill/>
          <a:ln>
            <a:noFill/>
          </a:ln>
        </p:spPr>
      </p:pic>
      <p:sp>
        <p:nvSpPr>
          <p:cNvPr id="1838" name="Shape 1838"/>
          <p:cNvSpPr/>
          <p:nvPr/>
        </p:nvSpPr>
        <p:spPr>
          <a:xfrm>
            <a:off x="4140964"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839" name="Shape 1839"/>
          <p:cNvPicPr preferRelativeResize="0"/>
          <p:nvPr/>
        </p:nvPicPr>
        <p:blipFill>
          <a:blip r:embed="rId4">
            <a:alphaModFix/>
          </a:blip>
          <a:stretch>
            <a:fillRect/>
          </a:stretch>
        </p:blipFill>
        <p:spPr>
          <a:xfrm>
            <a:off x="4163468" y="3490770"/>
            <a:ext cx="144291" cy="77700"/>
          </a:xfrm>
          <a:prstGeom prst="rect">
            <a:avLst/>
          </a:prstGeom>
          <a:noFill/>
          <a:ln>
            <a:noFill/>
          </a:ln>
        </p:spPr>
      </p:pic>
      <p:sp>
        <p:nvSpPr>
          <p:cNvPr id="1840" name="Shape 1840"/>
          <p:cNvSpPr/>
          <p:nvPr/>
        </p:nvSpPr>
        <p:spPr>
          <a:xfrm>
            <a:off x="3794167" y="3576149"/>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841" name="Shape 1841"/>
          <p:cNvPicPr preferRelativeResize="0"/>
          <p:nvPr/>
        </p:nvPicPr>
        <p:blipFill>
          <a:blip r:embed="rId4">
            <a:alphaModFix/>
          </a:blip>
          <a:stretch>
            <a:fillRect/>
          </a:stretch>
        </p:blipFill>
        <p:spPr>
          <a:xfrm>
            <a:off x="3816671" y="3490770"/>
            <a:ext cx="144291" cy="77700"/>
          </a:xfrm>
          <a:prstGeom prst="rect">
            <a:avLst/>
          </a:prstGeom>
          <a:noFill/>
          <a:ln>
            <a:noFill/>
          </a:ln>
        </p:spPr>
      </p:pic>
      <p:sp>
        <p:nvSpPr>
          <p:cNvPr id="1842" name="Shape 1842"/>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843" name="Shape 1843"/>
          <p:cNvPicPr preferRelativeResize="0"/>
          <p:nvPr/>
        </p:nvPicPr>
        <p:blipFill>
          <a:blip r:embed="rId5">
            <a:alphaModFix/>
          </a:blip>
          <a:stretch>
            <a:fillRect/>
          </a:stretch>
        </p:blipFill>
        <p:spPr>
          <a:xfrm>
            <a:off x="4161443" y="3621745"/>
            <a:ext cx="147500" cy="98225"/>
          </a:xfrm>
          <a:prstGeom prst="rect">
            <a:avLst/>
          </a:prstGeom>
          <a:noFill/>
          <a:ln>
            <a:noFill/>
          </a:ln>
        </p:spPr>
      </p:pic>
      <p:pic>
        <p:nvPicPr>
          <p:cNvPr id="1844" name="Shape 1844"/>
          <p:cNvPicPr preferRelativeResize="0"/>
          <p:nvPr/>
        </p:nvPicPr>
        <p:blipFill>
          <a:blip r:embed="rId6">
            <a:alphaModFix/>
          </a:blip>
          <a:stretch>
            <a:fillRect/>
          </a:stretch>
        </p:blipFill>
        <p:spPr>
          <a:xfrm>
            <a:off x="3822138" y="3273555"/>
            <a:ext cx="128250" cy="128250"/>
          </a:xfrm>
          <a:prstGeom prst="rect">
            <a:avLst/>
          </a:prstGeom>
          <a:noFill/>
          <a:ln>
            <a:noFill/>
          </a:ln>
        </p:spPr>
      </p:pic>
      <p:pic>
        <p:nvPicPr>
          <p:cNvPr id="1845" name="Shape 1845"/>
          <p:cNvPicPr preferRelativeResize="0"/>
          <p:nvPr/>
        </p:nvPicPr>
        <p:blipFill>
          <a:blip r:embed="rId9">
            <a:alphaModFix/>
          </a:blip>
          <a:stretch>
            <a:fillRect/>
          </a:stretch>
        </p:blipFill>
        <p:spPr>
          <a:xfrm>
            <a:off x="4182837" y="3291403"/>
            <a:ext cx="92550" cy="92550"/>
          </a:xfrm>
          <a:prstGeom prst="rect">
            <a:avLst/>
          </a:prstGeom>
          <a:noFill/>
          <a:ln>
            <a:noFill/>
          </a:ln>
        </p:spPr>
      </p:pic>
      <p:grpSp>
        <p:nvGrpSpPr>
          <p:cNvPr id="1846" name="Shape 1846"/>
          <p:cNvGrpSpPr/>
          <p:nvPr/>
        </p:nvGrpSpPr>
        <p:grpSpPr>
          <a:xfrm>
            <a:off x="2284400" y="1913225"/>
            <a:ext cx="1326900" cy="2061900"/>
            <a:chOff x="2607113" y="1913225"/>
            <a:chExt cx="1326900" cy="2061900"/>
          </a:xfrm>
        </p:grpSpPr>
        <p:sp>
          <p:nvSpPr>
            <p:cNvPr id="1847" name="Shape 1847"/>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1848" name="Shape 1848"/>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1849" name="Shape 1849"/>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sp>
          <p:nvSpPr>
            <p:cNvPr id="1850" name="Shape 1850"/>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DATA STORE</a:t>
              </a:r>
              <a:endParaRPr sz="700" b="1">
                <a:solidFill>
                  <a:srgbClr val="FFFFFF"/>
                </a:solidFill>
                <a:latin typeface="Overpass" pitchFamily="2" charset="77"/>
                <a:ea typeface="Proxima Nova"/>
                <a:cs typeface="Proxima Nova"/>
                <a:sym typeface="Proxima Nova"/>
              </a:endParaRPr>
            </a:p>
          </p:txBody>
        </p:sp>
        <p:sp>
          <p:nvSpPr>
            <p:cNvPr id="1851" name="Shape 1851"/>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SCHEDULER</a:t>
              </a:r>
              <a:endParaRPr sz="700" b="1">
                <a:solidFill>
                  <a:srgbClr val="FFFFFF"/>
                </a:solidFill>
                <a:latin typeface="Overpass" pitchFamily="2" charset="77"/>
                <a:ea typeface="Proxima Nova"/>
                <a:cs typeface="Proxima Nova"/>
                <a:sym typeface="Proxima Nova"/>
              </a:endParaRPr>
            </a:p>
          </p:txBody>
        </p:sp>
        <p:sp>
          <p:nvSpPr>
            <p:cNvPr id="1852" name="Shape 1852"/>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HEALTH/SCALING</a:t>
              </a:r>
              <a:endParaRPr sz="700" b="1">
                <a:solidFill>
                  <a:srgbClr val="FFFFFF"/>
                </a:solidFill>
                <a:latin typeface="Overpass" pitchFamily="2" charset="77"/>
                <a:ea typeface="Proxima Nova"/>
                <a:cs typeface="Proxima Nova"/>
                <a:sym typeface="Proxima Nova"/>
              </a:endParaRPr>
            </a:p>
          </p:txBody>
        </p:sp>
      </p:grpSp>
      <p:grpSp>
        <p:nvGrpSpPr>
          <p:cNvPr id="1853" name="Shape 1853"/>
          <p:cNvGrpSpPr/>
          <p:nvPr/>
        </p:nvGrpSpPr>
        <p:grpSpPr>
          <a:xfrm>
            <a:off x="2222988" y="4065375"/>
            <a:ext cx="4668000" cy="509100"/>
            <a:chOff x="2545700" y="4065375"/>
            <a:chExt cx="4668000" cy="509100"/>
          </a:xfrm>
        </p:grpSpPr>
        <p:sp>
          <p:nvSpPr>
            <p:cNvPr id="1854" name="Shape 1854"/>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pic>
          <p:nvPicPr>
            <p:cNvPr id="1855" name="Shape 1855"/>
            <p:cNvPicPr preferRelativeResize="0"/>
            <p:nvPr/>
          </p:nvPicPr>
          <p:blipFill>
            <a:blip r:embed="rId10">
              <a:alphaModFix/>
            </a:blip>
            <a:stretch>
              <a:fillRect/>
            </a:stretch>
          </p:blipFill>
          <p:spPr>
            <a:xfrm>
              <a:off x="3438750" y="4201990"/>
              <a:ext cx="278300" cy="111096"/>
            </a:xfrm>
            <a:prstGeom prst="rect">
              <a:avLst/>
            </a:prstGeom>
            <a:noFill/>
            <a:ln>
              <a:noFill/>
            </a:ln>
          </p:spPr>
        </p:pic>
        <p:pic>
          <p:nvPicPr>
            <p:cNvPr id="1856" name="Shape 1856"/>
            <p:cNvPicPr preferRelativeResize="0"/>
            <p:nvPr/>
          </p:nvPicPr>
          <p:blipFill>
            <a:blip r:embed="rId11">
              <a:alphaModFix/>
            </a:blip>
            <a:stretch>
              <a:fillRect/>
            </a:stretch>
          </p:blipFill>
          <p:spPr>
            <a:xfrm>
              <a:off x="4720805" y="4153188"/>
              <a:ext cx="301271" cy="208700"/>
            </a:xfrm>
            <a:prstGeom prst="rect">
              <a:avLst/>
            </a:prstGeom>
            <a:noFill/>
            <a:ln>
              <a:noFill/>
            </a:ln>
          </p:spPr>
        </p:pic>
        <p:pic>
          <p:nvPicPr>
            <p:cNvPr id="1857" name="Shape 1857"/>
            <p:cNvPicPr preferRelativeResize="0"/>
            <p:nvPr/>
          </p:nvPicPr>
          <p:blipFill>
            <a:blip r:embed="rId12">
              <a:alphaModFix/>
            </a:blip>
            <a:stretch>
              <a:fillRect/>
            </a:stretch>
          </p:blipFill>
          <p:spPr>
            <a:xfrm>
              <a:off x="5364605" y="4153188"/>
              <a:ext cx="301271" cy="208700"/>
            </a:xfrm>
            <a:prstGeom prst="rect">
              <a:avLst/>
            </a:prstGeom>
            <a:noFill/>
            <a:ln>
              <a:noFill/>
            </a:ln>
          </p:spPr>
        </p:pic>
        <p:pic>
          <p:nvPicPr>
            <p:cNvPr id="1858" name="Shape 1858"/>
            <p:cNvPicPr preferRelativeResize="0"/>
            <p:nvPr/>
          </p:nvPicPr>
          <p:blipFill>
            <a:blip r:embed="rId13">
              <a:alphaModFix/>
            </a:blip>
            <a:stretch>
              <a:fillRect/>
            </a:stretch>
          </p:blipFill>
          <p:spPr>
            <a:xfrm>
              <a:off x="6008404" y="4153188"/>
              <a:ext cx="301271" cy="208700"/>
            </a:xfrm>
            <a:prstGeom prst="rect">
              <a:avLst/>
            </a:prstGeom>
            <a:noFill/>
            <a:ln>
              <a:noFill/>
            </a:ln>
          </p:spPr>
        </p:pic>
        <p:pic>
          <p:nvPicPr>
            <p:cNvPr id="1859" name="Shape 1859"/>
            <p:cNvPicPr preferRelativeResize="0"/>
            <p:nvPr/>
          </p:nvPicPr>
          <p:blipFill>
            <a:blip r:embed="rId14">
              <a:alphaModFix/>
            </a:blip>
            <a:stretch>
              <a:fillRect/>
            </a:stretch>
          </p:blipFill>
          <p:spPr>
            <a:xfrm>
              <a:off x="4059578" y="4181790"/>
              <a:ext cx="318698" cy="151495"/>
            </a:xfrm>
            <a:prstGeom prst="rect">
              <a:avLst/>
            </a:prstGeom>
            <a:noFill/>
            <a:ln>
              <a:noFill/>
            </a:ln>
          </p:spPr>
        </p:pic>
        <p:sp>
          <p:nvSpPr>
            <p:cNvPr id="1860" name="Shape 1860"/>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1861" name="Shape 1861"/>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1862" name="Shape 1862"/>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1863" name="Shape 1863"/>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1864" name="Shape 1864"/>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1865" name="Shape 1865"/>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866" name="Shape 1866"/>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867" name="Shape 1867"/>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868" name="Shape 1868"/>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2" name="Slide Number Placeholder 1">
            <a:extLst>
              <a:ext uri="{FF2B5EF4-FFF2-40B4-BE49-F238E27FC236}">
                <a16:creationId xmlns:a16="http://schemas.microsoft.com/office/drawing/2014/main" id="{EBA990BF-2439-C246-B777-9359F098CEAF}"/>
              </a:ext>
            </a:extLst>
          </p:cNvPr>
          <p:cNvSpPr>
            <a:spLocks noGrp="1"/>
          </p:cNvSpPr>
          <p:nvPr>
            <p:ph type="sldNum" idx="12"/>
          </p:nvPr>
        </p:nvSpPr>
        <p:spPr/>
        <p:txBody>
          <a:bodyPr/>
          <a:lstStyle/>
          <a:p>
            <a:fld id="{00000000-1234-1234-1234-123412341234}" type="slidenum">
              <a:rPr lang="en" smtClean="0"/>
              <a:pPr/>
              <a:t>25</a:t>
            </a:fld>
            <a:endParaRPr lang="e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4" name="Shape 1874"/>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PERSISTENT DATA IN CONTAINERS</a:t>
            </a:r>
            <a:endParaRPr>
              <a:latin typeface="Overpass" pitchFamily="2" charset="77"/>
            </a:endParaRPr>
          </a:p>
        </p:txBody>
      </p:sp>
      <p:sp>
        <p:nvSpPr>
          <p:cNvPr id="1875" name="Shape 1875"/>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876" name="Shape 1876"/>
          <p:cNvSpPr/>
          <p:nvPr/>
        </p:nvSpPr>
        <p:spPr>
          <a:xfrm>
            <a:off x="2223000" y="1482351"/>
            <a:ext cx="46680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SERVICE LAYER</a:t>
            </a:r>
            <a:endParaRPr sz="700" b="1">
              <a:solidFill>
                <a:srgbClr val="FFFFFF"/>
              </a:solidFill>
              <a:latin typeface="Overpass" pitchFamily="2" charset="77"/>
              <a:ea typeface="Proxima Nova"/>
              <a:cs typeface="Proxima Nova"/>
              <a:sym typeface="Proxima Nova"/>
            </a:endParaRPr>
          </a:p>
        </p:txBody>
      </p:sp>
      <p:grpSp>
        <p:nvGrpSpPr>
          <p:cNvPr id="1877" name="Shape 1877"/>
          <p:cNvGrpSpPr/>
          <p:nvPr/>
        </p:nvGrpSpPr>
        <p:grpSpPr>
          <a:xfrm>
            <a:off x="6201912" y="1838875"/>
            <a:ext cx="719100" cy="1083694"/>
            <a:chOff x="6524617" y="1838800"/>
            <a:chExt cx="719100" cy="1075200"/>
          </a:xfrm>
        </p:grpSpPr>
        <p:sp>
          <p:nvSpPr>
            <p:cNvPr id="1878" name="Shape 1878"/>
            <p:cNvSpPr/>
            <p:nvPr/>
          </p:nvSpPr>
          <p:spPr>
            <a:xfrm>
              <a:off x="6557675" y="1838800"/>
              <a:ext cx="657600" cy="1075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1879" name="Shape 1879"/>
            <p:cNvSpPr txBox="1"/>
            <p:nvPr/>
          </p:nvSpPr>
          <p:spPr>
            <a:xfrm>
              <a:off x="6524617" y="1854245"/>
              <a:ext cx="719100" cy="511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PERSISTENT</a:t>
              </a:r>
              <a:endParaRPr sz="700" b="1">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STORAGE</a:t>
              </a:r>
              <a:endParaRPr sz="700" b="1">
                <a:solidFill>
                  <a:srgbClr val="FFFFFF"/>
                </a:solidFill>
                <a:latin typeface="Overpass" pitchFamily="2" charset="77"/>
                <a:ea typeface="Proxima Nova"/>
                <a:cs typeface="Proxima Nova"/>
                <a:sym typeface="Proxima Nova"/>
              </a:endParaRPr>
            </a:p>
          </p:txBody>
        </p:sp>
        <p:pic>
          <p:nvPicPr>
            <p:cNvPr id="1880" name="Shape 1880"/>
            <p:cNvPicPr preferRelativeResize="0"/>
            <p:nvPr/>
          </p:nvPicPr>
          <p:blipFill>
            <a:blip r:embed="rId3">
              <a:alphaModFix/>
            </a:blip>
            <a:stretch>
              <a:fillRect/>
            </a:stretch>
          </p:blipFill>
          <p:spPr>
            <a:xfrm>
              <a:off x="6731860" y="2329500"/>
              <a:ext cx="288900" cy="381378"/>
            </a:xfrm>
            <a:prstGeom prst="rect">
              <a:avLst/>
            </a:prstGeom>
            <a:noFill/>
            <a:ln>
              <a:noFill/>
            </a:ln>
          </p:spPr>
        </p:pic>
      </p:grpSp>
      <p:grpSp>
        <p:nvGrpSpPr>
          <p:cNvPr id="1881" name="Shape 1881"/>
          <p:cNvGrpSpPr/>
          <p:nvPr/>
        </p:nvGrpSpPr>
        <p:grpSpPr>
          <a:xfrm>
            <a:off x="6232713" y="2956375"/>
            <a:ext cx="657600" cy="1075200"/>
            <a:chOff x="6555425" y="2956375"/>
            <a:chExt cx="657600" cy="1075200"/>
          </a:xfrm>
        </p:grpSpPr>
        <p:sp>
          <p:nvSpPr>
            <p:cNvPr id="1882" name="Shape 1882"/>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REGISTRY</a:t>
              </a:r>
              <a:endParaRPr sz="700" b="1">
                <a:solidFill>
                  <a:srgbClr val="FFFFFF"/>
                </a:solidFill>
                <a:latin typeface="Overpass" pitchFamily="2" charset="77"/>
                <a:ea typeface="Proxima Nova"/>
                <a:cs typeface="Proxima Nova"/>
                <a:sym typeface="Proxima Nova"/>
              </a:endParaRPr>
            </a:p>
          </p:txBody>
        </p:sp>
        <p:pic>
          <p:nvPicPr>
            <p:cNvPr id="1883" name="Shape 1883"/>
            <p:cNvPicPr preferRelativeResize="0"/>
            <p:nvPr/>
          </p:nvPicPr>
          <p:blipFill>
            <a:blip r:embed="rId4">
              <a:alphaModFix/>
            </a:blip>
            <a:stretch>
              <a:fillRect/>
            </a:stretch>
          </p:blipFill>
          <p:spPr>
            <a:xfrm>
              <a:off x="6704648" y="3365971"/>
              <a:ext cx="343325" cy="410380"/>
            </a:xfrm>
            <a:prstGeom prst="rect">
              <a:avLst/>
            </a:prstGeom>
            <a:noFill/>
            <a:ln>
              <a:noFill/>
            </a:ln>
          </p:spPr>
        </p:pic>
      </p:grpSp>
      <p:grpSp>
        <p:nvGrpSpPr>
          <p:cNvPr id="1884" name="Shape 1884"/>
          <p:cNvGrpSpPr/>
          <p:nvPr/>
        </p:nvGrpSpPr>
        <p:grpSpPr>
          <a:xfrm>
            <a:off x="3656190" y="1864953"/>
            <a:ext cx="788020" cy="1048694"/>
            <a:chOff x="3656190" y="1864953"/>
            <a:chExt cx="788020" cy="1048694"/>
          </a:xfrm>
        </p:grpSpPr>
        <p:grpSp>
          <p:nvGrpSpPr>
            <p:cNvPr id="1885" name="Shape 1885"/>
            <p:cNvGrpSpPr/>
            <p:nvPr/>
          </p:nvGrpSpPr>
          <p:grpSpPr>
            <a:xfrm>
              <a:off x="3656190" y="1864953"/>
              <a:ext cx="788020" cy="1048694"/>
              <a:chOff x="5592955" y="2047406"/>
              <a:chExt cx="788020" cy="1048694"/>
            </a:xfrm>
          </p:grpSpPr>
          <p:sp>
            <p:nvSpPr>
              <p:cNvPr id="1886" name="Shape 188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887" name="Shape 188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888" name="Shape 188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89" name="Shape 188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90" name="Shape 189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91" name="Shape 189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892" name="Shape 1892"/>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893" name="Shape 1893"/>
              <p:cNvGrpSpPr/>
              <p:nvPr/>
            </p:nvGrpSpPr>
            <p:grpSpPr>
              <a:xfrm>
                <a:off x="5592955" y="2047406"/>
                <a:ext cx="712986" cy="218400"/>
                <a:chOff x="4577530" y="2938752"/>
                <a:chExt cx="712986" cy="218400"/>
              </a:xfrm>
            </p:grpSpPr>
            <p:sp>
              <p:nvSpPr>
                <p:cNvPr id="1894" name="Shape 189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895" name="Shape 189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896" name="Shape 189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897" name="Shape 189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898" name="Shape 1898"/>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1899" name="Shape 189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00" name="Shape 1900"/>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1901" name="Shape 190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02" name="Shape 1902"/>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1903" name="Shape 190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04" name="Shape 1904"/>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1905" name="Shape 1905"/>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906" name="Shape 1906"/>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907" name="Shape 1907"/>
            <p:cNvPicPr preferRelativeResize="0"/>
            <p:nvPr/>
          </p:nvPicPr>
          <p:blipFill>
            <a:blip r:embed="rId6">
              <a:alphaModFix/>
            </a:blip>
            <a:stretch>
              <a:fillRect/>
            </a:stretch>
          </p:blipFill>
          <p:spPr>
            <a:xfrm>
              <a:off x="3816262" y="2221055"/>
              <a:ext cx="147500" cy="98225"/>
            </a:xfrm>
            <a:prstGeom prst="rect">
              <a:avLst/>
            </a:prstGeom>
            <a:noFill/>
            <a:ln>
              <a:noFill/>
            </a:ln>
          </p:spPr>
        </p:pic>
        <p:pic>
          <p:nvPicPr>
            <p:cNvPr id="1908" name="Shape 1908"/>
            <p:cNvPicPr preferRelativeResize="0"/>
            <p:nvPr/>
          </p:nvPicPr>
          <p:blipFill>
            <a:blip r:embed="rId7">
              <a:alphaModFix/>
            </a:blip>
            <a:stretch>
              <a:fillRect/>
            </a:stretch>
          </p:blipFill>
          <p:spPr>
            <a:xfrm>
              <a:off x="4172852" y="2547375"/>
              <a:ext cx="128250" cy="128250"/>
            </a:xfrm>
            <a:prstGeom prst="rect">
              <a:avLst/>
            </a:prstGeom>
            <a:noFill/>
            <a:ln>
              <a:noFill/>
            </a:ln>
          </p:spPr>
        </p:pic>
      </p:grpSp>
      <p:grpSp>
        <p:nvGrpSpPr>
          <p:cNvPr id="1909" name="Shape 1909"/>
          <p:cNvGrpSpPr/>
          <p:nvPr/>
        </p:nvGrpSpPr>
        <p:grpSpPr>
          <a:xfrm>
            <a:off x="4494390" y="2926337"/>
            <a:ext cx="788020" cy="1048694"/>
            <a:chOff x="4494390" y="2926337"/>
            <a:chExt cx="788020" cy="1048694"/>
          </a:xfrm>
        </p:grpSpPr>
        <p:grpSp>
          <p:nvGrpSpPr>
            <p:cNvPr id="1910" name="Shape 1910"/>
            <p:cNvGrpSpPr/>
            <p:nvPr/>
          </p:nvGrpSpPr>
          <p:grpSpPr>
            <a:xfrm>
              <a:off x="4494390" y="2926337"/>
              <a:ext cx="788020" cy="1048694"/>
              <a:chOff x="5592955" y="2047406"/>
              <a:chExt cx="788020" cy="1048694"/>
            </a:xfrm>
          </p:grpSpPr>
          <p:sp>
            <p:nvSpPr>
              <p:cNvPr id="1911" name="Shape 191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912" name="Shape 191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913" name="Shape 191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14" name="Shape 191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15" name="Shape 191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16" name="Shape 191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17" name="Shape 1917"/>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918" name="Shape 1918"/>
              <p:cNvGrpSpPr/>
              <p:nvPr/>
            </p:nvGrpSpPr>
            <p:grpSpPr>
              <a:xfrm>
                <a:off x="5592955" y="2047406"/>
                <a:ext cx="712986" cy="218400"/>
                <a:chOff x="4577530" y="2938752"/>
                <a:chExt cx="712986" cy="218400"/>
              </a:xfrm>
            </p:grpSpPr>
            <p:sp>
              <p:nvSpPr>
                <p:cNvPr id="1919" name="Shape 191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920" name="Shape 192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921" name="Shape 192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922" name="Shape 192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23" name="Shape 1923"/>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1924" name="Shape 192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25" name="Shape 1925"/>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1926" name="Shape 192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27" name="Shape 1927"/>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1928" name="Shape 192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29" name="Shape 1929"/>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1930" name="Shape 1930"/>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931" name="Shape 1931"/>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932" name="Shape 1932"/>
            <p:cNvPicPr preferRelativeResize="0"/>
            <p:nvPr/>
          </p:nvPicPr>
          <p:blipFill>
            <a:blip r:embed="rId6">
              <a:alphaModFix/>
            </a:blip>
            <a:stretch>
              <a:fillRect/>
            </a:stretch>
          </p:blipFill>
          <p:spPr>
            <a:xfrm>
              <a:off x="4647732" y="3621745"/>
              <a:ext cx="147500" cy="98225"/>
            </a:xfrm>
            <a:prstGeom prst="rect">
              <a:avLst/>
            </a:prstGeom>
            <a:noFill/>
            <a:ln>
              <a:noFill/>
            </a:ln>
          </p:spPr>
        </p:pic>
        <p:pic>
          <p:nvPicPr>
            <p:cNvPr id="1933" name="Shape 1933"/>
            <p:cNvPicPr preferRelativeResize="0"/>
            <p:nvPr/>
          </p:nvPicPr>
          <p:blipFill>
            <a:blip r:embed="rId7">
              <a:alphaModFix/>
            </a:blip>
            <a:stretch>
              <a:fillRect/>
            </a:stretch>
          </p:blipFill>
          <p:spPr>
            <a:xfrm>
              <a:off x="5008883" y="3608641"/>
              <a:ext cx="128250" cy="128250"/>
            </a:xfrm>
            <a:prstGeom prst="rect">
              <a:avLst/>
            </a:prstGeom>
            <a:noFill/>
            <a:ln>
              <a:noFill/>
            </a:ln>
          </p:spPr>
        </p:pic>
      </p:grpSp>
      <p:grpSp>
        <p:nvGrpSpPr>
          <p:cNvPr id="1934" name="Shape 1934"/>
          <p:cNvGrpSpPr/>
          <p:nvPr/>
        </p:nvGrpSpPr>
        <p:grpSpPr>
          <a:xfrm>
            <a:off x="5332590" y="1864953"/>
            <a:ext cx="788020" cy="1048694"/>
            <a:chOff x="5332590" y="1864953"/>
            <a:chExt cx="788020" cy="1048694"/>
          </a:xfrm>
        </p:grpSpPr>
        <p:grpSp>
          <p:nvGrpSpPr>
            <p:cNvPr id="1935" name="Shape 1935"/>
            <p:cNvGrpSpPr/>
            <p:nvPr/>
          </p:nvGrpSpPr>
          <p:grpSpPr>
            <a:xfrm>
              <a:off x="5332590" y="1864953"/>
              <a:ext cx="788020" cy="1048694"/>
              <a:chOff x="5592955" y="2047406"/>
              <a:chExt cx="788020" cy="1048694"/>
            </a:xfrm>
          </p:grpSpPr>
          <p:sp>
            <p:nvSpPr>
              <p:cNvPr id="1936" name="Shape 193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937" name="Shape 193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938" name="Shape 193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39" name="Shape 193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40" name="Shape 194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41" name="Shape 194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42" name="Shape 1942"/>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943" name="Shape 1943"/>
              <p:cNvGrpSpPr/>
              <p:nvPr/>
            </p:nvGrpSpPr>
            <p:grpSpPr>
              <a:xfrm>
                <a:off x="5592955" y="2047406"/>
                <a:ext cx="712986" cy="218400"/>
                <a:chOff x="4577530" y="2938752"/>
                <a:chExt cx="712986" cy="218400"/>
              </a:xfrm>
            </p:grpSpPr>
            <p:sp>
              <p:nvSpPr>
                <p:cNvPr id="1944" name="Shape 194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945" name="Shape 194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946" name="Shape 194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947" name="Shape 194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48" name="Shape 1948"/>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1949" name="Shape 194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1950" name="Shape 1950"/>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1951" name="Shape 195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52" name="Shape 1952"/>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1953" name="Shape 195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54" name="Shape 1954"/>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1955" name="Shape 1955"/>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956" name="Shape 1956"/>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957" name="Shape 1957"/>
            <p:cNvPicPr preferRelativeResize="0"/>
            <p:nvPr/>
          </p:nvPicPr>
          <p:blipFill>
            <a:blip r:embed="rId8">
              <a:alphaModFix/>
            </a:blip>
            <a:stretch>
              <a:fillRect/>
            </a:stretch>
          </p:blipFill>
          <p:spPr>
            <a:xfrm>
              <a:off x="5520286" y="2223902"/>
              <a:ext cx="89205" cy="98225"/>
            </a:xfrm>
            <a:prstGeom prst="rect">
              <a:avLst/>
            </a:prstGeom>
            <a:noFill/>
            <a:ln>
              <a:noFill/>
            </a:ln>
          </p:spPr>
        </p:pic>
        <p:pic>
          <p:nvPicPr>
            <p:cNvPr id="1958" name="Shape 1958"/>
            <p:cNvPicPr preferRelativeResize="0"/>
            <p:nvPr/>
          </p:nvPicPr>
          <p:blipFill>
            <a:blip r:embed="rId9">
              <a:alphaModFix/>
            </a:blip>
            <a:stretch>
              <a:fillRect/>
            </a:stretch>
          </p:blipFill>
          <p:spPr>
            <a:xfrm>
              <a:off x="5830428" y="2570588"/>
              <a:ext cx="158026" cy="81825"/>
            </a:xfrm>
            <a:prstGeom prst="rect">
              <a:avLst/>
            </a:prstGeom>
            <a:noFill/>
            <a:ln>
              <a:noFill/>
            </a:ln>
          </p:spPr>
        </p:pic>
      </p:grpSp>
      <p:grpSp>
        <p:nvGrpSpPr>
          <p:cNvPr id="1959" name="Shape 1959"/>
          <p:cNvGrpSpPr/>
          <p:nvPr/>
        </p:nvGrpSpPr>
        <p:grpSpPr>
          <a:xfrm>
            <a:off x="5332590" y="2926337"/>
            <a:ext cx="788020" cy="1048694"/>
            <a:chOff x="5332590" y="2926337"/>
            <a:chExt cx="788020" cy="1048694"/>
          </a:xfrm>
        </p:grpSpPr>
        <p:grpSp>
          <p:nvGrpSpPr>
            <p:cNvPr id="1960" name="Shape 1960"/>
            <p:cNvGrpSpPr/>
            <p:nvPr/>
          </p:nvGrpSpPr>
          <p:grpSpPr>
            <a:xfrm>
              <a:off x="5332590" y="2926337"/>
              <a:ext cx="788020" cy="1048694"/>
              <a:chOff x="5592955" y="2047406"/>
              <a:chExt cx="788020" cy="1048694"/>
            </a:xfrm>
          </p:grpSpPr>
          <p:sp>
            <p:nvSpPr>
              <p:cNvPr id="1961" name="Shape 196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962" name="Shape 196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963" name="Shape 196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64" name="Shape 196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65" name="Shape 196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66" name="Shape 196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67" name="Shape 1967"/>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968" name="Shape 1968"/>
              <p:cNvGrpSpPr/>
              <p:nvPr/>
            </p:nvGrpSpPr>
            <p:grpSpPr>
              <a:xfrm>
                <a:off x="5592955" y="2047406"/>
                <a:ext cx="712986" cy="218400"/>
                <a:chOff x="4577530" y="2938752"/>
                <a:chExt cx="712986" cy="218400"/>
              </a:xfrm>
            </p:grpSpPr>
            <p:sp>
              <p:nvSpPr>
                <p:cNvPr id="1969" name="Shape 196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970" name="Shape 197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971" name="Shape 197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972" name="Shape 197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73" name="Shape 1973"/>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1974" name="Shape 197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75" name="Shape 1975"/>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1976" name="Shape 197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77" name="Shape 1977"/>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1978" name="Shape 197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79" name="Shape 1979"/>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1980" name="Shape 1980"/>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1981" name="Shape 1981"/>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1982" name="Shape 1982"/>
            <p:cNvPicPr preferRelativeResize="0"/>
            <p:nvPr/>
          </p:nvPicPr>
          <p:blipFill>
            <a:blip r:embed="rId8">
              <a:alphaModFix/>
            </a:blip>
            <a:stretch>
              <a:fillRect/>
            </a:stretch>
          </p:blipFill>
          <p:spPr>
            <a:xfrm>
              <a:off x="5520286" y="3624591"/>
              <a:ext cx="89205" cy="98225"/>
            </a:xfrm>
            <a:prstGeom prst="rect">
              <a:avLst/>
            </a:prstGeom>
            <a:noFill/>
            <a:ln>
              <a:noFill/>
            </a:ln>
          </p:spPr>
        </p:pic>
        <p:pic>
          <p:nvPicPr>
            <p:cNvPr id="1983" name="Shape 1983"/>
            <p:cNvPicPr preferRelativeResize="0"/>
            <p:nvPr/>
          </p:nvPicPr>
          <p:blipFill>
            <a:blip r:embed="rId9">
              <a:alphaModFix/>
            </a:blip>
            <a:stretch>
              <a:fillRect/>
            </a:stretch>
          </p:blipFill>
          <p:spPr>
            <a:xfrm>
              <a:off x="5830428" y="3623927"/>
              <a:ext cx="158026" cy="81825"/>
            </a:xfrm>
            <a:prstGeom prst="rect">
              <a:avLst/>
            </a:prstGeom>
            <a:noFill/>
            <a:ln>
              <a:noFill/>
            </a:ln>
          </p:spPr>
        </p:pic>
      </p:grpSp>
      <p:grpSp>
        <p:nvGrpSpPr>
          <p:cNvPr id="1984" name="Shape 1984"/>
          <p:cNvGrpSpPr/>
          <p:nvPr/>
        </p:nvGrpSpPr>
        <p:grpSpPr>
          <a:xfrm>
            <a:off x="4494390" y="1864953"/>
            <a:ext cx="788020" cy="1048694"/>
            <a:chOff x="4494390" y="1864953"/>
            <a:chExt cx="788020" cy="1048694"/>
          </a:xfrm>
        </p:grpSpPr>
        <p:grpSp>
          <p:nvGrpSpPr>
            <p:cNvPr id="1985" name="Shape 1985"/>
            <p:cNvGrpSpPr/>
            <p:nvPr/>
          </p:nvGrpSpPr>
          <p:grpSpPr>
            <a:xfrm>
              <a:off x="4494390" y="1864953"/>
              <a:ext cx="788020" cy="1048694"/>
              <a:chOff x="5592955" y="2047406"/>
              <a:chExt cx="788020" cy="1048694"/>
            </a:xfrm>
          </p:grpSpPr>
          <p:sp>
            <p:nvSpPr>
              <p:cNvPr id="1986" name="Shape 1986"/>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1987" name="Shape 1987"/>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1988" name="Shape 1988"/>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89" name="Shape 1989"/>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90" name="Shape 1990"/>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91" name="Shape 1991"/>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1992" name="Shape 1992"/>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1993" name="Shape 1993"/>
              <p:cNvGrpSpPr/>
              <p:nvPr/>
            </p:nvGrpSpPr>
            <p:grpSpPr>
              <a:xfrm>
                <a:off x="5592955" y="2047406"/>
                <a:ext cx="712986" cy="218400"/>
                <a:chOff x="4577530" y="2938752"/>
                <a:chExt cx="712986" cy="218400"/>
              </a:xfrm>
            </p:grpSpPr>
            <p:sp>
              <p:nvSpPr>
                <p:cNvPr id="1994" name="Shape 199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995" name="Shape 199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1996" name="Shape 1996"/>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1997" name="Shape 1997"/>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1998" name="Shape 1998"/>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1999" name="Shape 1999"/>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000" name="Shape 2000"/>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01" name="Shape 2001"/>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002" name="Shape 2002"/>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03" name="Shape 2003"/>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004" name="Shape 2004"/>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05" name="Shape 2005"/>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006" name="Shape 2006"/>
            <p:cNvPicPr preferRelativeResize="0"/>
            <p:nvPr/>
          </p:nvPicPr>
          <p:blipFill>
            <a:blip r:embed="rId6">
              <a:alphaModFix/>
            </a:blip>
            <a:stretch>
              <a:fillRect/>
            </a:stretch>
          </p:blipFill>
          <p:spPr>
            <a:xfrm>
              <a:off x="4654462" y="2221055"/>
              <a:ext cx="147500" cy="98225"/>
            </a:xfrm>
            <a:prstGeom prst="rect">
              <a:avLst/>
            </a:prstGeom>
            <a:noFill/>
            <a:ln>
              <a:noFill/>
            </a:ln>
          </p:spPr>
        </p:pic>
        <p:pic>
          <p:nvPicPr>
            <p:cNvPr id="2007" name="Shape 2007"/>
            <p:cNvPicPr preferRelativeResize="0"/>
            <p:nvPr/>
          </p:nvPicPr>
          <p:blipFill>
            <a:blip r:embed="rId7">
              <a:alphaModFix/>
            </a:blip>
            <a:stretch>
              <a:fillRect/>
            </a:stretch>
          </p:blipFill>
          <p:spPr>
            <a:xfrm>
              <a:off x="4656973" y="2547375"/>
              <a:ext cx="128250" cy="128250"/>
            </a:xfrm>
            <a:prstGeom prst="rect">
              <a:avLst/>
            </a:prstGeom>
            <a:noFill/>
            <a:ln>
              <a:noFill/>
            </a:ln>
          </p:spPr>
        </p:pic>
        <p:pic>
          <p:nvPicPr>
            <p:cNvPr id="2008" name="Shape 2008"/>
            <p:cNvPicPr preferRelativeResize="0"/>
            <p:nvPr/>
          </p:nvPicPr>
          <p:blipFill>
            <a:blip r:embed="rId10">
              <a:alphaModFix/>
            </a:blip>
            <a:stretch>
              <a:fillRect/>
            </a:stretch>
          </p:blipFill>
          <p:spPr>
            <a:xfrm>
              <a:off x="5027731" y="2230103"/>
              <a:ext cx="92550" cy="92550"/>
            </a:xfrm>
            <a:prstGeom prst="rect">
              <a:avLst/>
            </a:prstGeom>
            <a:noFill/>
            <a:ln>
              <a:noFill/>
            </a:ln>
          </p:spPr>
        </p:pic>
      </p:grpSp>
      <p:grpSp>
        <p:nvGrpSpPr>
          <p:cNvPr id="2009" name="Shape 2009"/>
          <p:cNvGrpSpPr/>
          <p:nvPr/>
        </p:nvGrpSpPr>
        <p:grpSpPr>
          <a:xfrm>
            <a:off x="3656190" y="2926337"/>
            <a:ext cx="788020" cy="1048694"/>
            <a:chOff x="3656190" y="2926337"/>
            <a:chExt cx="788020" cy="1048694"/>
          </a:xfrm>
        </p:grpSpPr>
        <p:grpSp>
          <p:nvGrpSpPr>
            <p:cNvPr id="2010" name="Shape 2010"/>
            <p:cNvGrpSpPr/>
            <p:nvPr/>
          </p:nvGrpSpPr>
          <p:grpSpPr>
            <a:xfrm>
              <a:off x="3656190" y="2926337"/>
              <a:ext cx="788020" cy="1048694"/>
              <a:chOff x="5592955" y="2047406"/>
              <a:chExt cx="788020" cy="1048694"/>
            </a:xfrm>
          </p:grpSpPr>
          <p:sp>
            <p:nvSpPr>
              <p:cNvPr id="2011" name="Shape 2011"/>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012" name="Shape 2012"/>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013" name="Shape 2013"/>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014" name="Shape 2014"/>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015" name="Shape 2015"/>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016" name="Shape 2016"/>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017" name="Shape 2017"/>
              <p:cNvSpPr txBox="1"/>
              <p:nvPr/>
            </p:nvSpPr>
            <p:spPr>
              <a:xfrm>
                <a:off x="5608475" y="2883722"/>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018" name="Shape 2018"/>
              <p:cNvGrpSpPr/>
              <p:nvPr/>
            </p:nvGrpSpPr>
            <p:grpSpPr>
              <a:xfrm>
                <a:off x="5592955" y="2047406"/>
                <a:ext cx="712986" cy="218400"/>
                <a:chOff x="4577530" y="2938752"/>
                <a:chExt cx="712986" cy="218400"/>
              </a:xfrm>
            </p:grpSpPr>
            <p:sp>
              <p:nvSpPr>
                <p:cNvPr id="2019" name="Shape 2019"/>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020" name="Shape 2020"/>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021" name="Shape 2021"/>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022" name="Shape 2022"/>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023" name="Shape 2023"/>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24" name="Shape 2024"/>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025" name="Shape 2025"/>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26" name="Shape 2026"/>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027" name="Shape 2027"/>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28" name="Shape 2028"/>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029" name="Shape 2029"/>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30" name="Shape 2030"/>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031" name="Shape 2031"/>
            <p:cNvPicPr preferRelativeResize="0"/>
            <p:nvPr/>
          </p:nvPicPr>
          <p:blipFill>
            <a:blip r:embed="rId6">
              <a:alphaModFix/>
            </a:blip>
            <a:stretch>
              <a:fillRect/>
            </a:stretch>
          </p:blipFill>
          <p:spPr>
            <a:xfrm>
              <a:off x="4161443" y="3621745"/>
              <a:ext cx="147500" cy="98225"/>
            </a:xfrm>
            <a:prstGeom prst="rect">
              <a:avLst/>
            </a:prstGeom>
            <a:noFill/>
            <a:ln>
              <a:noFill/>
            </a:ln>
          </p:spPr>
        </p:pic>
        <p:pic>
          <p:nvPicPr>
            <p:cNvPr id="2032" name="Shape 2032"/>
            <p:cNvPicPr preferRelativeResize="0"/>
            <p:nvPr/>
          </p:nvPicPr>
          <p:blipFill>
            <a:blip r:embed="rId7">
              <a:alphaModFix/>
            </a:blip>
            <a:stretch>
              <a:fillRect/>
            </a:stretch>
          </p:blipFill>
          <p:spPr>
            <a:xfrm>
              <a:off x="3822138" y="3273555"/>
              <a:ext cx="128250" cy="128250"/>
            </a:xfrm>
            <a:prstGeom prst="rect">
              <a:avLst/>
            </a:prstGeom>
            <a:noFill/>
            <a:ln>
              <a:noFill/>
            </a:ln>
          </p:spPr>
        </p:pic>
        <p:pic>
          <p:nvPicPr>
            <p:cNvPr id="2033" name="Shape 2033"/>
            <p:cNvPicPr preferRelativeResize="0"/>
            <p:nvPr/>
          </p:nvPicPr>
          <p:blipFill>
            <a:blip r:embed="rId10">
              <a:alphaModFix/>
            </a:blip>
            <a:stretch>
              <a:fillRect/>
            </a:stretch>
          </p:blipFill>
          <p:spPr>
            <a:xfrm>
              <a:off x="4182837" y="3291403"/>
              <a:ext cx="92550" cy="92550"/>
            </a:xfrm>
            <a:prstGeom prst="rect">
              <a:avLst/>
            </a:prstGeom>
            <a:noFill/>
            <a:ln>
              <a:noFill/>
            </a:ln>
          </p:spPr>
        </p:pic>
      </p:grpSp>
      <p:grpSp>
        <p:nvGrpSpPr>
          <p:cNvPr id="2034" name="Shape 2034"/>
          <p:cNvGrpSpPr/>
          <p:nvPr/>
        </p:nvGrpSpPr>
        <p:grpSpPr>
          <a:xfrm>
            <a:off x="2284400" y="1913225"/>
            <a:ext cx="1326900" cy="2061900"/>
            <a:chOff x="2607113" y="1913225"/>
            <a:chExt cx="1326900" cy="2061900"/>
          </a:xfrm>
        </p:grpSpPr>
        <p:sp>
          <p:nvSpPr>
            <p:cNvPr id="2035" name="Shape 2035"/>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2036" name="Shape 2036"/>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2037" name="Shape 2037"/>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sp>
          <p:nvSpPr>
            <p:cNvPr id="2038" name="Shape 2038"/>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DATA STORE</a:t>
              </a:r>
              <a:endParaRPr sz="700" b="1">
                <a:solidFill>
                  <a:srgbClr val="FFFFFF"/>
                </a:solidFill>
                <a:latin typeface="Overpass" pitchFamily="2" charset="77"/>
                <a:ea typeface="Proxima Nova"/>
                <a:cs typeface="Proxima Nova"/>
                <a:sym typeface="Proxima Nova"/>
              </a:endParaRPr>
            </a:p>
          </p:txBody>
        </p:sp>
        <p:sp>
          <p:nvSpPr>
            <p:cNvPr id="2039" name="Shape 2039"/>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SCHEDULER</a:t>
              </a:r>
              <a:endParaRPr sz="700" b="1">
                <a:solidFill>
                  <a:srgbClr val="FFFFFF"/>
                </a:solidFill>
                <a:latin typeface="Overpass" pitchFamily="2" charset="77"/>
                <a:ea typeface="Proxima Nova"/>
                <a:cs typeface="Proxima Nova"/>
                <a:sym typeface="Proxima Nova"/>
              </a:endParaRPr>
            </a:p>
          </p:txBody>
        </p:sp>
        <p:sp>
          <p:nvSpPr>
            <p:cNvPr id="2040" name="Shape 2040"/>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HEALTH/SCALING</a:t>
              </a:r>
              <a:endParaRPr sz="700" b="1">
                <a:solidFill>
                  <a:srgbClr val="FFFFFF"/>
                </a:solidFill>
                <a:latin typeface="Overpass" pitchFamily="2" charset="77"/>
                <a:ea typeface="Proxima Nova"/>
                <a:cs typeface="Proxima Nova"/>
                <a:sym typeface="Proxima Nova"/>
              </a:endParaRPr>
            </a:p>
          </p:txBody>
        </p:sp>
      </p:grpSp>
      <p:grpSp>
        <p:nvGrpSpPr>
          <p:cNvPr id="2041" name="Shape 2041"/>
          <p:cNvGrpSpPr/>
          <p:nvPr/>
        </p:nvGrpSpPr>
        <p:grpSpPr>
          <a:xfrm>
            <a:off x="2222988" y="4065375"/>
            <a:ext cx="4668000" cy="509100"/>
            <a:chOff x="2545700" y="4065375"/>
            <a:chExt cx="4668000" cy="509100"/>
          </a:xfrm>
        </p:grpSpPr>
        <p:sp>
          <p:nvSpPr>
            <p:cNvPr id="2042" name="Shape 2042"/>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pic>
          <p:nvPicPr>
            <p:cNvPr id="2043" name="Shape 2043"/>
            <p:cNvPicPr preferRelativeResize="0"/>
            <p:nvPr/>
          </p:nvPicPr>
          <p:blipFill>
            <a:blip r:embed="rId11">
              <a:alphaModFix/>
            </a:blip>
            <a:stretch>
              <a:fillRect/>
            </a:stretch>
          </p:blipFill>
          <p:spPr>
            <a:xfrm>
              <a:off x="3438750" y="4201990"/>
              <a:ext cx="278300" cy="111096"/>
            </a:xfrm>
            <a:prstGeom prst="rect">
              <a:avLst/>
            </a:prstGeom>
            <a:noFill/>
            <a:ln>
              <a:noFill/>
            </a:ln>
          </p:spPr>
        </p:pic>
        <p:pic>
          <p:nvPicPr>
            <p:cNvPr id="2044" name="Shape 2044"/>
            <p:cNvPicPr preferRelativeResize="0"/>
            <p:nvPr/>
          </p:nvPicPr>
          <p:blipFill>
            <a:blip r:embed="rId12">
              <a:alphaModFix/>
            </a:blip>
            <a:stretch>
              <a:fillRect/>
            </a:stretch>
          </p:blipFill>
          <p:spPr>
            <a:xfrm>
              <a:off x="4720805" y="4153188"/>
              <a:ext cx="301271" cy="208700"/>
            </a:xfrm>
            <a:prstGeom prst="rect">
              <a:avLst/>
            </a:prstGeom>
            <a:noFill/>
            <a:ln>
              <a:noFill/>
            </a:ln>
          </p:spPr>
        </p:pic>
        <p:pic>
          <p:nvPicPr>
            <p:cNvPr id="2045" name="Shape 2045"/>
            <p:cNvPicPr preferRelativeResize="0"/>
            <p:nvPr/>
          </p:nvPicPr>
          <p:blipFill>
            <a:blip r:embed="rId13">
              <a:alphaModFix/>
            </a:blip>
            <a:stretch>
              <a:fillRect/>
            </a:stretch>
          </p:blipFill>
          <p:spPr>
            <a:xfrm>
              <a:off x="5364605" y="4153188"/>
              <a:ext cx="301271" cy="208700"/>
            </a:xfrm>
            <a:prstGeom prst="rect">
              <a:avLst/>
            </a:prstGeom>
            <a:noFill/>
            <a:ln>
              <a:noFill/>
            </a:ln>
          </p:spPr>
        </p:pic>
        <p:pic>
          <p:nvPicPr>
            <p:cNvPr id="2046" name="Shape 2046"/>
            <p:cNvPicPr preferRelativeResize="0"/>
            <p:nvPr/>
          </p:nvPicPr>
          <p:blipFill>
            <a:blip r:embed="rId14">
              <a:alphaModFix/>
            </a:blip>
            <a:stretch>
              <a:fillRect/>
            </a:stretch>
          </p:blipFill>
          <p:spPr>
            <a:xfrm>
              <a:off x="6008404" y="4153188"/>
              <a:ext cx="301271" cy="208700"/>
            </a:xfrm>
            <a:prstGeom prst="rect">
              <a:avLst/>
            </a:prstGeom>
            <a:noFill/>
            <a:ln>
              <a:noFill/>
            </a:ln>
          </p:spPr>
        </p:pic>
        <p:pic>
          <p:nvPicPr>
            <p:cNvPr id="2047" name="Shape 2047"/>
            <p:cNvPicPr preferRelativeResize="0"/>
            <p:nvPr/>
          </p:nvPicPr>
          <p:blipFill>
            <a:blip r:embed="rId15">
              <a:alphaModFix/>
            </a:blip>
            <a:stretch>
              <a:fillRect/>
            </a:stretch>
          </p:blipFill>
          <p:spPr>
            <a:xfrm>
              <a:off x="4059578" y="4181790"/>
              <a:ext cx="318698" cy="151495"/>
            </a:xfrm>
            <a:prstGeom prst="rect">
              <a:avLst/>
            </a:prstGeom>
            <a:noFill/>
            <a:ln>
              <a:noFill/>
            </a:ln>
          </p:spPr>
        </p:pic>
        <p:sp>
          <p:nvSpPr>
            <p:cNvPr id="2048" name="Shape 2048"/>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2049" name="Shape 2049"/>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2050" name="Shape 2050"/>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2051" name="Shape 2051"/>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2052" name="Shape 2052"/>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2053" name="Shape 2053"/>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054" name="Shape 2054"/>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055" name="Shape 2055"/>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056" name="Shape 2056"/>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2" name="Slide Number Placeholder 1">
            <a:extLst>
              <a:ext uri="{FF2B5EF4-FFF2-40B4-BE49-F238E27FC236}">
                <a16:creationId xmlns:a16="http://schemas.microsoft.com/office/drawing/2014/main" id="{D1CB5A22-6203-E444-93A7-8D2EBF5B8F3E}"/>
              </a:ext>
            </a:extLst>
          </p:cNvPr>
          <p:cNvSpPr>
            <a:spLocks noGrp="1"/>
          </p:cNvSpPr>
          <p:nvPr>
            <p:ph type="sldNum" idx="12"/>
          </p:nvPr>
        </p:nvSpPr>
        <p:spPr/>
        <p:txBody>
          <a:bodyPr/>
          <a:lstStyle/>
          <a:p>
            <a:fld id="{00000000-1234-1234-1234-123412341234}" type="slidenum">
              <a:rPr lang="en" smtClean="0"/>
              <a:pPr/>
              <a:t>26</a:t>
            </a:fld>
            <a:endParaRPr lang="e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2" name="Shape 2062"/>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ROUTING AND LOAD-BALANCING</a:t>
            </a:r>
            <a:endParaRPr>
              <a:latin typeface="Overpass" pitchFamily="2" charset="77"/>
            </a:endParaRPr>
          </a:p>
        </p:txBody>
      </p:sp>
      <p:sp>
        <p:nvSpPr>
          <p:cNvPr id="2063" name="Shape 2063"/>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064" name="Shape 2064"/>
          <p:cNvSpPr/>
          <p:nvPr/>
        </p:nvSpPr>
        <p:spPr>
          <a:xfrm>
            <a:off x="2223000" y="1482351"/>
            <a:ext cx="46680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SERVICE LAYER</a:t>
            </a:r>
            <a:endParaRPr sz="700" b="1">
              <a:solidFill>
                <a:srgbClr val="FFFFFF"/>
              </a:solidFill>
              <a:latin typeface="Overpass" pitchFamily="2" charset="77"/>
              <a:ea typeface="Proxima Nova"/>
              <a:cs typeface="Proxima Nova"/>
              <a:sym typeface="Proxima Nova"/>
            </a:endParaRPr>
          </a:p>
        </p:txBody>
      </p:sp>
      <p:grpSp>
        <p:nvGrpSpPr>
          <p:cNvPr id="2065" name="Shape 2065"/>
          <p:cNvGrpSpPr/>
          <p:nvPr/>
        </p:nvGrpSpPr>
        <p:grpSpPr>
          <a:xfrm>
            <a:off x="2224573" y="1050261"/>
            <a:ext cx="4668000" cy="400200"/>
            <a:chOff x="2547285" y="905655"/>
            <a:chExt cx="4668000" cy="400200"/>
          </a:xfrm>
        </p:grpSpPr>
        <p:sp>
          <p:nvSpPr>
            <p:cNvPr id="2066" name="Shape 2066"/>
            <p:cNvSpPr/>
            <p:nvPr/>
          </p:nvSpPr>
          <p:spPr>
            <a:xfrm>
              <a:off x="2547285" y="905655"/>
              <a:ext cx="4668000" cy="400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ROUTING LAYER</a:t>
              </a:r>
              <a:endParaRPr sz="700" b="1">
                <a:solidFill>
                  <a:srgbClr val="FFFFFF"/>
                </a:solidFill>
                <a:latin typeface="Overpass" pitchFamily="2" charset="77"/>
                <a:ea typeface="Proxima Nova"/>
                <a:cs typeface="Proxima Nova"/>
                <a:sym typeface="Proxima Nova"/>
              </a:endParaRPr>
            </a:p>
          </p:txBody>
        </p:sp>
        <p:pic>
          <p:nvPicPr>
            <p:cNvPr id="2067" name="Shape 2067"/>
            <p:cNvPicPr preferRelativeResize="0"/>
            <p:nvPr/>
          </p:nvPicPr>
          <p:blipFill>
            <a:blip r:embed="rId3">
              <a:alphaModFix/>
            </a:blip>
            <a:stretch>
              <a:fillRect/>
            </a:stretch>
          </p:blipFill>
          <p:spPr>
            <a:xfrm>
              <a:off x="3305545" y="1003648"/>
              <a:ext cx="313014" cy="229803"/>
            </a:xfrm>
            <a:prstGeom prst="rect">
              <a:avLst/>
            </a:prstGeom>
            <a:noFill/>
            <a:ln>
              <a:noFill/>
            </a:ln>
          </p:spPr>
        </p:pic>
        <p:pic>
          <p:nvPicPr>
            <p:cNvPr id="2068" name="Shape 2068"/>
            <p:cNvPicPr preferRelativeResize="0"/>
            <p:nvPr/>
          </p:nvPicPr>
          <p:blipFill>
            <a:blip r:embed="rId4">
              <a:alphaModFix/>
            </a:blip>
            <a:stretch>
              <a:fillRect/>
            </a:stretch>
          </p:blipFill>
          <p:spPr>
            <a:xfrm>
              <a:off x="2823382" y="1005502"/>
              <a:ext cx="298020" cy="226094"/>
            </a:xfrm>
            <a:prstGeom prst="rect">
              <a:avLst/>
            </a:prstGeom>
            <a:noFill/>
            <a:ln>
              <a:noFill/>
            </a:ln>
          </p:spPr>
        </p:pic>
        <p:pic>
          <p:nvPicPr>
            <p:cNvPr id="2069" name="Shape 2069"/>
            <p:cNvPicPr preferRelativeResize="0"/>
            <p:nvPr/>
          </p:nvPicPr>
          <p:blipFill>
            <a:blip r:embed="rId5">
              <a:alphaModFix/>
            </a:blip>
            <a:stretch>
              <a:fillRect/>
            </a:stretch>
          </p:blipFill>
          <p:spPr>
            <a:xfrm>
              <a:off x="4190054" y="1000213"/>
              <a:ext cx="134816" cy="236672"/>
            </a:xfrm>
            <a:prstGeom prst="rect">
              <a:avLst/>
            </a:prstGeom>
            <a:noFill/>
            <a:ln>
              <a:noFill/>
            </a:ln>
          </p:spPr>
        </p:pic>
        <p:pic>
          <p:nvPicPr>
            <p:cNvPr id="2070" name="Shape 2070"/>
            <p:cNvPicPr preferRelativeResize="0"/>
            <p:nvPr/>
          </p:nvPicPr>
          <p:blipFill>
            <a:blip r:embed="rId6">
              <a:alphaModFix/>
            </a:blip>
            <a:stretch>
              <a:fillRect/>
            </a:stretch>
          </p:blipFill>
          <p:spPr>
            <a:xfrm>
              <a:off x="3802703" y="982224"/>
              <a:ext cx="203208" cy="272650"/>
            </a:xfrm>
            <a:prstGeom prst="rect">
              <a:avLst/>
            </a:prstGeom>
            <a:noFill/>
            <a:ln>
              <a:noFill/>
            </a:ln>
          </p:spPr>
        </p:pic>
        <p:pic>
          <p:nvPicPr>
            <p:cNvPr id="2071" name="Shape 2071"/>
            <p:cNvPicPr preferRelativeResize="0"/>
            <p:nvPr/>
          </p:nvPicPr>
          <p:blipFill>
            <a:blip r:embed="rId3">
              <a:alphaModFix/>
            </a:blip>
            <a:stretch>
              <a:fillRect/>
            </a:stretch>
          </p:blipFill>
          <p:spPr>
            <a:xfrm>
              <a:off x="6173870" y="1003648"/>
              <a:ext cx="313014" cy="229803"/>
            </a:xfrm>
            <a:prstGeom prst="rect">
              <a:avLst/>
            </a:prstGeom>
            <a:noFill/>
            <a:ln>
              <a:noFill/>
            </a:ln>
          </p:spPr>
        </p:pic>
        <p:pic>
          <p:nvPicPr>
            <p:cNvPr id="2072" name="Shape 2072"/>
            <p:cNvPicPr preferRelativeResize="0"/>
            <p:nvPr/>
          </p:nvPicPr>
          <p:blipFill>
            <a:blip r:embed="rId4">
              <a:alphaModFix/>
            </a:blip>
            <a:stretch>
              <a:fillRect/>
            </a:stretch>
          </p:blipFill>
          <p:spPr>
            <a:xfrm>
              <a:off x="6654219" y="1005502"/>
              <a:ext cx="298020" cy="226094"/>
            </a:xfrm>
            <a:prstGeom prst="rect">
              <a:avLst/>
            </a:prstGeom>
            <a:noFill/>
            <a:ln>
              <a:noFill/>
            </a:ln>
          </p:spPr>
        </p:pic>
        <p:pic>
          <p:nvPicPr>
            <p:cNvPr id="2073" name="Shape 2073"/>
            <p:cNvPicPr preferRelativeResize="0"/>
            <p:nvPr/>
          </p:nvPicPr>
          <p:blipFill>
            <a:blip r:embed="rId5">
              <a:alphaModFix/>
            </a:blip>
            <a:stretch>
              <a:fillRect/>
            </a:stretch>
          </p:blipFill>
          <p:spPr>
            <a:xfrm>
              <a:off x="5501177" y="1000213"/>
              <a:ext cx="134816" cy="236672"/>
            </a:xfrm>
            <a:prstGeom prst="rect">
              <a:avLst/>
            </a:prstGeom>
            <a:noFill/>
            <a:ln>
              <a:noFill/>
            </a:ln>
          </p:spPr>
        </p:pic>
        <p:pic>
          <p:nvPicPr>
            <p:cNvPr id="2074" name="Shape 2074"/>
            <p:cNvPicPr preferRelativeResize="0"/>
            <p:nvPr/>
          </p:nvPicPr>
          <p:blipFill>
            <a:blip r:embed="rId6">
              <a:alphaModFix/>
            </a:blip>
            <a:stretch>
              <a:fillRect/>
            </a:stretch>
          </p:blipFill>
          <p:spPr>
            <a:xfrm>
              <a:off x="5803328" y="982224"/>
              <a:ext cx="203208" cy="272650"/>
            </a:xfrm>
            <a:prstGeom prst="rect">
              <a:avLst/>
            </a:prstGeom>
            <a:noFill/>
            <a:ln>
              <a:noFill/>
            </a:ln>
          </p:spPr>
        </p:pic>
      </p:grpSp>
      <p:grpSp>
        <p:nvGrpSpPr>
          <p:cNvPr id="2075" name="Shape 2075"/>
          <p:cNvGrpSpPr/>
          <p:nvPr/>
        </p:nvGrpSpPr>
        <p:grpSpPr>
          <a:xfrm>
            <a:off x="6201912" y="1838875"/>
            <a:ext cx="719100" cy="1083694"/>
            <a:chOff x="6524617" y="1838800"/>
            <a:chExt cx="719100" cy="1075200"/>
          </a:xfrm>
        </p:grpSpPr>
        <p:sp>
          <p:nvSpPr>
            <p:cNvPr id="2076" name="Shape 2076"/>
            <p:cNvSpPr/>
            <p:nvPr/>
          </p:nvSpPr>
          <p:spPr>
            <a:xfrm>
              <a:off x="6557675" y="1838800"/>
              <a:ext cx="657600" cy="1075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077" name="Shape 2077"/>
            <p:cNvSpPr txBox="1"/>
            <p:nvPr/>
          </p:nvSpPr>
          <p:spPr>
            <a:xfrm>
              <a:off x="6524617" y="1854245"/>
              <a:ext cx="719100" cy="511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PERSISTENT</a:t>
              </a:r>
              <a:endParaRPr sz="700" b="1">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STORAGE</a:t>
              </a:r>
              <a:endParaRPr sz="700" b="1">
                <a:solidFill>
                  <a:srgbClr val="FFFFFF"/>
                </a:solidFill>
                <a:latin typeface="Overpass" pitchFamily="2" charset="77"/>
                <a:ea typeface="Proxima Nova"/>
                <a:cs typeface="Proxima Nova"/>
                <a:sym typeface="Proxima Nova"/>
              </a:endParaRPr>
            </a:p>
          </p:txBody>
        </p:sp>
        <p:pic>
          <p:nvPicPr>
            <p:cNvPr id="2078" name="Shape 2078"/>
            <p:cNvPicPr preferRelativeResize="0"/>
            <p:nvPr/>
          </p:nvPicPr>
          <p:blipFill>
            <a:blip r:embed="rId7">
              <a:alphaModFix/>
            </a:blip>
            <a:stretch>
              <a:fillRect/>
            </a:stretch>
          </p:blipFill>
          <p:spPr>
            <a:xfrm>
              <a:off x="6731860" y="2329500"/>
              <a:ext cx="288900" cy="381378"/>
            </a:xfrm>
            <a:prstGeom prst="rect">
              <a:avLst/>
            </a:prstGeom>
            <a:noFill/>
            <a:ln>
              <a:noFill/>
            </a:ln>
          </p:spPr>
        </p:pic>
      </p:grpSp>
      <p:grpSp>
        <p:nvGrpSpPr>
          <p:cNvPr id="2079" name="Shape 2079"/>
          <p:cNvGrpSpPr/>
          <p:nvPr/>
        </p:nvGrpSpPr>
        <p:grpSpPr>
          <a:xfrm>
            <a:off x="6232713" y="2956375"/>
            <a:ext cx="657600" cy="1075200"/>
            <a:chOff x="6555425" y="2956375"/>
            <a:chExt cx="657600" cy="1075200"/>
          </a:xfrm>
        </p:grpSpPr>
        <p:sp>
          <p:nvSpPr>
            <p:cNvPr id="2080" name="Shape 2080"/>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REGISTRY</a:t>
              </a:r>
              <a:endParaRPr sz="700" b="1">
                <a:solidFill>
                  <a:srgbClr val="FFFFFF"/>
                </a:solidFill>
                <a:latin typeface="Overpass" pitchFamily="2" charset="77"/>
                <a:ea typeface="Proxima Nova"/>
                <a:cs typeface="Proxima Nova"/>
                <a:sym typeface="Proxima Nova"/>
              </a:endParaRPr>
            </a:p>
          </p:txBody>
        </p:sp>
        <p:pic>
          <p:nvPicPr>
            <p:cNvPr id="2081" name="Shape 2081"/>
            <p:cNvPicPr preferRelativeResize="0"/>
            <p:nvPr/>
          </p:nvPicPr>
          <p:blipFill>
            <a:blip r:embed="rId8">
              <a:alphaModFix/>
            </a:blip>
            <a:stretch>
              <a:fillRect/>
            </a:stretch>
          </p:blipFill>
          <p:spPr>
            <a:xfrm>
              <a:off x="6704648" y="3365971"/>
              <a:ext cx="343325" cy="410380"/>
            </a:xfrm>
            <a:prstGeom prst="rect">
              <a:avLst/>
            </a:prstGeom>
            <a:noFill/>
            <a:ln>
              <a:noFill/>
            </a:ln>
          </p:spPr>
        </p:pic>
      </p:grpSp>
      <p:grpSp>
        <p:nvGrpSpPr>
          <p:cNvPr id="2082" name="Shape 2082"/>
          <p:cNvGrpSpPr/>
          <p:nvPr/>
        </p:nvGrpSpPr>
        <p:grpSpPr>
          <a:xfrm>
            <a:off x="3656190" y="1864953"/>
            <a:ext cx="788020" cy="1048694"/>
            <a:chOff x="3656190" y="1864953"/>
            <a:chExt cx="788020" cy="1048694"/>
          </a:xfrm>
        </p:grpSpPr>
        <p:grpSp>
          <p:nvGrpSpPr>
            <p:cNvPr id="2083" name="Shape 2083"/>
            <p:cNvGrpSpPr/>
            <p:nvPr/>
          </p:nvGrpSpPr>
          <p:grpSpPr>
            <a:xfrm>
              <a:off x="3656190" y="1864953"/>
              <a:ext cx="788020" cy="1048694"/>
              <a:chOff x="5592955" y="2047406"/>
              <a:chExt cx="788020" cy="1048694"/>
            </a:xfrm>
          </p:grpSpPr>
          <p:sp>
            <p:nvSpPr>
              <p:cNvPr id="2084" name="Shape 2084"/>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085" name="Shape 2085"/>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086" name="Shape 2086"/>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087" name="Shape 2087"/>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088" name="Shape 2088"/>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089" name="Shape 2089"/>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090" name="Shape 2090"/>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091" name="Shape 2091"/>
              <p:cNvGrpSpPr/>
              <p:nvPr/>
            </p:nvGrpSpPr>
            <p:grpSpPr>
              <a:xfrm>
                <a:off x="5592955" y="2047406"/>
                <a:ext cx="712986" cy="218400"/>
                <a:chOff x="4577530" y="2938752"/>
                <a:chExt cx="712986" cy="218400"/>
              </a:xfrm>
            </p:grpSpPr>
            <p:sp>
              <p:nvSpPr>
                <p:cNvPr id="2092" name="Shape 209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093" name="Shape 209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094" name="Shape 209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095" name="Shape 2095"/>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096" name="Shape 2096"/>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097" name="Shape 2097"/>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098" name="Shape 2098"/>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099" name="Shape 2099"/>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00" name="Shape 2100"/>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101" name="Shape 2101"/>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02" name="Shape 2102"/>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103" name="Shape 2103"/>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2104" name="Shape 2104"/>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105" name="Shape 2105"/>
            <p:cNvPicPr preferRelativeResize="0"/>
            <p:nvPr/>
          </p:nvPicPr>
          <p:blipFill>
            <a:blip r:embed="rId10">
              <a:alphaModFix/>
            </a:blip>
            <a:stretch>
              <a:fillRect/>
            </a:stretch>
          </p:blipFill>
          <p:spPr>
            <a:xfrm>
              <a:off x="3816262" y="2221055"/>
              <a:ext cx="147500" cy="98225"/>
            </a:xfrm>
            <a:prstGeom prst="rect">
              <a:avLst/>
            </a:prstGeom>
            <a:noFill/>
            <a:ln>
              <a:noFill/>
            </a:ln>
          </p:spPr>
        </p:pic>
        <p:pic>
          <p:nvPicPr>
            <p:cNvPr id="2106" name="Shape 2106"/>
            <p:cNvPicPr preferRelativeResize="0"/>
            <p:nvPr/>
          </p:nvPicPr>
          <p:blipFill>
            <a:blip r:embed="rId11">
              <a:alphaModFix/>
            </a:blip>
            <a:stretch>
              <a:fillRect/>
            </a:stretch>
          </p:blipFill>
          <p:spPr>
            <a:xfrm>
              <a:off x="4172852" y="2547375"/>
              <a:ext cx="128250" cy="128250"/>
            </a:xfrm>
            <a:prstGeom prst="rect">
              <a:avLst/>
            </a:prstGeom>
            <a:noFill/>
            <a:ln>
              <a:noFill/>
            </a:ln>
          </p:spPr>
        </p:pic>
      </p:grpSp>
      <p:grpSp>
        <p:nvGrpSpPr>
          <p:cNvPr id="2107" name="Shape 2107"/>
          <p:cNvGrpSpPr/>
          <p:nvPr/>
        </p:nvGrpSpPr>
        <p:grpSpPr>
          <a:xfrm>
            <a:off x="4494390" y="2926337"/>
            <a:ext cx="788020" cy="1048694"/>
            <a:chOff x="4494390" y="2926337"/>
            <a:chExt cx="788020" cy="1048694"/>
          </a:xfrm>
        </p:grpSpPr>
        <p:grpSp>
          <p:nvGrpSpPr>
            <p:cNvPr id="2108" name="Shape 2108"/>
            <p:cNvGrpSpPr/>
            <p:nvPr/>
          </p:nvGrpSpPr>
          <p:grpSpPr>
            <a:xfrm>
              <a:off x="4494390" y="2926337"/>
              <a:ext cx="788020" cy="1048694"/>
              <a:chOff x="5592955" y="2047406"/>
              <a:chExt cx="788020" cy="1048694"/>
            </a:xfrm>
          </p:grpSpPr>
          <p:sp>
            <p:nvSpPr>
              <p:cNvPr id="2109" name="Shape 2109"/>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110" name="Shape 2110"/>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111" name="Shape 2111"/>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12" name="Shape 2112"/>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13" name="Shape 2113"/>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14" name="Shape 2114"/>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15" name="Shape 2115"/>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116" name="Shape 2116"/>
              <p:cNvGrpSpPr/>
              <p:nvPr/>
            </p:nvGrpSpPr>
            <p:grpSpPr>
              <a:xfrm>
                <a:off x="5592955" y="2047406"/>
                <a:ext cx="712986" cy="218400"/>
                <a:chOff x="4577530" y="2938752"/>
                <a:chExt cx="712986" cy="218400"/>
              </a:xfrm>
            </p:grpSpPr>
            <p:sp>
              <p:nvSpPr>
                <p:cNvPr id="2117" name="Shape 211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118" name="Shape 211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119" name="Shape 211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120" name="Shape 2120"/>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21" name="Shape 2121"/>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122" name="Shape 2122"/>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23" name="Shape 2123"/>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124" name="Shape 2124"/>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25" name="Shape 2125"/>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126" name="Shape 2126"/>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27" name="Shape 2127"/>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128" name="Shape 2128"/>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2129" name="Shape 2129"/>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130" name="Shape 2130"/>
            <p:cNvPicPr preferRelativeResize="0"/>
            <p:nvPr/>
          </p:nvPicPr>
          <p:blipFill>
            <a:blip r:embed="rId10">
              <a:alphaModFix/>
            </a:blip>
            <a:stretch>
              <a:fillRect/>
            </a:stretch>
          </p:blipFill>
          <p:spPr>
            <a:xfrm>
              <a:off x="4647732" y="3621745"/>
              <a:ext cx="147500" cy="98225"/>
            </a:xfrm>
            <a:prstGeom prst="rect">
              <a:avLst/>
            </a:prstGeom>
            <a:noFill/>
            <a:ln>
              <a:noFill/>
            </a:ln>
          </p:spPr>
        </p:pic>
        <p:pic>
          <p:nvPicPr>
            <p:cNvPr id="2131" name="Shape 2131"/>
            <p:cNvPicPr preferRelativeResize="0"/>
            <p:nvPr/>
          </p:nvPicPr>
          <p:blipFill>
            <a:blip r:embed="rId11">
              <a:alphaModFix/>
            </a:blip>
            <a:stretch>
              <a:fillRect/>
            </a:stretch>
          </p:blipFill>
          <p:spPr>
            <a:xfrm>
              <a:off x="5008883" y="3608641"/>
              <a:ext cx="128250" cy="128250"/>
            </a:xfrm>
            <a:prstGeom prst="rect">
              <a:avLst/>
            </a:prstGeom>
            <a:noFill/>
            <a:ln>
              <a:noFill/>
            </a:ln>
          </p:spPr>
        </p:pic>
      </p:grpSp>
      <p:grpSp>
        <p:nvGrpSpPr>
          <p:cNvPr id="2132" name="Shape 2132"/>
          <p:cNvGrpSpPr/>
          <p:nvPr/>
        </p:nvGrpSpPr>
        <p:grpSpPr>
          <a:xfrm>
            <a:off x="5332590" y="1864953"/>
            <a:ext cx="788020" cy="1048694"/>
            <a:chOff x="5332590" y="1864953"/>
            <a:chExt cx="788020" cy="1048694"/>
          </a:xfrm>
        </p:grpSpPr>
        <p:grpSp>
          <p:nvGrpSpPr>
            <p:cNvPr id="2133" name="Shape 2133"/>
            <p:cNvGrpSpPr/>
            <p:nvPr/>
          </p:nvGrpSpPr>
          <p:grpSpPr>
            <a:xfrm>
              <a:off x="5332590" y="1864953"/>
              <a:ext cx="788020" cy="1048694"/>
              <a:chOff x="5592955" y="2047406"/>
              <a:chExt cx="788020" cy="1048694"/>
            </a:xfrm>
          </p:grpSpPr>
          <p:sp>
            <p:nvSpPr>
              <p:cNvPr id="2134" name="Shape 2134"/>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135" name="Shape 2135"/>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136" name="Shape 2136"/>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37" name="Shape 2137"/>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38" name="Shape 2138"/>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39" name="Shape 2139"/>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40" name="Shape 2140"/>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141" name="Shape 2141"/>
              <p:cNvGrpSpPr/>
              <p:nvPr/>
            </p:nvGrpSpPr>
            <p:grpSpPr>
              <a:xfrm>
                <a:off x="5592955" y="2047406"/>
                <a:ext cx="712986" cy="218400"/>
                <a:chOff x="4577530" y="2938752"/>
                <a:chExt cx="712986" cy="218400"/>
              </a:xfrm>
            </p:grpSpPr>
            <p:sp>
              <p:nvSpPr>
                <p:cNvPr id="2142" name="Shape 214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143" name="Shape 214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144" name="Shape 214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145" name="Shape 2145"/>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46" name="Shape 2146"/>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147" name="Shape 2147"/>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148" name="Shape 2148"/>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149" name="Shape 2149"/>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50" name="Shape 2150"/>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151" name="Shape 2151"/>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52" name="Shape 2152"/>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153" name="Shape 2153"/>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2154" name="Shape 2154"/>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155" name="Shape 2155"/>
            <p:cNvPicPr preferRelativeResize="0"/>
            <p:nvPr/>
          </p:nvPicPr>
          <p:blipFill>
            <a:blip r:embed="rId12">
              <a:alphaModFix/>
            </a:blip>
            <a:stretch>
              <a:fillRect/>
            </a:stretch>
          </p:blipFill>
          <p:spPr>
            <a:xfrm>
              <a:off x="5520286" y="2223902"/>
              <a:ext cx="89205" cy="98225"/>
            </a:xfrm>
            <a:prstGeom prst="rect">
              <a:avLst/>
            </a:prstGeom>
            <a:noFill/>
            <a:ln>
              <a:noFill/>
            </a:ln>
          </p:spPr>
        </p:pic>
        <p:pic>
          <p:nvPicPr>
            <p:cNvPr id="2156" name="Shape 2156"/>
            <p:cNvPicPr preferRelativeResize="0"/>
            <p:nvPr/>
          </p:nvPicPr>
          <p:blipFill>
            <a:blip r:embed="rId13">
              <a:alphaModFix/>
            </a:blip>
            <a:stretch>
              <a:fillRect/>
            </a:stretch>
          </p:blipFill>
          <p:spPr>
            <a:xfrm>
              <a:off x="5830428" y="2570588"/>
              <a:ext cx="158026" cy="81825"/>
            </a:xfrm>
            <a:prstGeom prst="rect">
              <a:avLst/>
            </a:prstGeom>
            <a:noFill/>
            <a:ln>
              <a:noFill/>
            </a:ln>
          </p:spPr>
        </p:pic>
      </p:grpSp>
      <p:grpSp>
        <p:nvGrpSpPr>
          <p:cNvPr id="2157" name="Shape 2157"/>
          <p:cNvGrpSpPr/>
          <p:nvPr/>
        </p:nvGrpSpPr>
        <p:grpSpPr>
          <a:xfrm>
            <a:off x="5332590" y="2926337"/>
            <a:ext cx="788020" cy="1048694"/>
            <a:chOff x="5332590" y="2926337"/>
            <a:chExt cx="788020" cy="1048694"/>
          </a:xfrm>
        </p:grpSpPr>
        <p:grpSp>
          <p:nvGrpSpPr>
            <p:cNvPr id="2158" name="Shape 2158"/>
            <p:cNvGrpSpPr/>
            <p:nvPr/>
          </p:nvGrpSpPr>
          <p:grpSpPr>
            <a:xfrm>
              <a:off x="5332590" y="2926337"/>
              <a:ext cx="788020" cy="1048694"/>
              <a:chOff x="5592955" y="2047406"/>
              <a:chExt cx="788020" cy="1048694"/>
            </a:xfrm>
          </p:grpSpPr>
          <p:sp>
            <p:nvSpPr>
              <p:cNvPr id="2159" name="Shape 2159"/>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160" name="Shape 2160"/>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161" name="Shape 2161"/>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62" name="Shape 2162"/>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63" name="Shape 2163"/>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64" name="Shape 2164"/>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65" name="Shape 2165"/>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166" name="Shape 2166"/>
              <p:cNvGrpSpPr/>
              <p:nvPr/>
            </p:nvGrpSpPr>
            <p:grpSpPr>
              <a:xfrm>
                <a:off x="5592955" y="2047406"/>
                <a:ext cx="712986" cy="218400"/>
                <a:chOff x="4577530" y="2938752"/>
                <a:chExt cx="712986" cy="218400"/>
              </a:xfrm>
            </p:grpSpPr>
            <p:sp>
              <p:nvSpPr>
                <p:cNvPr id="2167" name="Shape 216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168" name="Shape 216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169" name="Shape 216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170" name="Shape 2170"/>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71" name="Shape 2171"/>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172" name="Shape 2172"/>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73" name="Shape 2173"/>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174" name="Shape 2174"/>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75" name="Shape 2175"/>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176" name="Shape 2176"/>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77" name="Shape 2177"/>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178" name="Shape 2178"/>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2179" name="Shape 2179"/>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180" name="Shape 2180"/>
            <p:cNvPicPr preferRelativeResize="0"/>
            <p:nvPr/>
          </p:nvPicPr>
          <p:blipFill>
            <a:blip r:embed="rId12">
              <a:alphaModFix/>
            </a:blip>
            <a:stretch>
              <a:fillRect/>
            </a:stretch>
          </p:blipFill>
          <p:spPr>
            <a:xfrm>
              <a:off x="5520286" y="3624591"/>
              <a:ext cx="89205" cy="98225"/>
            </a:xfrm>
            <a:prstGeom prst="rect">
              <a:avLst/>
            </a:prstGeom>
            <a:noFill/>
            <a:ln>
              <a:noFill/>
            </a:ln>
          </p:spPr>
        </p:pic>
        <p:pic>
          <p:nvPicPr>
            <p:cNvPr id="2181" name="Shape 2181"/>
            <p:cNvPicPr preferRelativeResize="0"/>
            <p:nvPr/>
          </p:nvPicPr>
          <p:blipFill>
            <a:blip r:embed="rId13">
              <a:alphaModFix/>
            </a:blip>
            <a:stretch>
              <a:fillRect/>
            </a:stretch>
          </p:blipFill>
          <p:spPr>
            <a:xfrm>
              <a:off x="5830428" y="3623927"/>
              <a:ext cx="158026" cy="81825"/>
            </a:xfrm>
            <a:prstGeom prst="rect">
              <a:avLst/>
            </a:prstGeom>
            <a:noFill/>
            <a:ln>
              <a:noFill/>
            </a:ln>
          </p:spPr>
        </p:pic>
      </p:grpSp>
      <p:grpSp>
        <p:nvGrpSpPr>
          <p:cNvPr id="2182" name="Shape 2182"/>
          <p:cNvGrpSpPr/>
          <p:nvPr/>
        </p:nvGrpSpPr>
        <p:grpSpPr>
          <a:xfrm>
            <a:off x="4494390" y="1864953"/>
            <a:ext cx="788020" cy="1048694"/>
            <a:chOff x="4494390" y="1864953"/>
            <a:chExt cx="788020" cy="1048694"/>
          </a:xfrm>
        </p:grpSpPr>
        <p:grpSp>
          <p:nvGrpSpPr>
            <p:cNvPr id="2183" name="Shape 2183"/>
            <p:cNvGrpSpPr/>
            <p:nvPr/>
          </p:nvGrpSpPr>
          <p:grpSpPr>
            <a:xfrm>
              <a:off x="4494390" y="1864953"/>
              <a:ext cx="788020" cy="1048694"/>
              <a:chOff x="5592955" y="2047406"/>
              <a:chExt cx="788020" cy="1048694"/>
            </a:xfrm>
          </p:grpSpPr>
          <p:sp>
            <p:nvSpPr>
              <p:cNvPr id="2184" name="Shape 2184"/>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185" name="Shape 2185"/>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186" name="Shape 2186"/>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87" name="Shape 2187"/>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88" name="Shape 2188"/>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89" name="Shape 2189"/>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190" name="Shape 2190"/>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191" name="Shape 2191"/>
              <p:cNvGrpSpPr/>
              <p:nvPr/>
            </p:nvGrpSpPr>
            <p:grpSpPr>
              <a:xfrm>
                <a:off x="5592955" y="2047406"/>
                <a:ext cx="712986" cy="218400"/>
                <a:chOff x="4577530" y="2938752"/>
                <a:chExt cx="712986" cy="218400"/>
              </a:xfrm>
            </p:grpSpPr>
            <p:sp>
              <p:nvSpPr>
                <p:cNvPr id="2192" name="Shape 219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193" name="Shape 219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194" name="Shape 219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195" name="Shape 2195"/>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96" name="Shape 2196"/>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197" name="Shape 2197"/>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198" name="Shape 2198"/>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199" name="Shape 2199"/>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200" name="Shape 2200"/>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01" name="Shape 2201"/>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202" name="Shape 2202"/>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03" name="Shape 2203"/>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204" name="Shape 2204"/>
            <p:cNvPicPr preferRelativeResize="0"/>
            <p:nvPr/>
          </p:nvPicPr>
          <p:blipFill>
            <a:blip r:embed="rId10">
              <a:alphaModFix/>
            </a:blip>
            <a:stretch>
              <a:fillRect/>
            </a:stretch>
          </p:blipFill>
          <p:spPr>
            <a:xfrm>
              <a:off x="4654462" y="2221055"/>
              <a:ext cx="147500" cy="98225"/>
            </a:xfrm>
            <a:prstGeom prst="rect">
              <a:avLst/>
            </a:prstGeom>
            <a:noFill/>
            <a:ln>
              <a:noFill/>
            </a:ln>
          </p:spPr>
        </p:pic>
        <p:pic>
          <p:nvPicPr>
            <p:cNvPr id="2205" name="Shape 2205"/>
            <p:cNvPicPr preferRelativeResize="0"/>
            <p:nvPr/>
          </p:nvPicPr>
          <p:blipFill>
            <a:blip r:embed="rId11">
              <a:alphaModFix/>
            </a:blip>
            <a:stretch>
              <a:fillRect/>
            </a:stretch>
          </p:blipFill>
          <p:spPr>
            <a:xfrm>
              <a:off x="4656973" y="2547375"/>
              <a:ext cx="128250" cy="128250"/>
            </a:xfrm>
            <a:prstGeom prst="rect">
              <a:avLst/>
            </a:prstGeom>
            <a:noFill/>
            <a:ln>
              <a:noFill/>
            </a:ln>
          </p:spPr>
        </p:pic>
        <p:pic>
          <p:nvPicPr>
            <p:cNvPr id="2206" name="Shape 2206"/>
            <p:cNvPicPr preferRelativeResize="0"/>
            <p:nvPr/>
          </p:nvPicPr>
          <p:blipFill>
            <a:blip r:embed="rId14">
              <a:alphaModFix/>
            </a:blip>
            <a:stretch>
              <a:fillRect/>
            </a:stretch>
          </p:blipFill>
          <p:spPr>
            <a:xfrm>
              <a:off x="5027731" y="2230103"/>
              <a:ext cx="92550" cy="92550"/>
            </a:xfrm>
            <a:prstGeom prst="rect">
              <a:avLst/>
            </a:prstGeom>
            <a:noFill/>
            <a:ln>
              <a:noFill/>
            </a:ln>
          </p:spPr>
        </p:pic>
      </p:grpSp>
      <p:grpSp>
        <p:nvGrpSpPr>
          <p:cNvPr id="2207" name="Shape 2207"/>
          <p:cNvGrpSpPr/>
          <p:nvPr/>
        </p:nvGrpSpPr>
        <p:grpSpPr>
          <a:xfrm>
            <a:off x="3656190" y="2926337"/>
            <a:ext cx="788020" cy="1048694"/>
            <a:chOff x="3656190" y="2926337"/>
            <a:chExt cx="788020" cy="1048694"/>
          </a:xfrm>
        </p:grpSpPr>
        <p:grpSp>
          <p:nvGrpSpPr>
            <p:cNvPr id="2208" name="Shape 2208"/>
            <p:cNvGrpSpPr/>
            <p:nvPr/>
          </p:nvGrpSpPr>
          <p:grpSpPr>
            <a:xfrm>
              <a:off x="3656190" y="2926337"/>
              <a:ext cx="788020" cy="1048694"/>
              <a:chOff x="5592955" y="2047406"/>
              <a:chExt cx="788020" cy="1048694"/>
            </a:xfrm>
          </p:grpSpPr>
          <p:sp>
            <p:nvSpPr>
              <p:cNvPr id="2209" name="Shape 2209"/>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210" name="Shape 2210"/>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211" name="Shape 2211"/>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212" name="Shape 2212"/>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213" name="Shape 2213"/>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214" name="Shape 2214"/>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215" name="Shape 2215"/>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216" name="Shape 2216"/>
              <p:cNvGrpSpPr/>
              <p:nvPr/>
            </p:nvGrpSpPr>
            <p:grpSpPr>
              <a:xfrm>
                <a:off x="5592955" y="2047406"/>
                <a:ext cx="712986" cy="218400"/>
                <a:chOff x="4577530" y="2938752"/>
                <a:chExt cx="712986" cy="218400"/>
              </a:xfrm>
            </p:grpSpPr>
            <p:sp>
              <p:nvSpPr>
                <p:cNvPr id="2217" name="Shape 221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218" name="Shape 221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219" name="Shape 221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220" name="Shape 2220"/>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221" name="Shape 2221"/>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22" name="Shape 2222"/>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223" name="Shape 2223"/>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24" name="Shape 2224"/>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225" name="Shape 2225"/>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26" name="Shape 2226"/>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227" name="Shape 2227"/>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28" name="Shape 2228"/>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229" name="Shape 2229"/>
            <p:cNvPicPr preferRelativeResize="0"/>
            <p:nvPr/>
          </p:nvPicPr>
          <p:blipFill>
            <a:blip r:embed="rId10">
              <a:alphaModFix/>
            </a:blip>
            <a:stretch>
              <a:fillRect/>
            </a:stretch>
          </p:blipFill>
          <p:spPr>
            <a:xfrm>
              <a:off x="4161443" y="3621745"/>
              <a:ext cx="147500" cy="98225"/>
            </a:xfrm>
            <a:prstGeom prst="rect">
              <a:avLst/>
            </a:prstGeom>
            <a:noFill/>
            <a:ln>
              <a:noFill/>
            </a:ln>
          </p:spPr>
        </p:pic>
        <p:pic>
          <p:nvPicPr>
            <p:cNvPr id="2230" name="Shape 2230"/>
            <p:cNvPicPr preferRelativeResize="0"/>
            <p:nvPr/>
          </p:nvPicPr>
          <p:blipFill>
            <a:blip r:embed="rId11">
              <a:alphaModFix/>
            </a:blip>
            <a:stretch>
              <a:fillRect/>
            </a:stretch>
          </p:blipFill>
          <p:spPr>
            <a:xfrm>
              <a:off x="3822138" y="3273555"/>
              <a:ext cx="128250" cy="128250"/>
            </a:xfrm>
            <a:prstGeom prst="rect">
              <a:avLst/>
            </a:prstGeom>
            <a:noFill/>
            <a:ln>
              <a:noFill/>
            </a:ln>
          </p:spPr>
        </p:pic>
        <p:pic>
          <p:nvPicPr>
            <p:cNvPr id="2231" name="Shape 2231"/>
            <p:cNvPicPr preferRelativeResize="0"/>
            <p:nvPr/>
          </p:nvPicPr>
          <p:blipFill>
            <a:blip r:embed="rId14">
              <a:alphaModFix/>
            </a:blip>
            <a:stretch>
              <a:fillRect/>
            </a:stretch>
          </p:blipFill>
          <p:spPr>
            <a:xfrm>
              <a:off x="4182837" y="3291403"/>
              <a:ext cx="92550" cy="92550"/>
            </a:xfrm>
            <a:prstGeom prst="rect">
              <a:avLst/>
            </a:prstGeom>
            <a:noFill/>
            <a:ln>
              <a:noFill/>
            </a:ln>
          </p:spPr>
        </p:pic>
      </p:grpSp>
      <p:grpSp>
        <p:nvGrpSpPr>
          <p:cNvPr id="2232" name="Shape 2232"/>
          <p:cNvGrpSpPr/>
          <p:nvPr/>
        </p:nvGrpSpPr>
        <p:grpSpPr>
          <a:xfrm>
            <a:off x="2284400" y="1913225"/>
            <a:ext cx="1326900" cy="2061900"/>
            <a:chOff x="2607113" y="1913225"/>
            <a:chExt cx="1326900" cy="2061900"/>
          </a:xfrm>
        </p:grpSpPr>
        <p:sp>
          <p:nvSpPr>
            <p:cNvPr id="2233" name="Shape 2233"/>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2234" name="Shape 2234"/>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2235" name="Shape 2235"/>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sp>
          <p:nvSpPr>
            <p:cNvPr id="2236" name="Shape 2236"/>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DATA STORE</a:t>
              </a:r>
              <a:endParaRPr sz="700" b="1">
                <a:solidFill>
                  <a:srgbClr val="FFFFFF"/>
                </a:solidFill>
                <a:latin typeface="Overpass" pitchFamily="2" charset="77"/>
                <a:ea typeface="Proxima Nova"/>
                <a:cs typeface="Proxima Nova"/>
                <a:sym typeface="Proxima Nova"/>
              </a:endParaRPr>
            </a:p>
          </p:txBody>
        </p:sp>
        <p:sp>
          <p:nvSpPr>
            <p:cNvPr id="2237" name="Shape 2237"/>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SCHEDULER</a:t>
              </a:r>
              <a:endParaRPr sz="700" b="1">
                <a:solidFill>
                  <a:srgbClr val="FFFFFF"/>
                </a:solidFill>
                <a:latin typeface="Overpass" pitchFamily="2" charset="77"/>
                <a:ea typeface="Proxima Nova"/>
                <a:cs typeface="Proxima Nova"/>
                <a:sym typeface="Proxima Nova"/>
              </a:endParaRPr>
            </a:p>
          </p:txBody>
        </p:sp>
        <p:sp>
          <p:nvSpPr>
            <p:cNvPr id="2238" name="Shape 2238"/>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HEALTH/SCALING</a:t>
              </a:r>
              <a:endParaRPr sz="700" b="1">
                <a:solidFill>
                  <a:srgbClr val="FFFFFF"/>
                </a:solidFill>
                <a:latin typeface="Overpass" pitchFamily="2" charset="77"/>
                <a:ea typeface="Proxima Nova"/>
                <a:cs typeface="Proxima Nova"/>
                <a:sym typeface="Proxima Nova"/>
              </a:endParaRPr>
            </a:p>
          </p:txBody>
        </p:sp>
      </p:grpSp>
      <p:grpSp>
        <p:nvGrpSpPr>
          <p:cNvPr id="2239" name="Shape 2239"/>
          <p:cNvGrpSpPr/>
          <p:nvPr/>
        </p:nvGrpSpPr>
        <p:grpSpPr>
          <a:xfrm>
            <a:off x="2222988" y="4065375"/>
            <a:ext cx="4668000" cy="509100"/>
            <a:chOff x="2545700" y="4065375"/>
            <a:chExt cx="4668000" cy="509100"/>
          </a:xfrm>
        </p:grpSpPr>
        <p:sp>
          <p:nvSpPr>
            <p:cNvPr id="2240" name="Shape 2240"/>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pic>
          <p:nvPicPr>
            <p:cNvPr id="2241" name="Shape 2241"/>
            <p:cNvPicPr preferRelativeResize="0"/>
            <p:nvPr/>
          </p:nvPicPr>
          <p:blipFill>
            <a:blip r:embed="rId15">
              <a:alphaModFix/>
            </a:blip>
            <a:stretch>
              <a:fillRect/>
            </a:stretch>
          </p:blipFill>
          <p:spPr>
            <a:xfrm>
              <a:off x="3438750" y="4201990"/>
              <a:ext cx="278300" cy="111096"/>
            </a:xfrm>
            <a:prstGeom prst="rect">
              <a:avLst/>
            </a:prstGeom>
            <a:noFill/>
            <a:ln>
              <a:noFill/>
            </a:ln>
          </p:spPr>
        </p:pic>
        <p:pic>
          <p:nvPicPr>
            <p:cNvPr id="2242" name="Shape 2242"/>
            <p:cNvPicPr preferRelativeResize="0"/>
            <p:nvPr/>
          </p:nvPicPr>
          <p:blipFill>
            <a:blip r:embed="rId16">
              <a:alphaModFix/>
            </a:blip>
            <a:stretch>
              <a:fillRect/>
            </a:stretch>
          </p:blipFill>
          <p:spPr>
            <a:xfrm>
              <a:off x="4720805" y="4153188"/>
              <a:ext cx="301271" cy="208700"/>
            </a:xfrm>
            <a:prstGeom prst="rect">
              <a:avLst/>
            </a:prstGeom>
            <a:noFill/>
            <a:ln>
              <a:noFill/>
            </a:ln>
          </p:spPr>
        </p:pic>
        <p:pic>
          <p:nvPicPr>
            <p:cNvPr id="2243" name="Shape 2243"/>
            <p:cNvPicPr preferRelativeResize="0"/>
            <p:nvPr/>
          </p:nvPicPr>
          <p:blipFill>
            <a:blip r:embed="rId17">
              <a:alphaModFix/>
            </a:blip>
            <a:stretch>
              <a:fillRect/>
            </a:stretch>
          </p:blipFill>
          <p:spPr>
            <a:xfrm>
              <a:off x="5364605" y="4153188"/>
              <a:ext cx="301271" cy="208700"/>
            </a:xfrm>
            <a:prstGeom prst="rect">
              <a:avLst/>
            </a:prstGeom>
            <a:noFill/>
            <a:ln>
              <a:noFill/>
            </a:ln>
          </p:spPr>
        </p:pic>
        <p:pic>
          <p:nvPicPr>
            <p:cNvPr id="2244" name="Shape 2244"/>
            <p:cNvPicPr preferRelativeResize="0"/>
            <p:nvPr/>
          </p:nvPicPr>
          <p:blipFill>
            <a:blip r:embed="rId18">
              <a:alphaModFix/>
            </a:blip>
            <a:stretch>
              <a:fillRect/>
            </a:stretch>
          </p:blipFill>
          <p:spPr>
            <a:xfrm>
              <a:off x="6008404" y="4153188"/>
              <a:ext cx="301271" cy="208700"/>
            </a:xfrm>
            <a:prstGeom prst="rect">
              <a:avLst/>
            </a:prstGeom>
            <a:noFill/>
            <a:ln>
              <a:noFill/>
            </a:ln>
          </p:spPr>
        </p:pic>
        <p:pic>
          <p:nvPicPr>
            <p:cNvPr id="2245" name="Shape 2245"/>
            <p:cNvPicPr preferRelativeResize="0"/>
            <p:nvPr/>
          </p:nvPicPr>
          <p:blipFill>
            <a:blip r:embed="rId19">
              <a:alphaModFix/>
            </a:blip>
            <a:stretch>
              <a:fillRect/>
            </a:stretch>
          </p:blipFill>
          <p:spPr>
            <a:xfrm>
              <a:off x="4059578" y="4181790"/>
              <a:ext cx="318698" cy="151495"/>
            </a:xfrm>
            <a:prstGeom prst="rect">
              <a:avLst/>
            </a:prstGeom>
            <a:noFill/>
            <a:ln>
              <a:noFill/>
            </a:ln>
          </p:spPr>
        </p:pic>
        <p:sp>
          <p:nvSpPr>
            <p:cNvPr id="2246" name="Shape 2246"/>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2247" name="Shape 2247"/>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2248" name="Shape 2248"/>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2249" name="Shape 2249"/>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2250" name="Shape 2250"/>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2251" name="Shape 2251"/>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252" name="Shape 2252"/>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253" name="Shape 2253"/>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254" name="Shape 2254"/>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2" name="Slide Number Placeholder 1">
            <a:extLst>
              <a:ext uri="{FF2B5EF4-FFF2-40B4-BE49-F238E27FC236}">
                <a16:creationId xmlns:a16="http://schemas.microsoft.com/office/drawing/2014/main" id="{EB9E4314-47DF-EB49-8D25-E7A824A0DD4C}"/>
              </a:ext>
            </a:extLst>
          </p:cNvPr>
          <p:cNvSpPr>
            <a:spLocks noGrp="1"/>
          </p:cNvSpPr>
          <p:nvPr>
            <p:ph type="sldNum" idx="12"/>
          </p:nvPr>
        </p:nvSpPr>
        <p:spPr/>
        <p:txBody>
          <a:bodyPr/>
          <a:lstStyle/>
          <a:p>
            <a:fld id="{00000000-1234-1234-1234-123412341234}" type="slidenum">
              <a:rPr lang="en" smtClean="0"/>
              <a:pPr/>
              <a:t>27</a:t>
            </a:fld>
            <a:endParaRPr lang="e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60" name="Shape 2260"/>
          <p:cNvSpPr txBox="1">
            <a:spLocks noGrp="1"/>
          </p:cNvSpPr>
          <p:nvPr>
            <p:ph type="title"/>
          </p:nvPr>
        </p:nvSpPr>
        <p:spPr>
          <a:xfrm>
            <a:off x="826650" y="0"/>
            <a:ext cx="7490700" cy="1063200"/>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a:latin typeface="Overpass" pitchFamily="2" charset="77"/>
              </a:rPr>
              <a:t>ACCESS VIA WEB, CLI, IDE AND API</a:t>
            </a:r>
            <a:endParaRPr>
              <a:latin typeface="Overpass" pitchFamily="2" charset="77"/>
            </a:endParaRPr>
          </a:p>
        </p:txBody>
      </p:sp>
      <p:pic>
        <p:nvPicPr>
          <p:cNvPr id="2261" name="Shape 2261"/>
          <p:cNvPicPr preferRelativeResize="0"/>
          <p:nvPr/>
        </p:nvPicPr>
        <p:blipFill>
          <a:blip r:embed="rId3">
            <a:alphaModFix/>
          </a:blip>
          <a:stretch>
            <a:fillRect/>
          </a:stretch>
        </p:blipFill>
        <p:spPr>
          <a:xfrm>
            <a:off x="297259" y="3058915"/>
            <a:ext cx="594465" cy="699123"/>
          </a:xfrm>
          <a:prstGeom prst="rect">
            <a:avLst/>
          </a:prstGeom>
          <a:noFill/>
          <a:ln>
            <a:noFill/>
          </a:ln>
        </p:spPr>
      </p:pic>
      <p:sp>
        <p:nvSpPr>
          <p:cNvPr id="2262" name="Shape 2262"/>
          <p:cNvSpPr/>
          <p:nvPr/>
        </p:nvSpPr>
        <p:spPr>
          <a:xfrm>
            <a:off x="1145684" y="3226724"/>
            <a:ext cx="852000" cy="363600"/>
          </a:xfrm>
          <a:prstGeom prst="roundRect">
            <a:avLst>
              <a:gd name="adj" fmla="val 16667"/>
            </a:avLst>
          </a:prstGeom>
          <a:noFill/>
          <a:ln w="9525" cap="flat" cmpd="sng">
            <a:solidFill>
              <a:srgbClr val="666666"/>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spcAft>
                <a:spcPts val="0"/>
              </a:spcAft>
              <a:buNone/>
            </a:pPr>
            <a:r>
              <a:rPr lang="en" sz="600" b="1">
                <a:solidFill>
                  <a:srgbClr val="666666"/>
                </a:solidFill>
                <a:latin typeface="Overpass" pitchFamily="2" charset="77"/>
                <a:ea typeface="Proxima Nova"/>
                <a:cs typeface="Proxima Nova"/>
                <a:sym typeface="Proxima Nova"/>
              </a:rPr>
              <a:t>EXISTING AUTOMATION TOOLSETS</a:t>
            </a:r>
            <a:endParaRPr sz="600" b="1">
              <a:solidFill>
                <a:srgbClr val="666666"/>
              </a:solidFill>
              <a:latin typeface="Overpass" pitchFamily="2" charset="77"/>
              <a:ea typeface="Proxima Nova"/>
              <a:cs typeface="Proxima Nova"/>
              <a:sym typeface="Proxima Nova"/>
            </a:endParaRPr>
          </a:p>
        </p:txBody>
      </p:sp>
      <p:cxnSp>
        <p:nvCxnSpPr>
          <p:cNvPr id="2263" name="Shape 2263"/>
          <p:cNvCxnSpPr>
            <a:stCxn id="2261" idx="3"/>
            <a:endCxn id="2262" idx="1"/>
          </p:cNvCxnSpPr>
          <p:nvPr/>
        </p:nvCxnSpPr>
        <p:spPr>
          <a:xfrm>
            <a:off x="891724" y="3408476"/>
            <a:ext cx="254100" cy="0"/>
          </a:xfrm>
          <a:prstGeom prst="straightConnector1">
            <a:avLst/>
          </a:prstGeom>
          <a:noFill/>
          <a:ln w="9525" cap="flat" cmpd="sng">
            <a:solidFill>
              <a:srgbClr val="666666"/>
            </a:solidFill>
            <a:prstDash val="solid"/>
            <a:round/>
            <a:headEnd type="oval" w="lg" len="lg"/>
            <a:tailEnd type="none" w="lg" len="lg"/>
          </a:ln>
        </p:spPr>
      </p:cxnSp>
      <p:cxnSp>
        <p:nvCxnSpPr>
          <p:cNvPr id="2264" name="Shape 2264"/>
          <p:cNvCxnSpPr/>
          <p:nvPr/>
        </p:nvCxnSpPr>
        <p:spPr>
          <a:xfrm>
            <a:off x="1996454" y="3408439"/>
            <a:ext cx="229200" cy="0"/>
          </a:xfrm>
          <a:prstGeom prst="straightConnector1">
            <a:avLst/>
          </a:prstGeom>
          <a:noFill/>
          <a:ln w="9525" cap="flat" cmpd="sng">
            <a:solidFill>
              <a:srgbClr val="666666"/>
            </a:solidFill>
            <a:prstDash val="solid"/>
            <a:round/>
            <a:headEnd type="none" w="lg" len="lg"/>
            <a:tailEnd type="none" w="lg" len="lg"/>
          </a:ln>
        </p:spPr>
      </p:cxnSp>
      <p:pic>
        <p:nvPicPr>
          <p:cNvPr id="2265" name="Shape 2265"/>
          <p:cNvPicPr preferRelativeResize="0"/>
          <p:nvPr/>
        </p:nvPicPr>
        <p:blipFill>
          <a:blip r:embed="rId4">
            <a:alphaModFix/>
          </a:blip>
          <a:stretch>
            <a:fillRect/>
          </a:stretch>
        </p:blipFill>
        <p:spPr>
          <a:xfrm>
            <a:off x="332306" y="2083851"/>
            <a:ext cx="524371" cy="719992"/>
          </a:xfrm>
          <a:prstGeom prst="rect">
            <a:avLst/>
          </a:prstGeom>
          <a:noFill/>
          <a:ln>
            <a:noFill/>
          </a:ln>
        </p:spPr>
      </p:pic>
      <p:sp>
        <p:nvSpPr>
          <p:cNvPr id="2266" name="Shape 2266"/>
          <p:cNvSpPr/>
          <p:nvPr/>
        </p:nvSpPr>
        <p:spPr>
          <a:xfrm>
            <a:off x="1145686" y="2021374"/>
            <a:ext cx="852000" cy="320100"/>
          </a:xfrm>
          <a:prstGeom prst="roundRect">
            <a:avLst>
              <a:gd name="adj" fmla="val 16667"/>
            </a:avLst>
          </a:prstGeom>
          <a:noFill/>
          <a:ln w="9525" cap="flat" cmpd="sng">
            <a:solidFill>
              <a:srgbClr val="666666"/>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spcAft>
                <a:spcPts val="0"/>
              </a:spcAft>
              <a:buNone/>
            </a:pPr>
            <a:r>
              <a:rPr lang="en" sz="600" b="1">
                <a:solidFill>
                  <a:srgbClr val="666666"/>
                </a:solidFill>
                <a:latin typeface="Overpass" pitchFamily="2" charset="77"/>
                <a:ea typeface="Proxima Nova"/>
                <a:cs typeface="Proxima Nova"/>
                <a:sym typeface="Proxima Nova"/>
              </a:rPr>
              <a:t>SCM</a:t>
            </a:r>
            <a:endParaRPr sz="600" b="1">
              <a:solidFill>
                <a:srgbClr val="666666"/>
              </a:solidFill>
              <a:latin typeface="Overpass" pitchFamily="2" charset="77"/>
              <a:ea typeface="Proxima Nova"/>
              <a:cs typeface="Proxima Nova"/>
              <a:sym typeface="Proxima Nova"/>
            </a:endParaRPr>
          </a:p>
          <a:p>
            <a:pPr marL="0" lvl="0" indent="0" algn="ctr" rtl="0">
              <a:spcBef>
                <a:spcPts val="0"/>
              </a:spcBef>
              <a:spcAft>
                <a:spcPts val="0"/>
              </a:spcAft>
              <a:buNone/>
            </a:pPr>
            <a:r>
              <a:rPr lang="en" sz="600" b="1">
                <a:solidFill>
                  <a:srgbClr val="666666"/>
                </a:solidFill>
                <a:latin typeface="Overpass" pitchFamily="2" charset="77"/>
                <a:ea typeface="Proxima Nova"/>
                <a:cs typeface="Proxima Nova"/>
                <a:sym typeface="Proxima Nova"/>
              </a:rPr>
              <a:t>(GIT)</a:t>
            </a:r>
            <a:endParaRPr sz="600" b="1">
              <a:solidFill>
                <a:srgbClr val="666666"/>
              </a:solidFill>
              <a:latin typeface="Overpass" pitchFamily="2" charset="77"/>
              <a:ea typeface="Proxima Nova"/>
              <a:cs typeface="Proxima Nova"/>
              <a:sym typeface="Proxima Nova"/>
            </a:endParaRPr>
          </a:p>
        </p:txBody>
      </p:sp>
      <p:sp>
        <p:nvSpPr>
          <p:cNvPr id="2267" name="Shape 2267"/>
          <p:cNvSpPr/>
          <p:nvPr/>
        </p:nvSpPr>
        <p:spPr>
          <a:xfrm>
            <a:off x="1145686" y="2550847"/>
            <a:ext cx="852000" cy="320100"/>
          </a:xfrm>
          <a:prstGeom prst="roundRect">
            <a:avLst>
              <a:gd name="adj" fmla="val 16667"/>
            </a:avLst>
          </a:prstGeom>
          <a:noFill/>
          <a:ln w="9525" cap="flat" cmpd="sng">
            <a:solidFill>
              <a:srgbClr val="666666"/>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spcAft>
                <a:spcPts val="0"/>
              </a:spcAft>
              <a:buNone/>
            </a:pPr>
            <a:r>
              <a:rPr lang="en" sz="600" b="1">
                <a:solidFill>
                  <a:srgbClr val="666666"/>
                </a:solidFill>
                <a:latin typeface="Overpass" pitchFamily="2" charset="77"/>
                <a:ea typeface="Proxima Nova"/>
                <a:cs typeface="Proxima Nova"/>
                <a:sym typeface="Proxima Nova"/>
              </a:rPr>
              <a:t>CI/CD</a:t>
            </a:r>
            <a:endParaRPr sz="600" b="1">
              <a:solidFill>
                <a:srgbClr val="666666"/>
              </a:solidFill>
              <a:latin typeface="Overpass" pitchFamily="2" charset="77"/>
              <a:ea typeface="Proxima Nova"/>
              <a:cs typeface="Proxima Nova"/>
              <a:sym typeface="Proxima Nova"/>
            </a:endParaRPr>
          </a:p>
        </p:txBody>
      </p:sp>
      <p:cxnSp>
        <p:nvCxnSpPr>
          <p:cNvPr id="2268" name="Shape 2268"/>
          <p:cNvCxnSpPr>
            <a:stCxn id="2266" idx="2"/>
            <a:endCxn id="2267" idx="0"/>
          </p:cNvCxnSpPr>
          <p:nvPr/>
        </p:nvCxnSpPr>
        <p:spPr>
          <a:xfrm>
            <a:off x="1571686" y="2341474"/>
            <a:ext cx="0" cy="209400"/>
          </a:xfrm>
          <a:prstGeom prst="straightConnector1">
            <a:avLst/>
          </a:prstGeom>
          <a:noFill/>
          <a:ln w="9525" cap="flat" cmpd="sng">
            <a:solidFill>
              <a:srgbClr val="666666"/>
            </a:solidFill>
            <a:prstDash val="solid"/>
            <a:round/>
            <a:headEnd type="none" w="lg" len="lg"/>
            <a:tailEnd type="triangle" w="lg" len="lg"/>
          </a:ln>
        </p:spPr>
      </p:cxnSp>
      <p:cxnSp>
        <p:nvCxnSpPr>
          <p:cNvPr id="2269" name="Shape 2269"/>
          <p:cNvCxnSpPr>
            <a:stCxn id="2265" idx="3"/>
            <a:endCxn id="2266" idx="1"/>
          </p:cNvCxnSpPr>
          <p:nvPr/>
        </p:nvCxnSpPr>
        <p:spPr>
          <a:xfrm rot="10800000" flipH="1">
            <a:off x="856677" y="2181347"/>
            <a:ext cx="288900" cy="262500"/>
          </a:xfrm>
          <a:prstGeom prst="bentConnector3">
            <a:avLst>
              <a:gd name="adj1" fmla="val 50019"/>
            </a:avLst>
          </a:prstGeom>
          <a:noFill/>
          <a:ln w="9525" cap="flat" cmpd="sng">
            <a:solidFill>
              <a:srgbClr val="666666"/>
            </a:solidFill>
            <a:prstDash val="solid"/>
            <a:round/>
            <a:headEnd type="oval" w="lg" len="lg"/>
            <a:tailEnd type="none" w="lg" len="lg"/>
          </a:ln>
        </p:spPr>
      </p:cxnSp>
      <p:cxnSp>
        <p:nvCxnSpPr>
          <p:cNvPr id="2270" name="Shape 2270"/>
          <p:cNvCxnSpPr>
            <a:stCxn id="2265" idx="3"/>
            <a:endCxn id="2267" idx="1"/>
          </p:cNvCxnSpPr>
          <p:nvPr/>
        </p:nvCxnSpPr>
        <p:spPr>
          <a:xfrm>
            <a:off x="856677" y="2443847"/>
            <a:ext cx="288900" cy="267000"/>
          </a:xfrm>
          <a:prstGeom prst="bentConnector3">
            <a:avLst>
              <a:gd name="adj1" fmla="val 50019"/>
            </a:avLst>
          </a:prstGeom>
          <a:noFill/>
          <a:ln w="9525" cap="flat" cmpd="sng">
            <a:solidFill>
              <a:srgbClr val="666666"/>
            </a:solidFill>
            <a:prstDash val="solid"/>
            <a:round/>
            <a:headEnd type="oval" w="lg" len="lg"/>
            <a:tailEnd type="none" w="lg" len="lg"/>
          </a:ln>
        </p:spPr>
      </p:cxnSp>
      <p:cxnSp>
        <p:nvCxnSpPr>
          <p:cNvPr id="2271" name="Shape 2271"/>
          <p:cNvCxnSpPr/>
          <p:nvPr/>
        </p:nvCxnSpPr>
        <p:spPr>
          <a:xfrm>
            <a:off x="1996455" y="2181400"/>
            <a:ext cx="229200" cy="600"/>
          </a:xfrm>
          <a:prstGeom prst="bentConnector3">
            <a:avLst>
              <a:gd name="adj1" fmla="val 50000"/>
            </a:avLst>
          </a:prstGeom>
          <a:noFill/>
          <a:ln w="9525" cap="flat" cmpd="sng">
            <a:solidFill>
              <a:srgbClr val="666666"/>
            </a:solidFill>
            <a:prstDash val="solid"/>
            <a:round/>
            <a:headEnd type="none" w="lg" len="lg"/>
            <a:tailEnd type="none" w="lg" len="lg"/>
          </a:ln>
        </p:spPr>
      </p:cxnSp>
      <p:cxnSp>
        <p:nvCxnSpPr>
          <p:cNvPr id="2272" name="Shape 2272"/>
          <p:cNvCxnSpPr/>
          <p:nvPr/>
        </p:nvCxnSpPr>
        <p:spPr>
          <a:xfrm>
            <a:off x="1996455" y="2710873"/>
            <a:ext cx="229200" cy="600"/>
          </a:xfrm>
          <a:prstGeom prst="straightConnector1">
            <a:avLst/>
          </a:prstGeom>
          <a:noFill/>
          <a:ln w="9525" cap="flat" cmpd="sng">
            <a:solidFill>
              <a:srgbClr val="666666"/>
            </a:solidFill>
            <a:prstDash val="solid"/>
            <a:round/>
            <a:headEnd type="none" w="lg" len="lg"/>
            <a:tailEnd type="none" w="lg" len="lg"/>
          </a:ln>
        </p:spPr>
      </p:cxnSp>
      <p:sp>
        <p:nvSpPr>
          <p:cNvPr id="2273" name="Shape 2273"/>
          <p:cNvSpPr/>
          <p:nvPr/>
        </p:nvSpPr>
        <p:spPr>
          <a:xfrm>
            <a:off x="2224513" y="1838800"/>
            <a:ext cx="3977400" cy="21927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274" name="Shape 2274"/>
          <p:cNvSpPr/>
          <p:nvPr/>
        </p:nvSpPr>
        <p:spPr>
          <a:xfrm>
            <a:off x="2223000" y="1482351"/>
            <a:ext cx="4668000" cy="320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SERVICE LAYER</a:t>
            </a:r>
            <a:endParaRPr sz="700" b="1">
              <a:solidFill>
                <a:srgbClr val="FFFFFF"/>
              </a:solidFill>
              <a:latin typeface="Overpass" pitchFamily="2" charset="77"/>
              <a:ea typeface="Proxima Nova"/>
              <a:cs typeface="Proxima Nova"/>
              <a:sym typeface="Proxima Nova"/>
            </a:endParaRPr>
          </a:p>
        </p:txBody>
      </p:sp>
      <p:grpSp>
        <p:nvGrpSpPr>
          <p:cNvPr id="2275" name="Shape 2275"/>
          <p:cNvGrpSpPr/>
          <p:nvPr/>
        </p:nvGrpSpPr>
        <p:grpSpPr>
          <a:xfrm>
            <a:off x="2224573" y="1050261"/>
            <a:ext cx="4668000" cy="400200"/>
            <a:chOff x="2547285" y="905655"/>
            <a:chExt cx="4668000" cy="400200"/>
          </a:xfrm>
        </p:grpSpPr>
        <p:sp>
          <p:nvSpPr>
            <p:cNvPr id="2276" name="Shape 2276"/>
            <p:cNvSpPr/>
            <p:nvPr/>
          </p:nvSpPr>
          <p:spPr>
            <a:xfrm>
              <a:off x="2547285" y="905655"/>
              <a:ext cx="4668000" cy="400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ROUTING LAYER</a:t>
              </a:r>
              <a:endParaRPr sz="700" b="1">
                <a:solidFill>
                  <a:srgbClr val="FFFFFF"/>
                </a:solidFill>
                <a:latin typeface="Overpass" pitchFamily="2" charset="77"/>
                <a:ea typeface="Proxima Nova"/>
                <a:cs typeface="Proxima Nova"/>
                <a:sym typeface="Proxima Nova"/>
              </a:endParaRPr>
            </a:p>
          </p:txBody>
        </p:sp>
        <p:pic>
          <p:nvPicPr>
            <p:cNvPr id="2277" name="Shape 2277"/>
            <p:cNvPicPr preferRelativeResize="0"/>
            <p:nvPr/>
          </p:nvPicPr>
          <p:blipFill>
            <a:blip r:embed="rId5">
              <a:alphaModFix/>
            </a:blip>
            <a:stretch>
              <a:fillRect/>
            </a:stretch>
          </p:blipFill>
          <p:spPr>
            <a:xfrm>
              <a:off x="3305545" y="1003648"/>
              <a:ext cx="313014" cy="229803"/>
            </a:xfrm>
            <a:prstGeom prst="rect">
              <a:avLst/>
            </a:prstGeom>
            <a:noFill/>
            <a:ln>
              <a:noFill/>
            </a:ln>
          </p:spPr>
        </p:pic>
        <p:pic>
          <p:nvPicPr>
            <p:cNvPr id="2278" name="Shape 2278"/>
            <p:cNvPicPr preferRelativeResize="0"/>
            <p:nvPr/>
          </p:nvPicPr>
          <p:blipFill>
            <a:blip r:embed="rId6">
              <a:alphaModFix/>
            </a:blip>
            <a:stretch>
              <a:fillRect/>
            </a:stretch>
          </p:blipFill>
          <p:spPr>
            <a:xfrm>
              <a:off x="2823382" y="1005502"/>
              <a:ext cx="298020" cy="226094"/>
            </a:xfrm>
            <a:prstGeom prst="rect">
              <a:avLst/>
            </a:prstGeom>
            <a:noFill/>
            <a:ln>
              <a:noFill/>
            </a:ln>
          </p:spPr>
        </p:pic>
        <p:pic>
          <p:nvPicPr>
            <p:cNvPr id="2279" name="Shape 2279"/>
            <p:cNvPicPr preferRelativeResize="0"/>
            <p:nvPr/>
          </p:nvPicPr>
          <p:blipFill>
            <a:blip r:embed="rId7">
              <a:alphaModFix/>
            </a:blip>
            <a:stretch>
              <a:fillRect/>
            </a:stretch>
          </p:blipFill>
          <p:spPr>
            <a:xfrm>
              <a:off x="4190054" y="1000213"/>
              <a:ext cx="134816" cy="236672"/>
            </a:xfrm>
            <a:prstGeom prst="rect">
              <a:avLst/>
            </a:prstGeom>
            <a:noFill/>
            <a:ln>
              <a:noFill/>
            </a:ln>
          </p:spPr>
        </p:pic>
        <p:pic>
          <p:nvPicPr>
            <p:cNvPr id="2280" name="Shape 2280"/>
            <p:cNvPicPr preferRelativeResize="0"/>
            <p:nvPr/>
          </p:nvPicPr>
          <p:blipFill>
            <a:blip r:embed="rId8">
              <a:alphaModFix/>
            </a:blip>
            <a:stretch>
              <a:fillRect/>
            </a:stretch>
          </p:blipFill>
          <p:spPr>
            <a:xfrm>
              <a:off x="3802703" y="982224"/>
              <a:ext cx="203208" cy="272650"/>
            </a:xfrm>
            <a:prstGeom prst="rect">
              <a:avLst/>
            </a:prstGeom>
            <a:noFill/>
            <a:ln>
              <a:noFill/>
            </a:ln>
          </p:spPr>
        </p:pic>
        <p:pic>
          <p:nvPicPr>
            <p:cNvPr id="2281" name="Shape 2281"/>
            <p:cNvPicPr preferRelativeResize="0"/>
            <p:nvPr/>
          </p:nvPicPr>
          <p:blipFill>
            <a:blip r:embed="rId5">
              <a:alphaModFix/>
            </a:blip>
            <a:stretch>
              <a:fillRect/>
            </a:stretch>
          </p:blipFill>
          <p:spPr>
            <a:xfrm>
              <a:off x="6173870" y="1003648"/>
              <a:ext cx="313014" cy="229803"/>
            </a:xfrm>
            <a:prstGeom prst="rect">
              <a:avLst/>
            </a:prstGeom>
            <a:noFill/>
            <a:ln>
              <a:noFill/>
            </a:ln>
          </p:spPr>
        </p:pic>
        <p:pic>
          <p:nvPicPr>
            <p:cNvPr id="2282" name="Shape 2282"/>
            <p:cNvPicPr preferRelativeResize="0"/>
            <p:nvPr/>
          </p:nvPicPr>
          <p:blipFill>
            <a:blip r:embed="rId6">
              <a:alphaModFix/>
            </a:blip>
            <a:stretch>
              <a:fillRect/>
            </a:stretch>
          </p:blipFill>
          <p:spPr>
            <a:xfrm>
              <a:off x="6654219" y="1005502"/>
              <a:ext cx="298020" cy="226094"/>
            </a:xfrm>
            <a:prstGeom prst="rect">
              <a:avLst/>
            </a:prstGeom>
            <a:noFill/>
            <a:ln>
              <a:noFill/>
            </a:ln>
          </p:spPr>
        </p:pic>
        <p:pic>
          <p:nvPicPr>
            <p:cNvPr id="2283" name="Shape 2283"/>
            <p:cNvPicPr preferRelativeResize="0"/>
            <p:nvPr/>
          </p:nvPicPr>
          <p:blipFill>
            <a:blip r:embed="rId7">
              <a:alphaModFix/>
            </a:blip>
            <a:stretch>
              <a:fillRect/>
            </a:stretch>
          </p:blipFill>
          <p:spPr>
            <a:xfrm>
              <a:off x="5501177" y="1000213"/>
              <a:ext cx="134816" cy="236672"/>
            </a:xfrm>
            <a:prstGeom prst="rect">
              <a:avLst/>
            </a:prstGeom>
            <a:noFill/>
            <a:ln>
              <a:noFill/>
            </a:ln>
          </p:spPr>
        </p:pic>
        <p:pic>
          <p:nvPicPr>
            <p:cNvPr id="2284" name="Shape 2284"/>
            <p:cNvPicPr preferRelativeResize="0"/>
            <p:nvPr/>
          </p:nvPicPr>
          <p:blipFill>
            <a:blip r:embed="rId8">
              <a:alphaModFix/>
            </a:blip>
            <a:stretch>
              <a:fillRect/>
            </a:stretch>
          </p:blipFill>
          <p:spPr>
            <a:xfrm>
              <a:off x="5803328" y="982224"/>
              <a:ext cx="203208" cy="272650"/>
            </a:xfrm>
            <a:prstGeom prst="rect">
              <a:avLst/>
            </a:prstGeom>
            <a:noFill/>
            <a:ln>
              <a:noFill/>
            </a:ln>
          </p:spPr>
        </p:pic>
      </p:grpSp>
      <p:grpSp>
        <p:nvGrpSpPr>
          <p:cNvPr id="2285" name="Shape 2285"/>
          <p:cNvGrpSpPr/>
          <p:nvPr/>
        </p:nvGrpSpPr>
        <p:grpSpPr>
          <a:xfrm>
            <a:off x="6201912" y="1838875"/>
            <a:ext cx="719100" cy="1083694"/>
            <a:chOff x="6524617" y="1838800"/>
            <a:chExt cx="719100" cy="1075200"/>
          </a:xfrm>
        </p:grpSpPr>
        <p:sp>
          <p:nvSpPr>
            <p:cNvPr id="2286" name="Shape 2286"/>
            <p:cNvSpPr/>
            <p:nvPr/>
          </p:nvSpPr>
          <p:spPr>
            <a:xfrm>
              <a:off x="6557675" y="1838800"/>
              <a:ext cx="657600" cy="10752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287" name="Shape 2287"/>
            <p:cNvSpPr txBox="1"/>
            <p:nvPr/>
          </p:nvSpPr>
          <p:spPr>
            <a:xfrm>
              <a:off x="6524617" y="1854245"/>
              <a:ext cx="719100" cy="511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PERSISTENT</a:t>
              </a:r>
              <a:endParaRPr sz="700" b="1">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STORAGE</a:t>
              </a:r>
              <a:endParaRPr sz="700" b="1">
                <a:solidFill>
                  <a:srgbClr val="FFFFFF"/>
                </a:solidFill>
                <a:latin typeface="Overpass" pitchFamily="2" charset="77"/>
                <a:ea typeface="Proxima Nova"/>
                <a:cs typeface="Proxima Nova"/>
                <a:sym typeface="Proxima Nova"/>
              </a:endParaRPr>
            </a:p>
          </p:txBody>
        </p:sp>
        <p:pic>
          <p:nvPicPr>
            <p:cNvPr id="2288" name="Shape 2288"/>
            <p:cNvPicPr preferRelativeResize="0"/>
            <p:nvPr/>
          </p:nvPicPr>
          <p:blipFill>
            <a:blip r:embed="rId9">
              <a:alphaModFix/>
            </a:blip>
            <a:stretch>
              <a:fillRect/>
            </a:stretch>
          </p:blipFill>
          <p:spPr>
            <a:xfrm>
              <a:off x="6731860" y="2329500"/>
              <a:ext cx="288900" cy="381378"/>
            </a:xfrm>
            <a:prstGeom prst="rect">
              <a:avLst/>
            </a:prstGeom>
            <a:noFill/>
            <a:ln>
              <a:noFill/>
            </a:ln>
          </p:spPr>
        </p:pic>
      </p:grpSp>
      <p:grpSp>
        <p:nvGrpSpPr>
          <p:cNvPr id="2289" name="Shape 2289"/>
          <p:cNvGrpSpPr/>
          <p:nvPr/>
        </p:nvGrpSpPr>
        <p:grpSpPr>
          <a:xfrm>
            <a:off x="6232713" y="2956375"/>
            <a:ext cx="657600" cy="1075200"/>
            <a:chOff x="6555425" y="2956375"/>
            <a:chExt cx="657600" cy="1075200"/>
          </a:xfrm>
        </p:grpSpPr>
        <p:sp>
          <p:nvSpPr>
            <p:cNvPr id="2290" name="Shape 2290"/>
            <p:cNvSpPr/>
            <p:nvPr/>
          </p:nvSpPr>
          <p:spPr>
            <a:xfrm>
              <a:off x="6555425" y="2956375"/>
              <a:ext cx="657600" cy="1075200"/>
            </a:xfrm>
            <a:prstGeom prst="rect">
              <a:avLst/>
            </a:prstGeom>
            <a:solidFill>
              <a:srgbClr val="6E6F71"/>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REGISTRY</a:t>
              </a:r>
              <a:endParaRPr sz="700" b="1">
                <a:solidFill>
                  <a:srgbClr val="FFFFFF"/>
                </a:solidFill>
                <a:latin typeface="Overpass" pitchFamily="2" charset="77"/>
                <a:ea typeface="Proxima Nova"/>
                <a:cs typeface="Proxima Nova"/>
                <a:sym typeface="Proxima Nova"/>
              </a:endParaRPr>
            </a:p>
          </p:txBody>
        </p:sp>
        <p:pic>
          <p:nvPicPr>
            <p:cNvPr id="2291" name="Shape 2291"/>
            <p:cNvPicPr preferRelativeResize="0"/>
            <p:nvPr/>
          </p:nvPicPr>
          <p:blipFill>
            <a:blip r:embed="rId10">
              <a:alphaModFix/>
            </a:blip>
            <a:stretch>
              <a:fillRect/>
            </a:stretch>
          </p:blipFill>
          <p:spPr>
            <a:xfrm>
              <a:off x="6704648" y="3365971"/>
              <a:ext cx="343325" cy="410380"/>
            </a:xfrm>
            <a:prstGeom prst="rect">
              <a:avLst/>
            </a:prstGeom>
            <a:noFill/>
            <a:ln>
              <a:noFill/>
            </a:ln>
          </p:spPr>
        </p:pic>
      </p:grpSp>
      <p:grpSp>
        <p:nvGrpSpPr>
          <p:cNvPr id="2292" name="Shape 2292"/>
          <p:cNvGrpSpPr/>
          <p:nvPr/>
        </p:nvGrpSpPr>
        <p:grpSpPr>
          <a:xfrm>
            <a:off x="3656190" y="1864953"/>
            <a:ext cx="788020" cy="1048694"/>
            <a:chOff x="3656190" y="1864953"/>
            <a:chExt cx="788020" cy="1048694"/>
          </a:xfrm>
        </p:grpSpPr>
        <p:grpSp>
          <p:nvGrpSpPr>
            <p:cNvPr id="2293" name="Shape 2293"/>
            <p:cNvGrpSpPr/>
            <p:nvPr/>
          </p:nvGrpSpPr>
          <p:grpSpPr>
            <a:xfrm>
              <a:off x="3656190" y="1864953"/>
              <a:ext cx="788020" cy="1048694"/>
              <a:chOff x="5592955" y="2047406"/>
              <a:chExt cx="788020" cy="1048694"/>
            </a:xfrm>
          </p:grpSpPr>
          <p:sp>
            <p:nvSpPr>
              <p:cNvPr id="2294" name="Shape 2294"/>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295" name="Shape 2295"/>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296" name="Shape 2296"/>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297" name="Shape 2297"/>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298" name="Shape 2298"/>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299" name="Shape 2299"/>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00" name="Shape 2300"/>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301" name="Shape 2301"/>
              <p:cNvGrpSpPr/>
              <p:nvPr/>
            </p:nvGrpSpPr>
            <p:grpSpPr>
              <a:xfrm>
                <a:off x="5592955" y="2047406"/>
                <a:ext cx="712986" cy="218400"/>
                <a:chOff x="4577530" y="2938752"/>
                <a:chExt cx="712986" cy="218400"/>
              </a:xfrm>
            </p:grpSpPr>
            <p:sp>
              <p:nvSpPr>
                <p:cNvPr id="2302" name="Shape 230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303" name="Shape 230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304" name="Shape 230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305" name="Shape 2305"/>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06" name="Shape 2306"/>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307" name="Shape 2307"/>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08" name="Shape 2308"/>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309" name="Shape 2309"/>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10" name="Shape 2310"/>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311" name="Shape 2311"/>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12" name="Shape 2312"/>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313" name="Shape 2313"/>
            <p:cNvSpPr txBox="1"/>
            <p:nvPr/>
          </p:nvSpPr>
          <p:spPr>
            <a:xfrm>
              <a:off x="37615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2314" name="Shape 2314"/>
            <p:cNvSpPr txBox="1"/>
            <p:nvPr/>
          </p:nvSpPr>
          <p:spPr>
            <a:xfrm>
              <a:off x="4113128"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315" name="Shape 2315"/>
            <p:cNvPicPr preferRelativeResize="0"/>
            <p:nvPr/>
          </p:nvPicPr>
          <p:blipFill>
            <a:blip r:embed="rId12">
              <a:alphaModFix/>
            </a:blip>
            <a:stretch>
              <a:fillRect/>
            </a:stretch>
          </p:blipFill>
          <p:spPr>
            <a:xfrm>
              <a:off x="3816262" y="2221055"/>
              <a:ext cx="147500" cy="98225"/>
            </a:xfrm>
            <a:prstGeom prst="rect">
              <a:avLst/>
            </a:prstGeom>
            <a:noFill/>
            <a:ln>
              <a:noFill/>
            </a:ln>
          </p:spPr>
        </p:pic>
        <p:pic>
          <p:nvPicPr>
            <p:cNvPr id="2316" name="Shape 2316"/>
            <p:cNvPicPr preferRelativeResize="0"/>
            <p:nvPr/>
          </p:nvPicPr>
          <p:blipFill>
            <a:blip r:embed="rId13">
              <a:alphaModFix/>
            </a:blip>
            <a:stretch>
              <a:fillRect/>
            </a:stretch>
          </p:blipFill>
          <p:spPr>
            <a:xfrm>
              <a:off x="4172852" y="2547375"/>
              <a:ext cx="128250" cy="128250"/>
            </a:xfrm>
            <a:prstGeom prst="rect">
              <a:avLst/>
            </a:prstGeom>
            <a:noFill/>
            <a:ln>
              <a:noFill/>
            </a:ln>
          </p:spPr>
        </p:pic>
      </p:grpSp>
      <p:grpSp>
        <p:nvGrpSpPr>
          <p:cNvPr id="2317" name="Shape 2317"/>
          <p:cNvGrpSpPr/>
          <p:nvPr/>
        </p:nvGrpSpPr>
        <p:grpSpPr>
          <a:xfrm>
            <a:off x="4494390" y="2926337"/>
            <a:ext cx="788020" cy="1048694"/>
            <a:chOff x="4494390" y="2926337"/>
            <a:chExt cx="788020" cy="1048694"/>
          </a:xfrm>
        </p:grpSpPr>
        <p:grpSp>
          <p:nvGrpSpPr>
            <p:cNvPr id="2318" name="Shape 2318"/>
            <p:cNvGrpSpPr/>
            <p:nvPr/>
          </p:nvGrpSpPr>
          <p:grpSpPr>
            <a:xfrm>
              <a:off x="4494390" y="2926337"/>
              <a:ext cx="788020" cy="1048694"/>
              <a:chOff x="5592955" y="2047406"/>
              <a:chExt cx="788020" cy="1048694"/>
            </a:xfrm>
          </p:grpSpPr>
          <p:sp>
            <p:nvSpPr>
              <p:cNvPr id="2319" name="Shape 2319"/>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320" name="Shape 2320"/>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321" name="Shape 2321"/>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22" name="Shape 2322"/>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23" name="Shape 2323"/>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24" name="Shape 2324"/>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25" name="Shape 2325"/>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326" name="Shape 2326"/>
              <p:cNvGrpSpPr/>
              <p:nvPr/>
            </p:nvGrpSpPr>
            <p:grpSpPr>
              <a:xfrm>
                <a:off x="5592955" y="2047406"/>
                <a:ext cx="712986" cy="218400"/>
                <a:chOff x="4577530" y="2938752"/>
                <a:chExt cx="712986" cy="218400"/>
              </a:xfrm>
            </p:grpSpPr>
            <p:sp>
              <p:nvSpPr>
                <p:cNvPr id="2327" name="Shape 232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328" name="Shape 232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329" name="Shape 232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330" name="Shape 2330"/>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31" name="Shape 2331"/>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332" name="Shape 2332"/>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33" name="Shape 2333"/>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334" name="Shape 2334"/>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35" name="Shape 2335"/>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336" name="Shape 2336"/>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37" name="Shape 2337"/>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338" name="Shape 2338"/>
            <p:cNvSpPr txBox="1"/>
            <p:nvPr/>
          </p:nvSpPr>
          <p:spPr>
            <a:xfrm>
              <a:off x="45997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2339" name="Shape 2339"/>
            <p:cNvSpPr txBox="1"/>
            <p:nvPr/>
          </p:nvSpPr>
          <p:spPr>
            <a:xfrm>
              <a:off x="49513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340" name="Shape 2340"/>
            <p:cNvPicPr preferRelativeResize="0"/>
            <p:nvPr/>
          </p:nvPicPr>
          <p:blipFill>
            <a:blip r:embed="rId12">
              <a:alphaModFix/>
            </a:blip>
            <a:stretch>
              <a:fillRect/>
            </a:stretch>
          </p:blipFill>
          <p:spPr>
            <a:xfrm>
              <a:off x="4647732" y="3621745"/>
              <a:ext cx="147500" cy="98225"/>
            </a:xfrm>
            <a:prstGeom prst="rect">
              <a:avLst/>
            </a:prstGeom>
            <a:noFill/>
            <a:ln>
              <a:noFill/>
            </a:ln>
          </p:spPr>
        </p:pic>
        <p:pic>
          <p:nvPicPr>
            <p:cNvPr id="2341" name="Shape 2341"/>
            <p:cNvPicPr preferRelativeResize="0"/>
            <p:nvPr/>
          </p:nvPicPr>
          <p:blipFill>
            <a:blip r:embed="rId13">
              <a:alphaModFix/>
            </a:blip>
            <a:stretch>
              <a:fillRect/>
            </a:stretch>
          </p:blipFill>
          <p:spPr>
            <a:xfrm>
              <a:off x="5008883" y="3608641"/>
              <a:ext cx="128250" cy="128250"/>
            </a:xfrm>
            <a:prstGeom prst="rect">
              <a:avLst/>
            </a:prstGeom>
            <a:noFill/>
            <a:ln>
              <a:noFill/>
            </a:ln>
          </p:spPr>
        </p:pic>
      </p:grpSp>
      <p:grpSp>
        <p:nvGrpSpPr>
          <p:cNvPr id="2342" name="Shape 2342"/>
          <p:cNvGrpSpPr/>
          <p:nvPr/>
        </p:nvGrpSpPr>
        <p:grpSpPr>
          <a:xfrm>
            <a:off x="5332590" y="1864953"/>
            <a:ext cx="788020" cy="1048694"/>
            <a:chOff x="5332590" y="1864953"/>
            <a:chExt cx="788020" cy="1048694"/>
          </a:xfrm>
        </p:grpSpPr>
        <p:grpSp>
          <p:nvGrpSpPr>
            <p:cNvPr id="2343" name="Shape 2343"/>
            <p:cNvGrpSpPr/>
            <p:nvPr/>
          </p:nvGrpSpPr>
          <p:grpSpPr>
            <a:xfrm>
              <a:off x="5332590" y="1864953"/>
              <a:ext cx="788020" cy="1048694"/>
              <a:chOff x="5592955" y="2047406"/>
              <a:chExt cx="788020" cy="1048694"/>
            </a:xfrm>
          </p:grpSpPr>
          <p:sp>
            <p:nvSpPr>
              <p:cNvPr id="2344" name="Shape 2344"/>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345" name="Shape 2345"/>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346" name="Shape 2346"/>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47" name="Shape 2347"/>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48" name="Shape 2348"/>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49" name="Shape 2349"/>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50" name="Shape 2350"/>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351" name="Shape 2351"/>
              <p:cNvGrpSpPr/>
              <p:nvPr/>
            </p:nvGrpSpPr>
            <p:grpSpPr>
              <a:xfrm>
                <a:off x="5592955" y="2047406"/>
                <a:ext cx="712986" cy="218400"/>
                <a:chOff x="4577530" y="2938752"/>
                <a:chExt cx="712986" cy="218400"/>
              </a:xfrm>
            </p:grpSpPr>
            <p:sp>
              <p:nvSpPr>
                <p:cNvPr id="2352" name="Shape 235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353" name="Shape 235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354" name="Shape 235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355" name="Shape 2355"/>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56" name="Shape 2356"/>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357" name="Shape 2357"/>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358" name="Shape 2358"/>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359" name="Shape 2359"/>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60" name="Shape 2360"/>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361" name="Shape 2361"/>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62" name="Shape 2362"/>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363" name="Shape 2363"/>
            <p:cNvSpPr txBox="1"/>
            <p:nvPr/>
          </p:nvSpPr>
          <p:spPr>
            <a:xfrm>
              <a:off x="5437969"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2364" name="Shape 2364"/>
            <p:cNvSpPr txBox="1"/>
            <p:nvPr/>
          </p:nvSpPr>
          <p:spPr>
            <a:xfrm>
              <a:off x="5781735" y="213312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365" name="Shape 2365"/>
            <p:cNvPicPr preferRelativeResize="0"/>
            <p:nvPr/>
          </p:nvPicPr>
          <p:blipFill>
            <a:blip r:embed="rId14">
              <a:alphaModFix/>
            </a:blip>
            <a:stretch>
              <a:fillRect/>
            </a:stretch>
          </p:blipFill>
          <p:spPr>
            <a:xfrm>
              <a:off x="5520286" y="2223902"/>
              <a:ext cx="89205" cy="98225"/>
            </a:xfrm>
            <a:prstGeom prst="rect">
              <a:avLst/>
            </a:prstGeom>
            <a:noFill/>
            <a:ln>
              <a:noFill/>
            </a:ln>
          </p:spPr>
        </p:pic>
        <p:pic>
          <p:nvPicPr>
            <p:cNvPr id="2366" name="Shape 2366"/>
            <p:cNvPicPr preferRelativeResize="0"/>
            <p:nvPr/>
          </p:nvPicPr>
          <p:blipFill>
            <a:blip r:embed="rId15">
              <a:alphaModFix/>
            </a:blip>
            <a:stretch>
              <a:fillRect/>
            </a:stretch>
          </p:blipFill>
          <p:spPr>
            <a:xfrm>
              <a:off x="5830428" y="2570588"/>
              <a:ext cx="158026" cy="81825"/>
            </a:xfrm>
            <a:prstGeom prst="rect">
              <a:avLst/>
            </a:prstGeom>
            <a:noFill/>
            <a:ln>
              <a:noFill/>
            </a:ln>
          </p:spPr>
        </p:pic>
      </p:grpSp>
      <p:grpSp>
        <p:nvGrpSpPr>
          <p:cNvPr id="2367" name="Shape 2367"/>
          <p:cNvGrpSpPr/>
          <p:nvPr/>
        </p:nvGrpSpPr>
        <p:grpSpPr>
          <a:xfrm>
            <a:off x="5332590" y="2926337"/>
            <a:ext cx="788020" cy="1048694"/>
            <a:chOff x="5332590" y="2926337"/>
            <a:chExt cx="788020" cy="1048694"/>
          </a:xfrm>
        </p:grpSpPr>
        <p:grpSp>
          <p:nvGrpSpPr>
            <p:cNvPr id="2368" name="Shape 2368"/>
            <p:cNvGrpSpPr/>
            <p:nvPr/>
          </p:nvGrpSpPr>
          <p:grpSpPr>
            <a:xfrm>
              <a:off x="5332590" y="2926337"/>
              <a:ext cx="788020" cy="1048694"/>
              <a:chOff x="5592955" y="2047406"/>
              <a:chExt cx="788020" cy="1048694"/>
            </a:xfrm>
          </p:grpSpPr>
          <p:sp>
            <p:nvSpPr>
              <p:cNvPr id="2369" name="Shape 2369"/>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370" name="Shape 2370"/>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371" name="Shape 2371"/>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72" name="Shape 2372"/>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73" name="Shape 2373"/>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74" name="Shape 2374"/>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75" name="Shape 2375"/>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376" name="Shape 2376"/>
              <p:cNvGrpSpPr/>
              <p:nvPr/>
            </p:nvGrpSpPr>
            <p:grpSpPr>
              <a:xfrm>
                <a:off x="5592955" y="2047406"/>
                <a:ext cx="712986" cy="218400"/>
                <a:chOff x="4577530" y="2938752"/>
                <a:chExt cx="712986" cy="218400"/>
              </a:xfrm>
            </p:grpSpPr>
            <p:sp>
              <p:nvSpPr>
                <p:cNvPr id="2377" name="Shape 237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378" name="Shape 237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379" name="Shape 237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380" name="Shape 2380"/>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81" name="Shape 2381"/>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382" name="Shape 2382"/>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83" name="Shape 2383"/>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384" name="Shape 2384"/>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85" name="Shape 2385"/>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386" name="Shape 2386"/>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387" name="Shape 2387"/>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388" name="Shape 2388"/>
            <p:cNvSpPr txBox="1"/>
            <p:nvPr/>
          </p:nvSpPr>
          <p:spPr>
            <a:xfrm>
              <a:off x="5437969"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sp>
          <p:nvSpPr>
            <p:cNvPr id="2389" name="Shape 2389"/>
            <p:cNvSpPr txBox="1"/>
            <p:nvPr/>
          </p:nvSpPr>
          <p:spPr>
            <a:xfrm>
              <a:off x="5789528" y="319213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390" name="Shape 2390"/>
            <p:cNvPicPr preferRelativeResize="0"/>
            <p:nvPr/>
          </p:nvPicPr>
          <p:blipFill>
            <a:blip r:embed="rId14">
              <a:alphaModFix/>
            </a:blip>
            <a:stretch>
              <a:fillRect/>
            </a:stretch>
          </p:blipFill>
          <p:spPr>
            <a:xfrm>
              <a:off x="5520286" y="3624591"/>
              <a:ext cx="89205" cy="98225"/>
            </a:xfrm>
            <a:prstGeom prst="rect">
              <a:avLst/>
            </a:prstGeom>
            <a:noFill/>
            <a:ln>
              <a:noFill/>
            </a:ln>
          </p:spPr>
        </p:pic>
        <p:pic>
          <p:nvPicPr>
            <p:cNvPr id="2391" name="Shape 2391"/>
            <p:cNvPicPr preferRelativeResize="0"/>
            <p:nvPr/>
          </p:nvPicPr>
          <p:blipFill>
            <a:blip r:embed="rId15">
              <a:alphaModFix/>
            </a:blip>
            <a:stretch>
              <a:fillRect/>
            </a:stretch>
          </p:blipFill>
          <p:spPr>
            <a:xfrm>
              <a:off x="5830428" y="3623927"/>
              <a:ext cx="158026" cy="81825"/>
            </a:xfrm>
            <a:prstGeom prst="rect">
              <a:avLst/>
            </a:prstGeom>
            <a:noFill/>
            <a:ln>
              <a:noFill/>
            </a:ln>
          </p:spPr>
        </p:pic>
      </p:grpSp>
      <p:grpSp>
        <p:nvGrpSpPr>
          <p:cNvPr id="2392" name="Shape 2392"/>
          <p:cNvGrpSpPr/>
          <p:nvPr/>
        </p:nvGrpSpPr>
        <p:grpSpPr>
          <a:xfrm>
            <a:off x="4494390" y="1864953"/>
            <a:ext cx="788020" cy="1048694"/>
            <a:chOff x="4494390" y="1864953"/>
            <a:chExt cx="788020" cy="1048694"/>
          </a:xfrm>
        </p:grpSpPr>
        <p:grpSp>
          <p:nvGrpSpPr>
            <p:cNvPr id="2393" name="Shape 2393"/>
            <p:cNvGrpSpPr/>
            <p:nvPr/>
          </p:nvGrpSpPr>
          <p:grpSpPr>
            <a:xfrm>
              <a:off x="4494390" y="1864953"/>
              <a:ext cx="788020" cy="1048694"/>
              <a:chOff x="5592955" y="2047406"/>
              <a:chExt cx="788020" cy="1048694"/>
            </a:xfrm>
          </p:grpSpPr>
          <p:sp>
            <p:nvSpPr>
              <p:cNvPr id="2394" name="Shape 2394"/>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395" name="Shape 2395"/>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396" name="Shape 2396"/>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97" name="Shape 2397"/>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98" name="Shape 2398"/>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399" name="Shape 2399"/>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400" name="Shape 2400"/>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401" name="Shape 2401"/>
              <p:cNvGrpSpPr/>
              <p:nvPr/>
            </p:nvGrpSpPr>
            <p:grpSpPr>
              <a:xfrm>
                <a:off x="5592955" y="2047406"/>
                <a:ext cx="712986" cy="218400"/>
                <a:chOff x="4577530" y="2938752"/>
                <a:chExt cx="712986" cy="218400"/>
              </a:xfrm>
            </p:grpSpPr>
            <p:sp>
              <p:nvSpPr>
                <p:cNvPr id="2402" name="Shape 240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403" name="Shape 240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404" name="Shape 2404"/>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405" name="Shape 2405"/>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06" name="Shape 2406"/>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07" name="Shape 2407"/>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08" name="Shape 2408"/>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09" name="Shape 2409"/>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10" name="Shape 2410"/>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11" name="Shape 2411"/>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12" name="Shape 2412"/>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13" name="Shape 2413"/>
            <p:cNvSpPr txBox="1"/>
            <p:nvPr/>
          </p:nvSpPr>
          <p:spPr>
            <a:xfrm>
              <a:off x="4951522" y="2461308"/>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414" name="Shape 2414"/>
            <p:cNvPicPr preferRelativeResize="0"/>
            <p:nvPr/>
          </p:nvPicPr>
          <p:blipFill>
            <a:blip r:embed="rId12">
              <a:alphaModFix/>
            </a:blip>
            <a:stretch>
              <a:fillRect/>
            </a:stretch>
          </p:blipFill>
          <p:spPr>
            <a:xfrm>
              <a:off x="4654462" y="2221055"/>
              <a:ext cx="147500" cy="98225"/>
            </a:xfrm>
            <a:prstGeom prst="rect">
              <a:avLst/>
            </a:prstGeom>
            <a:noFill/>
            <a:ln>
              <a:noFill/>
            </a:ln>
          </p:spPr>
        </p:pic>
        <p:pic>
          <p:nvPicPr>
            <p:cNvPr id="2415" name="Shape 2415"/>
            <p:cNvPicPr preferRelativeResize="0"/>
            <p:nvPr/>
          </p:nvPicPr>
          <p:blipFill>
            <a:blip r:embed="rId13">
              <a:alphaModFix/>
            </a:blip>
            <a:stretch>
              <a:fillRect/>
            </a:stretch>
          </p:blipFill>
          <p:spPr>
            <a:xfrm>
              <a:off x="4656973" y="2547375"/>
              <a:ext cx="128250" cy="128250"/>
            </a:xfrm>
            <a:prstGeom prst="rect">
              <a:avLst/>
            </a:prstGeom>
            <a:noFill/>
            <a:ln>
              <a:noFill/>
            </a:ln>
          </p:spPr>
        </p:pic>
        <p:pic>
          <p:nvPicPr>
            <p:cNvPr id="2416" name="Shape 2416"/>
            <p:cNvPicPr preferRelativeResize="0"/>
            <p:nvPr/>
          </p:nvPicPr>
          <p:blipFill>
            <a:blip r:embed="rId16">
              <a:alphaModFix/>
            </a:blip>
            <a:stretch>
              <a:fillRect/>
            </a:stretch>
          </p:blipFill>
          <p:spPr>
            <a:xfrm>
              <a:off x="5027731" y="2230103"/>
              <a:ext cx="92550" cy="92550"/>
            </a:xfrm>
            <a:prstGeom prst="rect">
              <a:avLst/>
            </a:prstGeom>
            <a:noFill/>
            <a:ln>
              <a:noFill/>
            </a:ln>
          </p:spPr>
        </p:pic>
      </p:grpSp>
      <p:grpSp>
        <p:nvGrpSpPr>
          <p:cNvPr id="2417" name="Shape 2417"/>
          <p:cNvGrpSpPr/>
          <p:nvPr/>
        </p:nvGrpSpPr>
        <p:grpSpPr>
          <a:xfrm>
            <a:off x="3656190" y="2926337"/>
            <a:ext cx="788020" cy="1048694"/>
            <a:chOff x="3656190" y="2926337"/>
            <a:chExt cx="788020" cy="1048694"/>
          </a:xfrm>
        </p:grpSpPr>
        <p:grpSp>
          <p:nvGrpSpPr>
            <p:cNvPr id="2418" name="Shape 2418"/>
            <p:cNvGrpSpPr/>
            <p:nvPr/>
          </p:nvGrpSpPr>
          <p:grpSpPr>
            <a:xfrm>
              <a:off x="3656190" y="2926337"/>
              <a:ext cx="788020" cy="1048694"/>
              <a:chOff x="5592955" y="2047406"/>
              <a:chExt cx="788020" cy="1048694"/>
            </a:xfrm>
          </p:grpSpPr>
          <p:sp>
            <p:nvSpPr>
              <p:cNvPr id="2419" name="Shape 2419"/>
              <p:cNvSpPr/>
              <p:nvPr/>
            </p:nvSpPr>
            <p:spPr>
              <a:xfrm>
                <a:off x="5608475" y="2095600"/>
                <a:ext cx="772500" cy="10005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420" name="Shape 2420"/>
              <p:cNvSpPr/>
              <p:nvPr/>
            </p:nvSpPr>
            <p:spPr>
              <a:xfrm>
                <a:off x="5630331" y="2116986"/>
                <a:ext cx="731100" cy="8454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421" name="Shape 2421"/>
              <p:cNvSpPr/>
              <p:nvPr/>
            </p:nvSpPr>
            <p:spPr>
              <a:xfrm>
                <a:off x="567645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422" name="Shape 2422"/>
              <p:cNvSpPr/>
              <p:nvPr/>
            </p:nvSpPr>
            <p:spPr>
              <a:xfrm>
                <a:off x="6020073" y="2616412"/>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423" name="Shape 2423"/>
              <p:cNvSpPr/>
              <p:nvPr/>
            </p:nvSpPr>
            <p:spPr>
              <a:xfrm>
                <a:off x="6020073"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424" name="Shape 2424"/>
              <p:cNvSpPr/>
              <p:nvPr/>
            </p:nvSpPr>
            <p:spPr>
              <a:xfrm>
                <a:off x="5675395" y="2277977"/>
                <a:ext cx="298200" cy="2982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425" name="Shape 2425"/>
              <p:cNvSpPr txBox="1"/>
              <p:nvPr/>
            </p:nvSpPr>
            <p:spPr>
              <a:xfrm>
                <a:off x="5608475" y="2884538"/>
                <a:ext cx="772500" cy="201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RHEL</a:t>
                </a:r>
                <a:endParaRPr sz="700">
                  <a:latin typeface="Overpass" pitchFamily="2" charset="77"/>
                  <a:ea typeface="Proxima Nova"/>
                  <a:cs typeface="Proxima Nova"/>
                  <a:sym typeface="Proxima Nova"/>
                </a:endParaRPr>
              </a:p>
            </p:txBody>
          </p:sp>
          <p:grpSp>
            <p:nvGrpSpPr>
              <p:cNvPr id="2426" name="Shape 2426"/>
              <p:cNvGrpSpPr/>
              <p:nvPr/>
            </p:nvGrpSpPr>
            <p:grpSpPr>
              <a:xfrm>
                <a:off x="5592955" y="2047406"/>
                <a:ext cx="712986" cy="218400"/>
                <a:chOff x="4577530" y="2938752"/>
                <a:chExt cx="712986" cy="218400"/>
              </a:xfrm>
            </p:grpSpPr>
            <p:sp>
              <p:nvSpPr>
                <p:cNvPr id="2427" name="Shape 242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428" name="Shape 242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429" name="Shape 2429"/>
                <p:cNvSpPr txBox="1"/>
                <p:nvPr/>
              </p:nvSpPr>
              <p:spPr>
                <a:xfrm>
                  <a:off x="4577530" y="293875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000000"/>
                      </a:solidFill>
                      <a:latin typeface="Overpass" pitchFamily="2" charset="77"/>
                      <a:ea typeface="Proxima Nova"/>
                      <a:cs typeface="Proxima Nova"/>
                      <a:sym typeface="Proxima Nova"/>
                    </a:rPr>
                    <a:t>NODE</a:t>
                  </a:r>
                  <a:endParaRPr sz="700">
                    <a:latin typeface="Overpass" pitchFamily="2" charset="77"/>
                    <a:ea typeface="Proxima Nova"/>
                    <a:cs typeface="Proxima Nova"/>
                    <a:sym typeface="Proxima Nova"/>
                  </a:endParaRPr>
                </a:p>
              </p:txBody>
            </p:sp>
          </p:grpSp>
          <p:sp>
            <p:nvSpPr>
              <p:cNvPr id="2430" name="Shape 2430"/>
              <p:cNvSpPr/>
              <p:nvPr/>
            </p:nvSpPr>
            <p:spPr>
              <a:xfrm>
                <a:off x="5730932"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31" name="Shape 2431"/>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32" name="Shape 2432"/>
              <p:cNvSpPr/>
              <p:nvPr/>
            </p:nvSpPr>
            <p:spPr>
              <a:xfrm>
                <a:off x="6077728" y="2359296"/>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33" name="Shape 2433"/>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34" name="Shape 2434"/>
              <p:cNvSpPr/>
              <p:nvPr/>
            </p:nvSpPr>
            <p:spPr>
              <a:xfrm>
                <a:off x="6077728"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35" name="Shape 2435"/>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36" name="Shape 2436"/>
              <p:cNvSpPr/>
              <p:nvPr/>
            </p:nvSpPr>
            <p:spPr>
              <a:xfrm>
                <a:off x="5730932" y="2697217"/>
                <a:ext cx="189300" cy="1893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37" name="Shape 2437"/>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38" name="Shape 2438"/>
            <p:cNvSpPr txBox="1"/>
            <p:nvPr/>
          </p:nvSpPr>
          <p:spPr>
            <a:xfrm>
              <a:off x="3761569" y="3520315"/>
              <a:ext cx="248700" cy="233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439" name="Shape 2439"/>
            <p:cNvPicPr preferRelativeResize="0"/>
            <p:nvPr/>
          </p:nvPicPr>
          <p:blipFill>
            <a:blip r:embed="rId12">
              <a:alphaModFix/>
            </a:blip>
            <a:stretch>
              <a:fillRect/>
            </a:stretch>
          </p:blipFill>
          <p:spPr>
            <a:xfrm>
              <a:off x="4161443" y="3621745"/>
              <a:ext cx="147500" cy="98225"/>
            </a:xfrm>
            <a:prstGeom prst="rect">
              <a:avLst/>
            </a:prstGeom>
            <a:noFill/>
            <a:ln>
              <a:noFill/>
            </a:ln>
          </p:spPr>
        </p:pic>
        <p:pic>
          <p:nvPicPr>
            <p:cNvPr id="2440" name="Shape 2440"/>
            <p:cNvPicPr preferRelativeResize="0"/>
            <p:nvPr/>
          </p:nvPicPr>
          <p:blipFill>
            <a:blip r:embed="rId13">
              <a:alphaModFix/>
            </a:blip>
            <a:stretch>
              <a:fillRect/>
            </a:stretch>
          </p:blipFill>
          <p:spPr>
            <a:xfrm>
              <a:off x="3822138" y="3273555"/>
              <a:ext cx="128250" cy="128250"/>
            </a:xfrm>
            <a:prstGeom prst="rect">
              <a:avLst/>
            </a:prstGeom>
            <a:noFill/>
            <a:ln>
              <a:noFill/>
            </a:ln>
          </p:spPr>
        </p:pic>
        <p:pic>
          <p:nvPicPr>
            <p:cNvPr id="2441" name="Shape 2441"/>
            <p:cNvPicPr preferRelativeResize="0"/>
            <p:nvPr/>
          </p:nvPicPr>
          <p:blipFill>
            <a:blip r:embed="rId16">
              <a:alphaModFix/>
            </a:blip>
            <a:stretch>
              <a:fillRect/>
            </a:stretch>
          </p:blipFill>
          <p:spPr>
            <a:xfrm>
              <a:off x="4182837" y="3291403"/>
              <a:ext cx="92550" cy="92550"/>
            </a:xfrm>
            <a:prstGeom prst="rect">
              <a:avLst/>
            </a:prstGeom>
            <a:noFill/>
            <a:ln>
              <a:noFill/>
            </a:ln>
          </p:spPr>
        </p:pic>
      </p:grpSp>
      <p:grpSp>
        <p:nvGrpSpPr>
          <p:cNvPr id="2442" name="Shape 2442"/>
          <p:cNvGrpSpPr/>
          <p:nvPr/>
        </p:nvGrpSpPr>
        <p:grpSpPr>
          <a:xfrm>
            <a:off x="2284400" y="1913225"/>
            <a:ext cx="1326900" cy="2061900"/>
            <a:chOff x="2607113" y="1913225"/>
            <a:chExt cx="1326900" cy="2061900"/>
          </a:xfrm>
        </p:grpSpPr>
        <p:sp>
          <p:nvSpPr>
            <p:cNvPr id="2443" name="Shape 2443"/>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RED HAT</a:t>
              </a:r>
              <a:endParaRPr sz="8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b="1">
                  <a:solidFill>
                    <a:srgbClr val="FFFFFF"/>
                  </a:solidFill>
                  <a:latin typeface="Overpass" pitchFamily="2" charset="77"/>
                  <a:ea typeface="Proxima Nova"/>
                  <a:cs typeface="Proxima Nova"/>
                  <a:sym typeface="Proxima Nova"/>
                </a:rPr>
                <a:t>ENTERPRISE LINUX</a:t>
              </a:r>
              <a:endParaRPr sz="800" b="1">
                <a:solidFill>
                  <a:srgbClr val="FFFFFF"/>
                </a:solidFill>
                <a:latin typeface="Overpass" pitchFamily="2" charset="77"/>
                <a:ea typeface="Proxima Nova"/>
                <a:cs typeface="Proxima Nova"/>
                <a:sym typeface="Proxima Nova"/>
              </a:endParaRPr>
            </a:p>
          </p:txBody>
        </p:sp>
        <p:sp>
          <p:nvSpPr>
            <p:cNvPr id="2444" name="Shape 2444"/>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MASTER</a:t>
              </a:r>
              <a:endParaRPr sz="800" b="1">
                <a:latin typeface="Overpass" pitchFamily="2" charset="77"/>
                <a:ea typeface="Proxima Nova"/>
                <a:cs typeface="Proxima Nova"/>
                <a:sym typeface="Proxima Nova"/>
              </a:endParaRPr>
            </a:p>
          </p:txBody>
        </p:sp>
        <p:sp>
          <p:nvSpPr>
            <p:cNvPr id="2445" name="Shape 2445"/>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API/AUTHENTICATION</a:t>
              </a:r>
              <a:endParaRPr sz="700" b="1">
                <a:solidFill>
                  <a:srgbClr val="FFFFFF"/>
                </a:solidFill>
                <a:latin typeface="Overpass" pitchFamily="2" charset="77"/>
                <a:ea typeface="Proxima Nova"/>
                <a:cs typeface="Proxima Nova"/>
                <a:sym typeface="Proxima Nova"/>
              </a:endParaRPr>
            </a:p>
          </p:txBody>
        </p:sp>
        <p:sp>
          <p:nvSpPr>
            <p:cNvPr id="2446" name="Shape 2446"/>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DATA STORE</a:t>
              </a:r>
              <a:endParaRPr sz="700" b="1">
                <a:solidFill>
                  <a:srgbClr val="FFFFFF"/>
                </a:solidFill>
                <a:latin typeface="Overpass" pitchFamily="2" charset="77"/>
                <a:ea typeface="Proxima Nova"/>
                <a:cs typeface="Proxima Nova"/>
                <a:sym typeface="Proxima Nova"/>
              </a:endParaRPr>
            </a:p>
          </p:txBody>
        </p:sp>
        <p:sp>
          <p:nvSpPr>
            <p:cNvPr id="2447" name="Shape 2447"/>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SCHEDULER</a:t>
              </a:r>
              <a:endParaRPr sz="700" b="1">
                <a:solidFill>
                  <a:srgbClr val="FFFFFF"/>
                </a:solidFill>
                <a:latin typeface="Overpass" pitchFamily="2" charset="77"/>
                <a:ea typeface="Proxima Nova"/>
                <a:cs typeface="Proxima Nova"/>
                <a:sym typeface="Proxima Nova"/>
              </a:endParaRPr>
            </a:p>
          </p:txBody>
        </p:sp>
        <p:sp>
          <p:nvSpPr>
            <p:cNvPr id="2448" name="Shape 2448"/>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HEALTH/SCALING</a:t>
              </a:r>
              <a:endParaRPr sz="700" b="1">
                <a:solidFill>
                  <a:srgbClr val="FFFFFF"/>
                </a:solidFill>
                <a:latin typeface="Overpass" pitchFamily="2" charset="77"/>
                <a:ea typeface="Proxima Nova"/>
                <a:cs typeface="Proxima Nova"/>
                <a:sym typeface="Proxima Nova"/>
              </a:endParaRPr>
            </a:p>
          </p:txBody>
        </p:sp>
      </p:grpSp>
      <p:grpSp>
        <p:nvGrpSpPr>
          <p:cNvPr id="2449" name="Shape 2449"/>
          <p:cNvGrpSpPr/>
          <p:nvPr/>
        </p:nvGrpSpPr>
        <p:grpSpPr>
          <a:xfrm>
            <a:off x="2222988" y="4065375"/>
            <a:ext cx="4668000" cy="509100"/>
            <a:chOff x="2545700" y="4065375"/>
            <a:chExt cx="4668000" cy="509100"/>
          </a:xfrm>
        </p:grpSpPr>
        <p:sp>
          <p:nvSpPr>
            <p:cNvPr id="2450" name="Shape 2450"/>
            <p:cNvSpPr/>
            <p:nvPr/>
          </p:nvSpPr>
          <p:spPr>
            <a:xfrm>
              <a:off x="2545700" y="4065375"/>
              <a:ext cx="4668000" cy="5091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Overpass" pitchFamily="2" charset="77"/>
                <a:ea typeface="Proxima Nova"/>
                <a:cs typeface="Proxima Nova"/>
                <a:sym typeface="Proxima Nova"/>
              </a:endParaRPr>
            </a:p>
          </p:txBody>
        </p:sp>
        <p:pic>
          <p:nvPicPr>
            <p:cNvPr id="2451" name="Shape 2451"/>
            <p:cNvPicPr preferRelativeResize="0"/>
            <p:nvPr/>
          </p:nvPicPr>
          <p:blipFill>
            <a:blip r:embed="rId17">
              <a:alphaModFix/>
            </a:blip>
            <a:stretch>
              <a:fillRect/>
            </a:stretch>
          </p:blipFill>
          <p:spPr>
            <a:xfrm>
              <a:off x="3438750" y="4201990"/>
              <a:ext cx="278300" cy="111096"/>
            </a:xfrm>
            <a:prstGeom prst="rect">
              <a:avLst/>
            </a:prstGeom>
            <a:noFill/>
            <a:ln>
              <a:noFill/>
            </a:ln>
          </p:spPr>
        </p:pic>
        <p:pic>
          <p:nvPicPr>
            <p:cNvPr id="2452" name="Shape 2452"/>
            <p:cNvPicPr preferRelativeResize="0"/>
            <p:nvPr/>
          </p:nvPicPr>
          <p:blipFill>
            <a:blip r:embed="rId18">
              <a:alphaModFix/>
            </a:blip>
            <a:stretch>
              <a:fillRect/>
            </a:stretch>
          </p:blipFill>
          <p:spPr>
            <a:xfrm>
              <a:off x="4720805" y="4153188"/>
              <a:ext cx="301271" cy="208700"/>
            </a:xfrm>
            <a:prstGeom prst="rect">
              <a:avLst/>
            </a:prstGeom>
            <a:noFill/>
            <a:ln>
              <a:noFill/>
            </a:ln>
          </p:spPr>
        </p:pic>
        <p:pic>
          <p:nvPicPr>
            <p:cNvPr id="2453" name="Shape 2453"/>
            <p:cNvPicPr preferRelativeResize="0"/>
            <p:nvPr/>
          </p:nvPicPr>
          <p:blipFill>
            <a:blip r:embed="rId19">
              <a:alphaModFix/>
            </a:blip>
            <a:stretch>
              <a:fillRect/>
            </a:stretch>
          </p:blipFill>
          <p:spPr>
            <a:xfrm>
              <a:off x="5364605" y="4153188"/>
              <a:ext cx="301271" cy="208700"/>
            </a:xfrm>
            <a:prstGeom prst="rect">
              <a:avLst/>
            </a:prstGeom>
            <a:noFill/>
            <a:ln>
              <a:noFill/>
            </a:ln>
          </p:spPr>
        </p:pic>
        <p:pic>
          <p:nvPicPr>
            <p:cNvPr id="2454" name="Shape 2454"/>
            <p:cNvPicPr preferRelativeResize="0"/>
            <p:nvPr/>
          </p:nvPicPr>
          <p:blipFill>
            <a:blip r:embed="rId20">
              <a:alphaModFix/>
            </a:blip>
            <a:stretch>
              <a:fillRect/>
            </a:stretch>
          </p:blipFill>
          <p:spPr>
            <a:xfrm>
              <a:off x="6008404" y="4153188"/>
              <a:ext cx="301271" cy="208700"/>
            </a:xfrm>
            <a:prstGeom prst="rect">
              <a:avLst/>
            </a:prstGeom>
            <a:noFill/>
            <a:ln>
              <a:noFill/>
            </a:ln>
          </p:spPr>
        </p:pic>
        <p:pic>
          <p:nvPicPr>
            <p:cNvPr id="2455" name="Shape 2455"/>
            <p:cNvPicPr preferRelativeResize="0"/>
            <p:nvPr/>
          </p:nvPicPr>
          <p:blipFill>
            <a:blip r:embed="rId21">
              <a:alphaModFix/>
            </a:blip>
            <a:stretch>
              <a:fillRect/>
            </a:stretch>
          </p:blipFill>
          <p:spPr>
            <a:xfrm>
              <a:off x="4059578" y="4181790"/>
              <a:ext cx="318698" cy="151495"/>
            </a:xfrm>
            <a:prstGeom prst="rect">
              <a:avLst/>
            </a:prstGeom>
            <a:noFill/>
            <a:ln>
              <a:noFill/>
            </a:ln>
          </p:spPr>
        </p:pic>
        <p:sp>
          <p:nvSpPr>
            <p:cNvPr id="2456" name="Shape 2456"/>
            <p:cNvSpPr txBox="1"/>
            <p:nvPr/>
          </p:nvSpPr>
          <p:spPr>
            <a:xfrm>
              <a:off x="3161427"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PHYSICAL</a:t>
              </a:r>
              <a:endParaRPr sz="700" b="1">
                <a:solidFill>
                  <a:srgbClr val="FFFFFF"/>
                </a:solidFill>
                <a:latin typeface="Overpass" pitchFamily="2" charset="77"/>
                <a:ea typeface="Proxima Nova"/>
                <a:cs typeface="Proxima Nova"/>
                <a:sym typeface="Proxima Nova"/>
              </a:endParaRPr>
            </a:p>
          </p:txBody>
        </p:sp>
        <p:sp>
          <p:nvSpPr>
            <p:cNvPr id="2457" name="Shape 2457"/>
            <p:cNvSpPr txBox="1"/>
            <p:nvPr/>
          </p:nvSpPr>
          <p:spPr>
            <a:xfrm>
              <a:off x="38004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VIRTUAL</a:t>
              </a:r>
              <a:endParaRPr sz="700" b="1">
                <a:solidFill>
                  <a:srgbClr val="FFFFFF"/>
                </a:solidFill>
                <a:latin typeface="Overpass" pitchFamily="2" charset="77"/>
                <a:ea typeface="Proxima Nova"/>
                <a:cs typeface="Proxima Nova"/>
                <a:sym typeface="Proxima Nova"/>
              </a:endParaRPr>
            </a:p>
          </p:txBody>
        </p:sp>
        <p:sp>
          <p:nvSpPr>
            <p:cNvPr id="2458" name="Shape 2458"/>
            <p:cNvSpPr txBox="1"/>
            <p:nvPr/>
          </p:nvSpPr>
          <p:spPr>
            <a:xfrm>
              <a:off x="44473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PRIVATE</a:t>
              </a:r>
              <a:endParaRPr sz="700" b="1">
                <a:solidFill>
                  <a:srgbClr val="FFFFFF"/>
                </a:solidFill>
                <a:latin typeface="Overpass" pitchFamily="2" charset="77"/>
                <a:ea typeface="Proxima Nova"/>
                <a:cs typeface="Proxima Nova"/>
                <a:sym typeface="Proxima Nova"/>
              </a:endParaRPr>
            </a:p>
          </p:txBody>
        </p:sp>
        <p:sp>
          <p:nvSpPr>
            <p:cNvPr id="2459" name="Shape 2459"/>
            <p:cNvSpPr txBox="1"/>
            <p:nvPr/>
          </p:nvSpPr>
          <p:spPr>
            <a:xfrm>
              <a:off x="5095868"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PUBLIC</a:t>
              </a:r>
              <a:endParaRPr sz="700" b="1">
                <a:solidFill>
                  <a:srgbClr val="FFFFFF"/>
                </a:solidFill>
                <a:latin typeface="Overpass" pitchFamily="2" charset="77"/>
                <a:ea typeface="Proxima Nova"/>
                <a:cs typeface="Proxima Nova"/>
                <a:sym typeface="Proxima Nova"/>
              </a:endParaRPr>
            </a:p>
          </p:txBody>
        </p:sp>
        <p:sp>
          <p:nvSpPr>
            <p:cNvPr id="2460" name="Shape 2460"/>
            <p:cNvSpPr txBox="1"/>
            <p:nvPr/>
          </p:nvSpPr>
          <p:spPr>
            <a:xfrm>
              <a:off x="5742702" y="4305293"/>
              <a:ext cx="852000" cy="262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b="1">
                  <a:solidFill>
                    <a:srgbClr val="FFFFFF"/>
                  </a:solidFill>
                  <a:latin typeface="Overpass" pitchFamily="2" charset="77"/>
                  <a:ea typeface="Proxima Nova"/>
                  <a:cs typeface="Proxima Nova"/>
                  <a:sym typeface="Proxima Nova"/>
                </a:rPr>
                <a:t>HYBRID</a:t>
              </a:r>
              <a:endParaRPr sz="700" b="1">
                <a:solidFill>
                  <a:srgbClr val="FFFFFF"/>
                </a:solidFill>
                <a:latin typeface="Overpass" pitchFamily="2" charset="77"/>
                <a:ea typeface="Proxima Nova"/>
                <a:cs typeface="Proxima Nova"/>
                <a:sym typeface="Proxima Nova"/>
              </a:endParaRPr>
            </a:p>
          </p:txBody>
        </p:sp>
        <p:cxnSp>
          <p:nvCxnSpPr>
            <p:cNvPr id="2461" name="Shape 2461"/>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462" name="Shape 2462"/>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463" name="Shape 2463"/>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2464" name="Shape 2464"/>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sp>
        <p:nvSpPr>
          <p:cNvPr id="2" name="Slide Number Placeholder 1">
            <a:extLst>
              <a:ext uri="{FF2B5EF4-FFF2-40B4-BE49-F238E27FC236}">
                <a16:creationId xmlns:a16="http://schemas.microsoft.com/office/drawing/2014/main" id="{6B67FD15-F2D0-8544-ACEE-B9CB8DDEBA3D}"/>
              </a:ext>
            </a:extLst>
          </p:cNvPr>
          <p:cNvSpPr>
            <a:spLocks noGrp="1"/>
          </p:cNvSpPr>
          <p:nvPr>
            <p:ph type="sldNum" idx="12"/>
          </p:nvPr>
        </p:nvSpPr>
        <p:spPr/>
        <p:txBody>
          <a:bodyPr/>
          <a:lstStyle/>
          <a:p>
            <a:fld id="{00000000-1234-1234-1234-123412341234}" type="slidenum">
              <a:rPr lang="en" smtClean="0"/>
              <a:pPr/>
              <a:t>28</a:t>
            </a:fld>
            <a:endParaRPr lang="e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155567" y="84683"/>
            <a:ext cx="5239951" cy="375047"/>
          </a:xfrm>
          <a:prstGeom prst="rect">
            <a:avLst/>
          </a:prstGeom>
        </p:spPr>
        <p:txBody>
          <a:bodyPr/>
          <a:lstStyle>
            <a:lvl1pPr algn="r" rtl="0" eaLnBrk="0" fontAlgn="base" hangingPunct="0">
              <a:spcBef>
                <a:spcPct val="0"/>
              </a:spcBef>
              <a:spcAft>
                <a:spcPct val="0"/>
              </a:spcAft>
              <a:defRPr sz="3600">
                <a:solidFill>
                  <a:schemeClr val="bg1"/>
                </a:solidFill>
                <a:latin typeface="+mj-lt"/>
                <a:ea typeface="+mj-ea"/>
                <a:cs typeface="+mj-cs"/>
              </a:defRPr>
            </a:lvl1pPr>
            <a:lvl2pPr algn="r" rtl="0" eaLnBrk="0" fontAlgn="base" hangingPunct="0">
              <a:spcBef>
                <a:spcPct val="0"/>
              </a:spcBef>
              <a:spcAft>
                <a:spcPct val="0"/>
              </a:spcAft>
              <a:defRPr sz="3600">
                <a:solidFill>
                  <a:schemeClr val="bg1"/>
                </a:solidFill>
                <a:latin typeface="Arial" charset="0"/>
              </a:defRPr>
            </a:lvl2pPr>
            <a:lvl3pPr algn="r" rtl="0" eaLnBrk="0" fontAlgn="base" hangingPunct="0">
              <a:spcBef>
                <a:spcPct val="0"/>
              </a:spcBef>
              <a:spcAft>
                <a:spcPct val="0"/>
              </a:spcAft>
              <a:defRPr sz="3600">
                <a:solidFill>
                  <a:schemeClr val="bg1"/>
                </a:solidFill>
                <a:latin typeface="Arial" charset="0"/>
              </a:defRPr>
            </a:lvl3pPr>
            <a:lvl4pPr algn="r" rtl="0" eaLnBrk="0" fontAlgn="base" hangingPunct="0">
              <a:spcBef>
                <a:spcPct val="0"/>
              </a:spcBef>
              <a:spcAft>
                <a:spcPct val="0"/>
              </a:spcAft>
              <a:defRPr sz="3600">
                <a:solidFill>
                  <a:schemeClr val="bg1"/>
                </a:solidFill>
                <a:latin typeface="Arial" charset="0"/>
              </a:defRPr>
            </a:lvl4pPr>
            <a:lvl5pPr algn="r" rtl="0" eaLnBrk="0" fontAlgn="base" hangingPunct="0">
              <a:spcBef>
                <a:spcPct val="0"/>
              </a:spcBef>
              <a:spcAft>
                <a:spcPct val="0"/>
              </a:spcAft>
              <a:defRPr sz="3600">
                <a:solidFill>
                  <a:schemeClr val="bg1"/>
                </a:solidFill>
                <a:latin typeface="Arial" charset="0"/>
              </a:defRPr>
            </a:lvl5pPr>
            <a:lvl6pPr marL="457200" algn="r" rtl="0" fontAlgn="base">
              <a:spcBef>
                <a:spcPct val="0"/>
              </a:spcBef>
              <a:spcAft>
                <a:spcPct val="0"/>
              </a:spcAft>
              <a:defRPr sz="3600">
                <a:solidFill>
                  <a:schemeClr val="bg1"/>
                </a:solidFill>
                <a:latin typeface="Arial" charset="0"/>
              </a:defRPr>
            </a:lvl6pPr>
            <a:lvl7pPr marL="914400" algn="r" rtl="0" fontAlgn="base">
              <a:spcBef>
                <a:spcPct val="0"/>
              </a:spcBef>
              <a:spcAft>
                <a:spcPct val="0"/>
              </a:spcAft>
              <a:defRPr sz="3600">
                <a:solidFill>
                  <a:schemeClr val="bg1"/>
                </a:solidFill>
                <a:latin typeface="Arial" charset="0"/>
              </a:defRPr>
            </a:lvl7pPr>
            <a:lvl8pPr marL="1371600" algn="r" rtl="0" fontAlgn="base">
              <a:spcBef>
                <a:spcPct val="0"/>
              </a:spcBef>
              <a:spcAft>
                <a:spcPct val="0"/>
              </a:spcAft>
              <a:defRPr sz="3600">
                <a:solidFill>
                  <a:schemeClr val="bg1"/>
                </a:solidFill>
                <a:latin typeface="Arial" charset="0"/>
              </a:defRPr>
            </a:lvl8pPr>
            <a:lvl9pPr marL="1828800" algn="r" rtl="0" fontAlgn="base">
              <a:spcBef>
                <a:spcPct val="0"/>
              </a:spcBef>
              <a:spcAft>
                <a:spcPct val="0"/>
              </a:spcAft>
              <a:defRPr sz="3600">
                <a:solidFill>
                  <a:schemeClr val="bg1"/>
                </a:solidFill>
                <a:latin typeface="Arial" charset="0"/>
              </a:defRPr>
            </a:lvl9pPr>
          </a:lstStyle>
          <a:p>
            <a:pPr eaLnBrk="1" hangingPunct="1"/>
            <a:r>
              <a:rPr lang="en-US" altLang="en-US" sz="2100" dirty="0">
                <a:solidFill>
                  <a:schemeClr val="tx1"/>
                </a:solidFill>
                <a:latin typeface="Overpass" pitchFamily="2" charset="77"/>
                <a:ea typeface="Century Gothic" charset="0"/>
                <a:cs typeface="Century Gothic" charset="0"/>
              </a:rPr>
              <a:t>CaaS Infrastructure Stack- Current State</a:t>
            </a:r>
          </a:p>
        </p:txBody>
      </p:sp>
      <p:sp>
        <p:nvSpPr>
          <p:cNvPr id="2" name="Rounded Rectangle 1"/>
          <p:cNvSpPr/>
          <p:nvPr/>
        </p:nvSpPr>
        <p:spPr bwMode="auto">
          <a:xfrm>
            <a:off x="274484" y="2403042"/>
            <a:ext cx="4702630" cy="2411240"/>
          </a:xfrm>
          <a:prstGeom prst="roundRect">
            <a:avLst>
              <a:gd name="adj" fmla="val 2260"/>
            </a:avLst>
          </a:prstGeom>
          <a:solidFill>
            <a:srgbClr val="174982"/>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50" name="Rounded Rectangle 49"/>
          <p:cNvSpPr/>
          <p:nvPr/>
        </p:nvSpPr>
        <p:spPr bwMode="auto">
          <a:xfrm>
            <a:off x="340609" y="2459749"/>
            <a:ext cx="4580171" cy="416378"/>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59" name="Rounded Rectangle 58"/>
          <p:cNvSpPr/>
          <p:nvPr/>
        </p:nvSpPr>
        <p:spPr bwMode="auto">
          <a:xfrm>
            <a:off x="340609" y="2925111"/>
            <a:ext cx="4580171" cy="416378"/>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63" name="Rounded Rectangle 62"/>
          <p:cNvSpPr/>
          <p:nvPr/>
        </p:nvSpPr>
        <p:spPr bwMode="auto">
          <a:xfrm>
            <a:off x="340609" y="3390474"/>
            <a:ext cx="4580171" cy="416378"/>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64" name="Rounded Rectangle 63"/>
          <p:cNvSpPr/>
          <p:nvPr/>
        </p:nvSpPr>
        <p:spPr bwMode="auto">
          <a:xfrm>
            <a:off x="340609" y="3868082"/>
            <a:ext cx="4580171" cy="416378"/>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65" name="Rounded Rectangle 64"/>
          <p:cNvSpPr/>
          <p:nvPr/>
        </p:nvSpPr>
        <p:spPr bwMode="auto">
          <a:xfrm>
            <a:off x="340609" y="4333438"/>
            <a:ext cx="4580171" cy="416378"/>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67" name="Rounded Rectangle 66"/>
          <p:cNvSpPr/>
          <p:nvPr/>
        </p:nvSpPr>
        <p:spPr bwMode="auto">
          <a:xfrm>
            <a:off x="274484" y="1082545"/>
            <a:ext cx="4702630" cy="1030480"/>
          </a:xfrm>
          <a:prstGeom prst="roundRect">
            <a:avLst>
              <a:gd name="adj" fmla="val 4671"/>
            </a:avLst>
          </a:prstGeom>
          <a:solidFill>
            <a:srgbClr val="DAF1E8"/>
          </a:solidFill>
          <a:ln w="12700" cap="flat" cmpd="sng" algn="ctr">
            <a:solidFill>
              <a:srgbClr val="77CEAB"/>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dirty="0">
              <a:solidFill>
                <a:schemeClr val="tx1"/>
              </a:solidFill>
              <a:latin typeface="Overpass" pitchFamily="2" charset="77"/>
            </a:endParaRPr>
          </a:p>
        </p:txBody>
      </p:sp>
      <p:cxnSp>
        <p:nvCxnSpPr>
          <p:cNvPr id="7" name="Straight Connector 6"/>
          <p:cNvCxnSpPr/>
          <p:nvPr/>
        </p:nvCxnSpPr>
        <p:spPr bwMode="auto">
          <a:xfrm>
            <a:off x="274484" y="1584032"/>
            <a:ext cx="4702630" cy="0"/>
          </a:xfrm>
          <a:prstGeom prst="line">
            <a:avLst/>
          </a:prstGeom>
          <a:solidFill>
            <a:schemeClr val="accent1"/>
          </a:solidFill>
          <a:ln w="12700" cap="flat" cmpd="sng" algn="ctr">
            <a:solidFill>
              <a:srgbClr val="77CEA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p:nvPr/>
        </p:nvSpPr>
        <p:spPr bwMode="auto">
          <a:xfrm>
            <a:off x="1223145" y="1234744"/>
            <a:ext cx="2606040" cy="226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92500" lnSpcReduction="20000"/>
          </a:bodyPr>
          <a:lstStyle/>
          <a:p>
            <a:r>
              <a:rPr lang="en-US" sz="1350" dirty="0">
                <a:latin typeface="Overpass" pitchFamily="2" charset="77"/>
                <a:ea typeface="Century Gothic" charset="0"/>
                <a:cs typeface="Century Gothic" charset="0"/>
              </a:rPr>
              <a:t>Tectonic Management Console </a:t>
            </a:r>
          </a:p>
        </p:txBody>
      </p:sp>
      <p:sp>
        <p:nvSpPr>
          <p:cNvPr id="68" name="TextBox 67"/>
          <p:cNvSpPr txBox="1"/>
          <p:nvPr/>
        </p:nvSpPr>
        <p:spPr bwMode="auto">
          <a:xfrm>
            <a:off x="340610" y="1747878"/>
            <a:ext cx="1665516" cy="238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92500" lnSpcReduction="10000"/>
          </a:bodyPr>
          <a:lstStyle/>
          <a:p>
            <a:r>
              <a:rPr lang="en-US" sz="1350" dirty="0">
                <a:latin typeface="Overpass" pitchFamily="2" charset="77"/>
                <a:ea typeface="Century Gothic" charset="0"/>
                <a:cs typeface="Century Gothic" charset="0"/>
              </a:rPr>
              <a:t>Trusted Computing</a:t>
            </a:r>
          </a:p>
        </p:txBody>
      </p:sp>
      <p:sp>
        <p:nvSpPr>
          <p:cNvPr id="69" name="TextBox 68"/>
          <p:cNvSpPr txBox="1"/>
          <p:nvPr/>
        </p:nvSpPr>
        <p:spPr bwMode="auto">
          <a:xfrm>
            <a:off x="2330473" y="1739076"/>
            <a:ext cx="548640" cy="238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92500" lnSpcReduction="10000"/>
          </a:bodyPr>
          <a:lstStyle/>
          <a:p>
            <a:r>
              <a:rPr lang="en-US" sz="1350" dirty="0">
                <a:latin typeface="Overpass" pitchFamily="2" charset="77"/>
                <a:ea typeface="Century Gothic" charset="0"/>
                <a:cs typeface="Century Gothic" charset="0"/>
              </a:rPr>
              <a:t>IAM</a:t>
            </a:r>
          </a:p>
        </p:txBody>
      </p:sp>
      <p:sp>
        <p:nvSpPr>
          <p:cNvPr id="71" name="TextBox 70"/>
          <p:cNvSpPr txBox="1"/>
          <p:nvPr/>
        </p:nvSpPr>
        <p:spPr bwMode="auto">
          <a:xfrm>
            <a:off x="3198110" y="1747876"/>
            <a:ext cx="1779004" cy="238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92500" lnSpcReduction="10000"/>
          </a:bodyPr>
          <a:lstStyle/>
          <a:p>
            <a:r>
              <a:rPr lang="en-US" sz="1350" dirty="0">
                <a:latin typeface="Overpass" pitchFamily="2" charset="77"/>
                <a:ea typeface="Century Gothic" charset="0"/>
                <a:cs typeface="Century Gothic" charset="0"/>
              </a:rPr>
              <a:t>Monitoring / Logging</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2471" y="3940607"/>
            <a:ext cx="1069794" cy="255684"/>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8609" y="3921971"/>
            <a:ext cx="766984" cy="323099"/>
          </a:xfrm>
          <a:prstGeom prst="rect">
            <a:avLst/>
          </a:prstGeom>
        </p:spPr>
      </p:pic>
      <p:sp>
        <p:nvSpPr>
          <p:cNvPr id="75" name="TextBox 74"/>
          <p:cNvSpPr txBox="1"/>
          <p:nvPr/>
        </p:nvSpPr>
        <p:spPr bwMode="auto">
          <a:xfrm>
            <a:off x="340608" y="3925141"/>
            <a:ext cx="1779004"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latin typeface="Overpass" pitchFamily="2" charset="77"/>
                <a:ea typeface="Century Gothic" charset="0"/>
                <a:cs typeface="Century Gothic" charset="0"/>
              </a:rPr>
              <a:t>Container engine</a:t>
            </a:r>
          </a:p>
        </p:txBody>
      </p:sp>
      <p:sp>
        <p:nvSpPr>
          <p:cNvPr id="76" name="TextBox 75"/>
          <p:cNvSpPr txBox="1"/>
          <p:nvPr/>
        </p:nvSpPr>
        <p:spPr bwMode="auto">
          <a:xfrm>
            <a:off x="340608" y="4390504"/>
            <a:ext cx="1779004"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latin typeface="Overpass" pitchFamily="2" charset="77"/>
                <a:ea typeface="Century Gothic" charset="0"/>
                <a:cs typeface="Century Gothic" charset="0"/>
              </a:rPr>
              <a:t>Operating system</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8610" y="4437330"/>
            <a:ext cx="1893656" cy="231301"/>
          </a:xfrm>
          <a:prstGeom prst="rect">
            <a:avLst/>
          </a:prstGeom>
        </p:spPr>
      </p:pic>
      <p:sp>
        <p:nvSpPr>
          <p:cNvPr id="77" name="TextBox 76"/>
          <p:cNvSpPr txBox="1"/>
          <p:nvPr/>
        </p:nvSpPr>
        <p:spPr bwMode="auto">
          <a:xfrm>
            <a:off x="343017" y="3471892"/>
            <a:ext cx="2380470"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latin typeface="Overpass" pitchFamily="2" charset="77"/>
                <a:ea typeface="Century Gothic" charset="0"/>
                <a:cs typeface="Century Gothic" charset="0"/>
              </a:rPr>
              <a:t>Distributed key-value store</a:t>
            </a: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28818" y="3453391"/>
            <a:ext cx="888275" cy="316583"/>
          </a:xfrm>
          <a:prstGeom prst="rect">
            <a:avLst/>
          </a:prstGeom>
        </p:spPr>
      </p:pic>
      <p:sp>
        <p:nvSpPr>
          <p:cNvPr id="78" name="TextBox 77"/>
          <p:cNvSpPr txBox="1"/>
          <p:nvPr/>
        </p:nvSpPr>
        <p:spPr bwMode="auto">
          <a:xfrm>
            <a:off x="340608" y="2974116"/>
            <a:ext cx="1779004"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latin typeface="Overpass" pitchFamily="2" charset="77"/>
                <a:ea typeface="Century Gothic" charset="0"/>
                <a:cs typeface="Century Gothic" charset="0"/>
              </a:rPr>
              <a:t>Networking fabric</a:t>
            </a:r>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6902" y="3011463"/>
            <a:ext cx="761989" cy="232264"/>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5587" y="2948653"/>
            <a:ext cx="698945" cy="367866"/>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51046" y="2939681"/>
            <a:ext cx="881159" cy="401808"/>
          </a:xfrm>
          <a:prstGeom prst="rect">
            <a:avLst/>
          </a:prstGeom>
        </p:spPr>
      </p:pic>
      <p:sp>
        <p:nvSpPr>
          <p:cNvPr id="79" name="TextBox 78"/>
          <p:cNvSpPr txBox="1"/>
          <p:nvPr/>
        </p:nvSpPr>
        <p:spPr bwMode="auto">
          <a:xfrm>
            <a:off x="340608" y="2523557"/>
            <a:ext cx="2382880"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latin typeface="Overpass" pitchFamily="2" charset="77"/>
                <a:ea typeface="Century Gothic" charset="0"/>
                <a:cs typeface="Century Gothic" charset="0"/>
              </a:rPr>
              <a:t>Container cluster manager</a:t>
            </a:r>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1335" y="2492743"/>
            <a:ext cx="1233829" cy="334937"/>
          </a:xfrm>
          <a:prstGeom prst="rect">
            <a:avLst/>
          </a:prstGeom>
        </p:spPr>
      </p:pic>
      <p:sp>
        <p:nvSpPr>
          <p:cNvPr id="83" name="Rounded Rectangle 82"/>
          <p:cNvSpPr/>
          <p:nvPr/>
        </p:nvSpPr>
        <p:spPr bwMode="auto">
          <a:xfrm>
            <a:off x="5219865" y="3868082"/>
            <a:ext cx="3783806" cy="690917"/>
          </a:xfrm>
          <a:prstGeom prst="roundRect">
            <a:avLst>
              <a:gd name="adj" fmla="val 4671"/>
            </a:avLst>
          </a:prstGeom>
          <a:solidFill>
            <a:srgbClr val="DAF0FB"/>
          </a:solidFill>
          <a:ln w="12700" cap="flat" cmpd="sng" algn="ctr">
            <a:solidFill>
              <a:schemeClr val="tx1">
                <a:lumMod val="60000"/>
                <a:lumOff val="40000"/>
              </a:schemeClr>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dirty="0">
              <a:solidFill>
                <a:schemeClr val="tx1"/>
              </a:solidFill>
              <a:latin typeface="Overpass" pitchFamily="2" charset="77"/>
            </a:endParaRPr>
          </a:p>
        </p:txBody>
      </p:sp>
      <p:pic>
        <p:nvPicPr>
          <p:cNvPr id="85" name="Picture 8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37237" y="4256306"/>
            <a:ext cx="825422" cy="262484"/>
          </a:xfrm>
          <a:prstGeom prst="rect">
            <a:avLst/>
          </a:prstGeom>
        </p:spPr>
      </p:pic>
      <p:pic>
        <p:nvPicPr>
          <p:cNvPr id="87" name="Picture 86"/>
          <p:cNvPicPr>
            <a:picLocks noChangeAspect="1"/>
          </p:cNvPicPr>
          <p:nvPr/>
        </p:nvPicPr>
        <p:blipFill rotWithShape="1">
          <a:blip r:embed="rId12" cstate="print">
            <a:extLst>
              <a:ext uri="{28A0092B-C50C-407E-A947-70E740481C1C}">
                <a14:useLocalDpi xmlns:a14="http://schemas.microsoft.com/office/drawing/2010/main" val="0"/>
              </a:ext>
            </a:extLst>
          </a:blip>
          <a:srcRect r="45469"/>
          <a:stretch/>
        </p:blipFill>
        <p:spPr>
          <a:xfrm>
            <a:off x="8105941" y="3926632"/>
            <a:ext cx="856718" cy="237002"/>
          </a:xfrm>
          <a:prstGeom prst="rect">
            <a:avLst/>
          </a:prstGeom>
        </p:spPr>
      </p:pic>
      <p:sp>
        <p:nvSpPr>
          <p:cNvPr id="88" name="TextBox 87"/>
          <p:cNvSpPr txBox="1"/>
          <p:nvPr/>
        </p:nvSpPr>
        <p:spPr bwMode="auto">
          <a:xfrm>
            <a:off x="5219865" y="3862617"/>
            <a:ext cx="2788920" cy="34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125" dirty="0">
                <a:latin typeface="Overpass" pitchFamily="2" charset="77"/>
                <a:ea typeface="Century Gothic" charset="0"/>
                <a:cs typeface="Century Gothic" charset="0"/>
              </a:rPr>
              <a:t>Private container/application registry &amp;</a:t>
            </a:r>
          </a:p>
          <a:p>
            <a:r>
              <a:rPr lang="en-US" sz="1125" dirty="0">
                <a:latin typeface="Overpass" pitchFamily="2" charset="77"/>
                <a:ea typeface="Century Gothic" charset="0"/>
                <a:cs typeface="Century Gothic" charset="0"/>
              </a:rPr>
              <a:t>container build system</a:t>
            </a:r>
          </a:p>
        </p:txBody>
      </p:sp>
      <p:sp>
        <p:nvSpPr>
          <p:cNvPr id="89" name="TextBox 88"/>
          <p:cNvSpPr txBox="1"/>
          <p:nvPr/>
        </p:nvSpPr>
        <p:spPr bwMode="auto">
          <a:xfrm>
            <a:off x="5219865" y="4292542"/>
            <a:ext cx="2674620" cy="21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125" dirty="0">
                <a:latin typeface="Overpass" pitchFamily="2" charset="77"/>
                <a:ea typeface="Century Gothic" charset="0"/>
                <a:cs typeface="Century Gothic" charset="0"/>
              </a:rPr>
              <a:t>Container vulnerability scanner</a:t>
            </a:r>
          </a:p>
        </p:txBody>
      </p:sp>
      <p:cxnSp>
        <p:nvCxnSpPr>
          <p:cNvPr id="90" name="Straight Connector 89"/>
          <p:cNvCxnSpPr/>
          <p:nvPr/>
        </p:nvCxnSpPr>
        <p:spPr bwMode="auto">
          <a:xfrm>
            <a:off x="3172243" y="1588053"/>
            <a:ext cx="7083" cy="528992"/>
          </a:xfrm>
          <a:prstGeom prst="line">
            <a:avLst/>
          </a:prstGeom>
          <a:solidFill>
            <a:schemeClr val="accent1"/>
          </a:solidFill>
          <a:ln w="12700" cap="flat" cmpd="sng" algn="ctr">
            <a:solidFill>
              <a:srgbClr val="77CEA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p:cNvCxnSpPr/>
          <p:nvPr/>
        </p:nvCxnSpPr>
        <p:spPr bwMode="auto">
          <a:xfrm>
            <a:off x="1962997" y="1590215"/>
            <a:ext cx="7083" cy="528992"/>
          </a:xfrm>
          <a:prstGeom prst="line">
            <a:avLst/>
          </a:prstGeom>
          <a:solidFill>
            <a:schemeClr val="accent1"/>
          </a:solidFill>
          <a:ln w="12700" cap="flat" cmpd="sng" algn="ctr">
            <a:solidFill>
              <a:srgbClr val="77CEA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93"/>
          <p:cNvCxnSpPr/>
          <p:nvPr/>
        </p:nvCxnSpPr>
        <p:spPr bwMode="auto">
          <a:xfrm>
            <a:off x="4011068" y="2113228"/>
            <a:ext cx="3186" cy="289814"/>
          </a:xfrm>
          <a:prstGeom prst="line">
            <a:avLst/>
          </a:prstGeom>
          <a:solidFill>
            <a:schemeClr val="accent1"/>
          </a:solidFill>
          <a:ln w="12700" cap="flat" cmpd="sng" algn="ctr">
            <a:solidFill>
              <a:srgbClr val="77CEA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Connector 96"/>
          <p:cNvCxnSpPr/>
          <p:nvPr/>
        </p:nvCxnSpPr>
        <p:spPr bwMode="auto">
          <a:xfrm>
            <a:off x="2587535" y="2113627"/>
            <a:ext cx="3186" cy="289814"/>
          </a:xfrm>
          <a:prstGeom prst="line">
            <a:avLst/>
          </a:prstGeom>
          <a:solidFill>
            <a:schemeClr val="accent1"/>
          </a:solidFill>
          <a:ln w="12700" cap="flat" cmpd="sng" algn="ctr">
            <a:solidFill>
              <a:srgbClr val="77CEA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Straight Connector 98"/>
          <p:cNvCxnSpPr/>
          <p:nvPr/>
        </p:nvCxnSpPr>
        <p:spPr bwMode="auto">
          <a:xfrm>
            <a:off x="1150211" y="2121883"/>
            <a:ext cx="3186" cy="289814"/>
          </a:xfrm>
          <a:prstGeom prst="line">
            <a:avLst/>
          </a:prstGeom>
          <a:solidFill>
            <a:schemeClr val="accent1"/>
          </a:solidFill>
          <a:ln w="12700" cap="flat" cmpd="sng" algn="ctr">
            <a:solidFill>
              <a:srgbClr val="77CEA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Straight Connector 108"/>
          <p:cNvCxnSpPr/>
          <p:nvPr/>
        </p:nvCxnSpPr>
        <p:spPr bwMode="auto">
          <a:xfrm>
            <a:off x="4977114" y="4097823"/>
            <a:ext cx="242752" cy="0"/>
          </a:xfrm>
          <a:prstGeom prst="line">
            <a:avLst/>
          </a:prstGeom>
          <a:solidFill>
            <a:schemeClr val="accent1"/>
          </a:solidFill>
          <a:ln w="9525" cap="flat" cmpd="sng" algn="ctr">
            <a:solidFill>
              <a:srgbClr val="C8DDE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 name="Rounded Rectangle 113"/>
          <p:cNvSpPr/>
          <p:nvPr/>
        </p:nvSpPr>
        <p:spPr bwMode="auto">
          <a:xfrm>
            <a:off x="5215698" y="2408148"/>
            <a:ext cx="3783806" cy="584989"/>
          </a:xfrm>
          <a:prstGeom prst="roundRect">
            <a:avLst>
              <a:gd name="adj" fmla="val 4671"/>
            </a:avLst>
          </a:prstGeom>
          <a:solidFill>
            <a:schemeClr val="accent5">
              <a:lumMod val="75000"/>
            </a:schemeClr>
          </a:solidFill>
          <a:ln w="12700" cap="flat" cmpd="sng" algn="ctr">
            <a:solidFill>
              <a:schemeClr val="tx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dirty="0">
              <a:solidFill>
                <a:schemeClr val="tx1"/>
              </a:solidFill>
              <a:latin typeface="Overpass" pitchFamily="2" charset="77"/>
            </a:endParaRPr>
          </a:p>
        </p:txBody>
      </p:sp>
      <p:sp>
        <p:nvSpPr>
          <p:cNvPr id="115" name="Rounded Rectangle 114"/>
          <p:cNvSpPr/>
          <p:nvPr/>
        </p:nvSpPr>
        <p:spPr bwMode="auto">
          <a:xfrm>
            <a:off x="7473537" y="2175244"/>
            <a:ext cx="1346347" cy="416378"/>
          </a:xfrm>
          <a:prstGeom prst="roundRect">
            <a:avLst>
              <a:gd name="adj" fmla="val 27124"/>
            </a:avLst>
          </a:prstGeom>
          <a:solidFill>
            <a:schemeClr val="tx1"/>
          </a:solidFill>
          <a:ln w="12700" cap="flat" cmpd="sng" algn="ctr">
            <a:solidFill>
              <a:schemeClr val="bg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grpSp>
        <p:nvGrpSpPr>
          <p:cNvPr id="119" name="Group 118"/>
          <p:cNvGrpSpPr/>
          <p:nvPr/>
        </p:nvGrpSpPr>
        <p:grpSpPr>
          <a:xfrm rot="1428531">
            <a:off x="7679153" y="2246234"/>
            <a:ext cx="166369" cy="291871"/>
            <a:chOff x="7344739" y="1492635"/>
            <a:chExt cx="709069" cy="1670090"/>
          </a:xfrm>
          <a:solidFill>
            <a:schemeClr val="bg1"/>
          </a:solidFill>
        </p:grpSpPr>
        <p:sp>
          <p:nvSpPr>
            <p:cNvPr id="117" name="Right Triangle 116"/>
            <p:cNvSpPr/>
            <p:nvPr/>
          </p:nvSpPr>
          <p:spPr bwMode="auto">
            <a:xfrm flipH="1">
              <a:off x="7344739" y="1492635"/>
              <a:ext cx="362387" cy="959800"/>
            </a:xfrm>
            <a:prstGeom prst="rtTriangle">
              <a:avLst/>
            </a:prstGeom>
            <a:grp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118" name="Right Triangle 117"/>
            <p:cNvSpPr/>
            <p:nvPr/>
          </p:nvSpPr>
          <p:spPr bwMode="auto">
            <a:xfrm rot="10800000" flipH="1">
              <a:off x="7691421" y="2202924"/>
              <a:ext cx="362387" cy="959801"/>
            </a:xfrm>
            <a:prstGeom prst="rtTriangle">
              <a:avLst/>
            </a:prstGeom>
            <a:grp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grpSp>
      <p:sp>
        <p:nvSpPr>
          <p:cNvPr id="51" name="TextBox 50"/>
          <p:cNvSpPr txBox="1"/>
          <p:nvPr/>
        </p:nvSpPr>
        <p:spPr bwMode="auto">
          <a:xfrm>
            <a:off x="7876408" y="2243928"/>
            <a:ext cx="943475" cy="32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b="1" dirty="0">
                <a:solidFill>
                  <a:schemeClr val="bg1"/>
                </a:solidFill>
                <a:latin typeface="Overpass" pitchFamily="2" charset="77"/>
                <a:ea typeface="Century Gothic" charset="0"/>
                <a:cs typeface="Century Gothic" charset="0"/>
              </a:rPr>
              <a:t>OPERATORS</a:t>
            </a:r>
          </a:p>
        </p:txBody>
      </p:sp>
      <p:sp>
        <p:nvSpPr>
          <p:cNvPr id="52" name="TextBox 51"/>
          <p:cNvSpPr txBox="1"/>
          <p:nvPr/>
        </p:nvSpPr>
        <p:spPr bwMode="auto">
          <a:xfrm>
            <a:off x="5197859" y="2700934"/>
            <a:ext cx="644517"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Tectonic</a:t>
            </a:r>
          </a:p>
        </p:txBody>
      </p:sp>
      <p:sp>
        <p:nvSpPr>
          <p:cNvPr id="53" name="TextBox 52"/>
          <p:cNvSpPr txBox="1"/>
          <p:nvPr/>
        </p:nvSpPr>
        <p:spPr bwMode="auto">
          <a:xfrm>
            <a:off x="5936763" y="2704959"/>
            <a:ext cx="834247"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Prometheus</a:t>
            </a:r>
          </a:p>
        </p:txBody>
      </p:sp>
      <p:sp>
        <p:nvSpPr>
          <p:cNvPr id="54" name="TextBox 53"/>
          <p:cNvSpPr txBox="1"/>
          <p:nvPr/>
        </p:nvSpPr>
        <p:spPr bwMode="auto">
          <a:xfrm>
            <a:off x="6853810" y="2700934"/>
            <a:ext cx="441488"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err="1">
                <a:solidFill>
                  <a:schemeClr val="bg1"/>
                </a:solidFill>
                <a:latin typeface="Overpass" pitchFamily="2" charset="77"/>
                <a:ea typeface="Century Gothic" charset="0"/>
                <a:cs typeface="Century Gothic" charset="0"/>
              </a:rPr>
              <a:t>etcd</a:t>
            </a:r>
            <a:endParaRPr lang="en-US" sz="1050" dirty="0">
              <a:solidFill>
                <a:schemeClr val="bg1"/>
              </a:solidFill>
              <a:latin typeface="Overpass" pitchFamily="2" charset="77"/>
              <a:ea typeface="Century Gothic" charset="0"/>
              <a:cs typeface="Century Gothic" charset="0"/>
            </a:endParaRPr>
          </a:p>
        </p:txBody>
      </p:sp>
      <p:cxnSp>
        <p:nvCxnSpPr>
          <p:cNvPr id="55" name="Straight Connector 54"/>
          <p:cNvCxnSpPr/>
          <p:nvPr/>
        </p:nvCxnSpPr>
        <p:spPr bwMode="auto">
          <a:xfrm>
            <a:off x="5886610" y="2674115"/>
            <a:ext cx="0" cy="249843"/>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a:off x="6807645" y="2655915"/>
            <a:ext cx="0" cy="249843"/>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a:off x="4977114" y="2699817"/>
            <a:ext cx="242752" cy="0"/>
          </a:xfrm>
          <a:prstGeom prst="line">
            <a:avLst/>
          </a:prstGeom>
          <a:solidFill>
            <a:schemeClr val="accent1"/>
          </a:solidFill>
          <a:ln w="9525" cap="flat" cmpd="sng" algn="ctr">
            <a:solidFill>
              <a:srgbClr val="609C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Rounded Rectangle 61"/>
          <p:cNvSpPr/>
          <p:nvPr/>
        </p:nvSpPr>
        <p:spPr bwMode="auto">
          <a:xfrm>
            <a:off x="5215698" y="1487323"/>
            <a:ext cx="3783806" cy="584989"/>
          </a:xfrm>
          <a:prstGeom prst="roundRect">
            <a:avLst>
              <a:gd name="adj" fmla="val 4671"/>
            </a:avLst>
          </a:prstGeom>
          <a:solidFill>
            <a:srgbClr val="941651"/>
          </a:solidFill>
          <a:ln w="12700" cap="flat" cmpd="sng" algn="ctr">
            <a:solidFill>
              <a:srgbClr val="BB7A99"/>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dirty="0">
              <a:solidFill>
                <a:schemeClr val="tx1"/>
              </a:solidFill>
              <a:latin typeface="Overpass" pitchFamily="2" charset="77"/>
            </a:endParaRPr>
          </a:p>
        </p:txBody>
      </p:sp>
      <p:sp>
        <p:nvSpPr>
          <p:cNvPr id="66" name="Rounded Rectangle 65"/>
          <p:cNvSpPr/>
          <p:nvPr/>
        </p:nvSpPr>
        <p:spPr bwMode="auto">
          <a:xfrm>
            <a:off x="6671475" y="1220550"/>
            <a:ext cx="2156976" cy="418756"/>
          </a:xfrm>
          <a:prstGeom prst="roundRect">
            <a:avLst>
              <a:gd name="adj" fmla="val 27124"/>
            </a:avLst>
          </a:prstGeom>
          <a:solidFill>
            <a:srgbClr val="BB7A99"/>
          </a:solidFill>
          <a:ln w="12700" cap="flat" cmpd="sng" algn="ctr">
            <a:solidFill>
              <a:schemeClr val="bg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80" name="TextBox 79"/>
          <p:cNvSpPr txBox="1"/>
          <p:nvPr/>
        </p:nvSpPr>
        <p:spPr bwMode="auto">
          <a:xfrm>
            <a:off x="7062719" y="1311519"/>
            <a:ext cx="1589984" cy="32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b="1" dirty="0">
                <a:solidFill>
                  <a:schemeClr val="bg1"/>
                </a:solidFill>
                <a:latin typeface="Overpass" pitchFamily="2" charset="77"/>
                <a:ea typeface="Century Gothic" charset="0"/>
                <a:cs typeface="Century Gothic" charset="0"/>
              </a:rPr>
              <a:t>FORD STORAGE SERVICES</a:t>
            </a:r>
          </a:p>
        </p:txBody>
      </p:sp>
      <p:sp>
        <p:nvSpPr>
          <p:cNvPr id="81" name="TextBox 80"/>
          <p:cNvSpPr txBox="1"/>
          <p:nvPr/>
        </p:nvSpPr>
        <p:spPr bwMode="auto">
          <a:xfrm>
            <a:off x="5235329" y="1731498"/>
            <a:ext cx="701434"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NetApp</a:t>
            </a:r>
          </a:p>
        </p:txBody>
      </p:sp>
      <p:cxnSp>
        <p:nvCxnSpPr>
          <p:cNvPr id="91" name="Straight Connector 90"/>
          <p:cNvCxnSpPr/>
          <p:nvPr/>
        </p:nvCxnSpPr>
        <p:spPr bwMode="auto">
          <a:xfrm>
            <a:off x="5886610" y="1727626"/>
            <a:ext cx="0" cy="249843"/>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4975860" y="2551429"/>
            <a:ext cx="114717" cy="0"/>
          </a:xfrm>
          <a:prstGeom prst="line">
            <a:avLst/>
          </a:prstGeom>
          <a:solidFill>
            <a:schemeClr val="accent1"/>
          </a:solidFill>
          <a:ln w="9525" cap="flat" cmpd="sng" algn="ctr">
            <a:solidFill>
              <a:srgbClr val="94165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95"/>
          <p:cNvCxnSpPr/>
          <p:nvPr/>
        </p:nvCxnSpPr>
        <p:spPr bwMode="auto">
          <a:xfrm>
            <a:off x="5090577" y="1852548"/>
            <a:ext cx="0" cy="698881"/>
          </a:xfrm>
          <a:prstGeom prst="line">
            <a:avLst/>
          </a:prstGeom>
          <a:solidFill>
            <a:schemeClr val="accent1"/>
          </a:solidFill>
          <a:ln w="12700" cap="flat" cmpd="sng" algn="ctr">
            <a:solidFill>
              <a:srgbClr val="94165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a:off x="5084385" y="1853312"/>
            <a:ext cx="131314" cy="0"/>
          </a:xfrm>
          <a:prstGeom prst="line">
            <a:avLst/>
          </a:prstGeom>
          <a:solidFill>
            <a:schemeClr val="accent1"/>
          </a:solidFill>
          <a:ln w="9525" cap="flat" cmpd="sng" algn="ctr">
            <a:solidFill>
              <a:srgbClr val="94165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Can 45"/>
          <p:cNvSpPr/>
          <p:nvPr/>
        </p:nvSpPr>
        <p:spPr bwMode="auto">
          <a:xfrm>
            <a:off x="6778180" y="1313591"/>
            <a:ext cx="241820" cy="265475"/>
          </a:xfrm>
          <a:prstGeom prst="can">
            <a:avLst/>
          </a:prstGeom>
          <a:solidFill>
            <a:schemeClr val="accent6">
              <a:lumMod val="20000"/>
              <a:lumOff val="80000"/>
            </a:schemeClr>
          </a:solidFill>
          <a:ln w="9525" cap="flat" cmpd="sng" algn="ctr">
            <a:solidFill>
              <a:srgbClr val="94155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cxnSp>
        <p:nvCxnSpPr>
          <p:cNvPr id="70" name="Straight Connector 69"/>
          <p:cNvCxnSpPr/>
          <p:nvPr/>
        </p:nvCxnSpPr>
        <p:spPr bwMode="auto">
          <a:xfrm>
            <a:off x="7285267" y="2689838"/>
            <a:ext cx="0" cy="249843"/>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71"/>
          <p:cNvSpPr txBox="1"/>
          <p:nvPr/>
        </p:nvSpPr>
        <p:spPr bwMode="auto">
          <a:xfrm>
            <a:off x="7315083" y="2709485"/>
            <a:ext cx="1085255"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Container Linux</a:t>
            </a:r>
          </a:p>
        </p:txBody>
      </p:sp>
      <p:sp>
        <p:nvSpPr>
          <p:cNvPr id="73" name="Slide Number Placeholder 1">
            <a:extLst>
              <a:ext uri="{FF2B5EF4-FFF2-40B4-BE49-F238E27FC236}">
                <a16:creationId xmlns:a16="http://schemas.microsoft.com/office/drawing/2014/main" id="{6F796A18-F92C-494D-A9B0-F1D1F89E5798}"/>
              </a:ext>
            </a:extLst>
          </p:cNvPr>
          <p:cNvSpPr txBox="1">
            <a:spLocks/>
          </p:cNvSpPr>
          <p:nvPr/>
        </p:nvSpPr>
        <p:spPr>
          <a:xfrm>
            <a:off x="71429" y="4776476"/>
            <a:ext cx="416436"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29</a:t>
            </a:fld>
            <a:endParaRPr lang="en" dirty="0"/>
          </a:p>
        </p:txBody>
      </p:sp>
    </p:spTree>
    <p:extLst>
      <p:ext uri="{BB962C8B-B14F-4D97-AF65-F5344CB8AC3E}">
        <p14:creationId xmlns:p14="http://schemas.microsoft.com/office/powerpoint/2010/main" val="2587858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5" name="Shape 475"/>
          <p:cNvSpPr txBox="1"/>
          <p:nvPr/>
        </p:nvSpPr>
        <p:spPr>
          <a:xfrm>
            <a:off x="826650" y="0"/>
            <a:ext cx="7490700" cy="10632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2800">
                <a:solidFill>
                  <a:srgbClr val="000000"/>
                </a:solidFill>
                <a:latin typeface="Overpass"/>
                <a:ea typeface="Overpass"/>
                <a:cs typeface="Overpass"/>
                <a:sym typeface="Overpass"/>
              </a:rPr>
              <a:t>VIRTUAL MACHINES AND CONTAINERS</a:t>
            </a:r>
            <a:endParaRPr sz="2800">
              <a:solidFill>
                <a:srgbClr val="000000"/>
              </a:solidFill>
              <a:latin typeface="Overpass"/>
              <a:ea typeface="Overpass"/>
              <a:cs typeface="Overpass"/>
              <a:sym typeface="Overpass"/>
            </a:endParaRPr>
          </a:p>
        </p:txBody>
      </p:sp>
      <p:sp>
        <p:nvSpPr>
          <p:cNvPr id="476" name="Shape 476"/>
          <p:cNvSpPr txBox="1"/>
          <p:nvPr/>
        </p:nvSpPr>
        <p:spPr>
          <a:xfrm>
            <a:off x="1777125" y="1331425"/>
            <a:ext cx="2002200" cy="3501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a:ea typeface="Overpass"/>
                <a:cs typeface="Overpass"/>
                <a:sym typeface="Overpass"/>
              </a:rPr>
              <a:t>VIRTUAL MACHINES</a:t>
            </a:r>
            <a:endParaRPr>
              <a:latin typeface="Overpass"/>
              <a:ea typeface="Overpass"/>
              <a:cs typeface="Overpass"/>
              <a:sym typeface="Overpass"/>
            </a:endParaRPr>
          </a:p>
        </p:txBody>
      </p:sp>
      <p:sp>
        <p:nvSpPr>
          <p:cNvPr id="477" name="Shape 477"/>
          <p:cNvSpPr txBox="1"/>
          <p:nvPr/>
        </p:nvSpPr>
        <p:spPr>
          <a:xfrm>
            <a:off x="5483591" y="1331425"/>
            <a:ext cx="1780500" cy="3501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a:ea typeface="Overpass"/>
                <a:cs typeface="Overpass"/>
                <a:sym typeface="Overpass"/>
              </a:rPr>
              <a:t>CONTAINERS</a:t>
            </a:r>
            <a:endParaRPr>
              <a:latin typeface="Overpass"/>
              <a:ea typeface="Overpass"/>
              <a:cs typeface="Overpass"/>
              <a:sym typeface="Overpass"/>
            </a:endParaRPr>
          </a:p>
        </p:txBody>
      </p:sp>
      <p:sp>
        <p:nvSpPr>
          <p:cNvPr id="478" name="Shape 478"/>
          <p:cNvSpPr txBox="1"/>
          <p:nvPr/>
        </p:nvSpPr>
        <p:spPr>
          <a:xfrm>
            <a:off x="1363101" y="3949150"/>
            <a:ext cx="2802600" cy="433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a:ea typeface="Overpass"/>
                <a:cs typeface="Overpass"/>
                <a:sym typeface="Overpass"/>
              </a:rPr>
              <a:t>virtual machines are isolated</a:t>
            </a:r>
            <a:endParaRPr>
              <a:latin typeface="Overpass"/>
              <a:ea typeface="Overpass"/>
              <a:cs typeface="Overpass"/>
              <a:sym typeface="Overpass"/>
            </a:endParaRPr>
          </a:p>
          <a:p>
            <a:pPr marL="0" lvl="0" indent="0" algn="ctr" rtl="0">
              <a:spcBef>
                <a:spcPts val="0"/>
              </a:spcBef>
              <a:spcAft>
                <a:spcPts val="0"/>
              </a:spcAft>
              <a:buNone/>
            </a:pPr>
            <a:r>
              <a:rPr lang="en">
                <a:latin typeface="Overpass"/>
                <a:ea typeface="Overpass"/>
                <a:cs typeface="Overpass"/>
                <a:sym typeface="Overpass"/>
              </a:rPr>
              <a:t>apps are not</a:t>
            </a:r>
            <a:endParaRPr>
              <a:latin typeface="Overpass"/>
              <a:ea typeface="Overpass"/>
              <a:cs typeface="Overpass"/>
              <a:sym typeface="Overpass"/>
            </a:endParaRPr>
          </a:p>
        </p:txBody>
      </p:sp>
      <p:sp>
        <p:nvSpPr>
          <p:cNvPr id="479" name="Shape 479"/>
          <p:cNvSpPr txBox="1"/>
          <p:nvPr/>
        </p:nvSpPr>
        <p:spPr>
          <a:xfrm>
            <a:off x="4959719" y="3949150"/>
            <a:ext cx="2802600" cy="433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a:ea typeface="Overpass"/>
                <a:cs typeface="Overpass"/>
                <a:sym typeface="Overpass"/>
              </a:rPr>
              <a:t>containers are isolated</a:t>
            </a:r>
            <a:endParaRPr>
              <a:latin typeface="Overpass"/>
              <a:ea typeface="Overpass"/>
              <a:cs typeface="Overpass"/>
              <a:sym typeface="Overpass"/>
            </a:endParaRPr>
          </a:p>
          <a:p>
            <a:pPr marL="0" lvl="0" indent="0" algn="ctr" rtl="0">
              <a:spcBef>
                <a:spcPts val="0"/>
              </a:spcBef>
              <a:spcAft>
                <a:spcPts val="0"/>
              </a:spcAft>
              <a:buNone/>
            </a:pPr>
            <a:r>
              <a:rPr lang="en">
                <a:latin typeface="Overpass"/>
                <a:ea typeface="Overpass"/>
                <a:cs typeface="Overpass"/>
                <a:sym typeface="Overpass"/>
              </a:rPr>
              <a:t>so are the apps</a:t>
            </a:r>
            <a:endParaRPr>
              <a:latin typeface="Overpass"/>
              <a:ea typeface="Overpass"/>
              <a:cs typeface="Overpass"/>
              <a:sym typeface="Overpass"/>
            </a:endParaRPr>
          </a:p>
        </p:txBody>
      </p:sp>
      <p:grpSp>
        <p:nvGrpSpPr>
          <p:cNvPr id="480" name="Shape 480"/>
          <p:cNvGrpSpPr/>
          <p:nvPr/>
        </p:nvGrpSpPr>
        <p:grpSpPr>
          <a:xfrm>
            <a:off x="1515949" y="1877450"/>
            <a:ext cx="2493051" cy="1967100"/>
            <a:chOff x="1515949" y="1648850"/>
            <a:chExt cx="2493051" cy="1967100"/>
          </a:xfrm>
        </p:grpSpPr>
        <p:sp>
          <p:nvSpPr>
            <p:cNvPr id="481" name="Shape 481"/>
            <p:cNvSpPr/>
            <p:nvPr/>
          </p:nvSpPr>
          <p:spPr>
            <a:xfrm>
              <a:off x="1517500" y="1648850"/>
              <a:ext cx="2491500" cy="1233900"/>
            </a:xfrm>
            <a:prstGeom prst="rect">
              <a:avLst/>
            </a:prstGeom>
            <a:solidFill>
              <a:srgbClr val="B4A7D6"/>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20124D"/>
                  </a:solidFill>
                  <a:latin typeface="Overpass"/>
                  <a:ea typeface="Overpass"/>
                  <a:cs typeface="Overpass"/>
                  <a:sym typeface="Overpass"/>
                </a:rPr>
                <a:t>VM </a:t>
              </a:r>
              <a:endParaRPr sz="800">
                <a:solidFill>
                  <a:srgbClr val="20124D"/>
                </a:solidFill>
                <a:latin typeface="Overpass"/>
                <a:ea typeface="Overpass"/>
                <a:cs typeface="Overpass"/>
                <a:sym typeface="Overpass"/>
              </a:endParaRPr>
            </a:p>
          </p:txBody>
        </p:sp>
        <p:sp>
          <p:nvSpPr>
            <p:cNvPr id="482" name="Shape 482"/>
            <p:cNvSpPr/>
            <p:nvPr/>
          </p:nvSpPr>
          <p:spPr>
            <a:xfrm>
              <a:off x="1572000" y="2222602"/>
              <a:ext cx="2381700" cy="3702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OS Dependencies</a:t>
              </a:r>
              <a:endParaRPr sz="800">
                <a:solidFill>
                  <a:srgbClr val="FFFFFF"/>
                </a:solidFill>
                <a:latin typeface="Overpass"/>
                <a:ea typeface="Overpass"/>
                <a:cs typeface="Overpass"/>
                <a:sym typeface="Overpass"/>
              </a:endParaRPr>
            </a:p>
          </p:txBody>
        </p:sp>
        <p:sp>
          <p:nvSpPr>
            <p:cNvPr id="483" name="Shape 483"/>
            <p:cNvSpPr/>
            <p:nvPr/>
          </p:nvSpPr>
          <p:spPr>
            <a:xfrm>
              <a:off x="1572392" y="2619478"/>
              <a:ext cx="2381700" cy="218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a:ea typeface="Overpass"/>
                  <a:cs typeface="Overpass"/>
                  <a:sym typeface="Overpass"/>
                </a:rPr>
                <a:t>Kernel</a:t>
              </a:r>
              <a:endParaRPr sz="800">
                <a:solidFill>
                  <a:srgbClr val="FFFFFF"/>
                </a:solidFill>
                <a:latin typeface="Overpass"/>
                <a:ea typeface="Overpass"/>
                <a:cs typeface="Overpass"/>
                <a:sym typeface="Overpass"/>
              </a:endParaRPr>
            </a:p>
          </p:txBody>
        </p:sp>
        <p:sp>
          <p:nvSpPr>
            <p:cNvPr id="484" name="Shape 484"/>
            <p:cNvSpPr/>
            <p:nvPr/>
          </p:nvSpPr>
          <p:spPr>
            <a:xfrm>
              <a:off x="1515949" y="2901759"/>
              <a:ext cx="2491500" cy="3471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Hypervisor</a:t>
              </a:r>
              <a:endParaRPr sz="900">
                <a:solidFill>
                  <a:srgbClr val="FFFFFF"/>
                </a:solidFill>
                <a:latin typeface="Overpass"/>
                <a:ea typeface="Overpass"/>
                <a:cs typeface="Overpass"/>
                <a:sym typeface="Overpass"/>
              </a:endParaRPr>
            </a:p>
          </p:txBody>
        </p:sp>
        <p:sp>
          <p:nvSpPr>
            <p:cNvPr id="485" name="Shape 485"/>
            <p:cNvSpPr/>
            <p:nvPr/>
          </p:nvSpPr>
          <p:spPr>
            <a:xfrm>
              <a:off x="1515997" y="3268850"/>
              <a:ext cx="2491500" cy="3471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Hardware</a:t>
              </a:r>
              <a:endParaRPr sz="900">
                <a:solidFill>
                  <a:srgbClr val="FFFFFF"/>
                </a:solidFill>
                <a:latin typeface="Overpass"/>
                <a:ea typeface="Overpass"/>
                <a:cs typeface="Overpass"/>
                <a:sym typeface="Overpass"/>
              </a:endParaRPr>
            </a:p>
          </p:txBody>
        </p:sp>
        <p:grpSp>
          <p:nvGrpSpPr>
            <p:cNvPr id="486" name="Shape 486"/>
            <p:cNvGrpSpPr/>
            <p:nvPr/>
          </p:nvGrpSpPr>
          <p:grpSpPr>
            <a:xfrm>
              <a:off x="1572822" y="1935848"/>
              <a:ext cx="2381573" cy="260100"/>
              <a:chOff x="1572784" y="1928530"/>
              <a:chExt cx="2353100" cy="260100"/>
            </a:xfrm>
          </p:grpSpPr>
          <p:sp>
            <p:nvSpPr>
              <p:cNvPr id="487" name="Shape 487"/>
              <p:cNvSpPr/>
              <p:nvPr/>
            </p:nvSpPr>
            <p:spPr>
              <a:xfrm>
                <a:off x="1572784" y="1928530"/>
                <a:ext cx="566100" cy="260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a:t>
                </a:r>
                <a:endParaRPr sz="700">
                  <a:solidFill>
                    <a:srgbClr val="FFFFFF"/>
                  </a:solidFill>
                  <a:latin typeface="Overpass"/>
                  <a:ea typeface="Overpass"/>
                  <a:cs typeface="Overpass"/>
                  <a:sym typeface="Overpass"/>
                </a:endParaRPr>
              </a:p>
            </p:txBody>
          </p:sp>
          <p:sp>
            <p:nvSpPr>
              <p:cNvPr id="488" name="Shape 488"/>
              <p:cNvSpPr/>
              <p:nvPr/>
            </p:nvSpPr>
            <p:spPr>
              <a:xfrm>
                <a:off x="2168450" y="1928530"/>
                <a:ext cx="566100" cy="260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a:t>
                </a:r>
                <a:endParaRPr sz="700">
                  <a:solidFill>
                    <a:srgbClr val="FFFFFF"/>
                  </a:solidFill>
                  <a:latin typeface="Overpass"/>
                  <a:ea typeface="Overpass"/>
                  <a:cs typeface="Overpass"/>
                  <a:sym typeface="Overpass"/>
                </a:endParaRPr>
              </a:p>
            </p:txBody>
          </p:sp>
          <p:sp>
            <p:nvSpPr>
              <p:cNvPr id="489" name="Shape 489"/>
              <p:cNvSpPr/>
              <p:nvPr/>
            </p:nvSpPr>
            <p:spPr>
              <a:xfrm>
                <a:off x="2764117" y="1928530"/>
                <a:ext cx="566100" cy="260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a:t>
                </a:r>
                <a:endParaRPr sz="700">
                  <a:solidFill>
                    <a:srgbClr val="FFFFFF"/>
                  </a:solidFill>
                  <a:latin typeface="Overpass"/>
                  <a:ea typeface="Overpass"/>
                  <a:cs typeface="Overpass"/>
                  <a:sym typeface="Overpass"/>
                </a:endParaRPr>
              </a:p>
            </p:txBody>
          </p:sp>
          <p:sp>
            <p:nvSpPr>
              <p:cNvPr id="490" name="Shape 490"/>
              <p:cNvSpPr/>
              <p:nvPr/>
            </p:nvSpPr>
            <p:spPr>
              <a:xfrm>
                <a:off x="3359784" y="1928530"/>
                <a:ext cx="566100" cy="260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a:t>
                </a:r>
                <a:endParaRPr sz="700">
                  <a:solidFill>
                    <a:srgbClr val="FFFFFF"/>
                  </a:solidFill>
                  <a:latin typeface="Overpass"/>
                  <a:ea typeface="Overpass"/>
                  <a:cs typeface="Overpass"/>
                  <a:sym typeface="Overpass"/>
                </a:endParaRPr>
              </a:p>
            </p:txBody>
          </p:sp>
        </p:grpSp>
      </p:grpSp>
      <p:grpSp>
        <p:nvGrpSpPr>
          <p:cNvPr id="491" name="Shape 491"/>
          <p:cNvGrpSpPr/>
          <p:nvPr/>
        </p:nvGrpSpPr>
        <p:grpSpPr>
          <a:xfrm>
            <a:off x="5129775" y="1877450"/>
            <a:ext cx="2491550" cy="1967200"/>
            <a:chOff x="5129775" y="1877450"/>
            <a:chExt cx="2491550" cy="1967200"/>
          </a:xfrm>
        </p:grpSpPr>
        <p:sp>
          <p:nvSpPr>
            <p:cNvPr id="492" name="Shape 492"/>
            <p:cNvSpPr/>
            <p:nvPr/>
          </p:nvSpPr>
          <p:spPr>
            <a:xfrm>
              <a:off x="5129825" y="3128550"/>
              <a:ext cx="2491500" cy="7161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Hardware</a:t>
              </a:r>
              <a:endParaRPr sz="900">
                <a:solidFill>
                  <a:srgbClr val="FFFFFF"/>
                </a:solidFill>
                <a:latin typeface="Overpass"/>
                <a:ea typeface="Overpass"/>
                <a:cs typeface="Overpass"/>
                <a:sym typeface="Overpass"/>
              </a:endParaRPr>
            </a:p>
          </p:txBody>
        </p:sp>
        <p:sp>
          <p:nvSpPr>
            <p:cNvPr id="493" name="Shape 493"/>
            <p:cNvSpPr/>
            <p:nvPr/>
          </p:nvSpPr>
          <p:spPr>
            <a:xfrm>
              <a:off x="5129775" y="2846800"/>
              <a:ext cx="2491500" cy="2601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Container Host (Kernel)</a:t>
              </a:r>
              <a:endParaRPr sz="900">
                <a:solidFill>
                  <a:srgbClr val="FFFFFF"/>
                </a:solidFill>
                <a:latin typeface="Overpass"/>
                <a:ea typeface="Overpass"/>
                <a:cs typeface="Overpass"/>
                <a:sym typeface="Overpass"/>
              </a:endParaRPr>
            </a:p>
          </p:txBody>
        </p:sp>
        <p:grpSp>
          <p:nvGrpSpPr>
            <p:cNvPr id="494" name="Shape 494"/>
            <p:cNvGrpSpPr/>
            <p:nvPr/>
          </p:nvGrpSpPr>
          <p:grpSpPr>
            <a:xfrm>
              <a:off x="5129825" y="1877450"/>
              <a:ext cx="2491373" cy="947700"/>
              <a:chOff x="5129825" y="1648850"/>
              <a:chExt cx="2491373" cy="947700"/>
            </a:xfrm>
          </p:grpSpPr>
          <p:sp>
            <p:nvSpPr>
              <p:cNvPr id="495" name="Shape 495"/>
              <p:cNvSpPr/>
              <p:nvPr/>
            </p:nvSpPr>
            <p:spPr>
              <a:xfrm>
                <a:off x="5129825" y="1648850"/>
                <a:ext cx="604200" cy="9477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a:solidFill>
                      <a:srgbClr val="274E13"/>
                    </a:solidFill>
                    <a:latin typeface="Overpass"/>
                    <a:ea typeface="Overpass"/>
                    <a:cs typeface="Overpass"/>
                    <a:sym typeface="Overpass"/>
                  </a:rPr>
                  <a:t>Container</a:t>
                </a:r>
                <a:endParaRPr sz="700">
                  <a:solidFill>
                    <a:srgbClr val="274E13"/>
                  </a:solidFill>
                  <a:latin typeface="Overpass"/>
                  <a:ea typeface="Overpass"/>
                  <a:cs typeface="Overpass"/>
                  <a:sym typeface="Overpass"/>
                </a:endParaRPr>
              </a:p>
              <a:p>
                <a:pPr marL="0" lvl="0" indent="0" algn="ctr" rtl="0">
                  <a:spcBef>
                    <a:spcPts val="0"/>
                  </a:spcBef>
                  <a:spcAft>
                    <a:spcPts val="0"/>
                  </a:spcAft>
                  <a:buNone/>
                </a:pPr>
                <a:endParaRPr sz="700">
                  <a:solidFill>
                    <a:srgbClr val="FFFFFF"/>
                  </a:solidFill>
                  <a:latin typeface="Overpass"/>
                  <a:ea typeface="Overpass"/>
                  <a:cs typeface="Overpass"/>
                  <a:sym typeface="Overpass"/>
                </a:endParaRPr>
              </a:p>
            </p:txBody>
          </p:sp>
          <p:sp>
            <p:nvSpPr>
              <p:cNvPr id="496" name="Shape 496"/>
              <p:cNvSpPr/>
              <p:nvPr/>
            </p:nvSpPr>
            <p:spPr>
              <a:xfrm>
                <a:off x="5191794" y="2014975"/>
                <a:ext cx="483900" cy="24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a:ea typeface="Overpass"/>
                    <a:cs typeface="Overpass"/>
                    <a:sym typeface="Overpass"/>
                  </a:rPr>
                  <a:t>App</a:t>
                </a:r>
                <a:endParaRPr sz="600">
                  <a:solidFill>
                    <a:srgbClr val="FFFFFF"/>
                  </a:solidFill>
                  <a:latin typeface="Overpass"/>
                  <a:ea typeface="Overpass"/>
                  <a:cs typeface="Overpass"/>
                  <a:sym typeface="Overpass"/>
                </a:endParaRPr>
              </a:p>
            </p:txBody>
          </p:sp>
          <p:sp>
            <p:nvSpPr>
              <p:cNvPr id="497" name="Shape 497"/>
              <p:cNvSpPr/>
              <p:nvPr/>
            </p:nvSpPr>
            <p:spPr>
              <a:xfrm>
                <a:off x="5191450" y="2297921"/>
                <a:ext cx="483900" cy="24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a:ea typeface="Overpass"/>
                    <a:cs typeface="Overpass"/>
                    <a:sym typeface="Overpass"/>
                  </a:rPr>
                  <a:t>OS deps</a:t>
                </a:r>
                <a:endParaRPr sz="600">
                  <a:solidFill>
                    <a:srgbClr val="FFFFFF"/>
                  </a:solidFill>
                  <a:latin typeface="Overpass"/>
                  <a:ea typeface="Overpass"/>
                  <a:cs typeface="Overpass"/>
                  <a:sym typeface="Overpass"/>
                </a:endParaRPr>
              </a:p>
            </p:txBody>
          </p:sp>
          <p:sp>
            <p:nvSpPr>
              <p:cNvPr id="498" name="Shape 498"/>
              <p:cNvSpPr/>
              <p:nvPr/>
            </p:nvSpPr>
            <p:spPr>
              <a:xfrm>
                <a:off x="5758883" y="1648850"/>
                <a:ext cx="604200" cy="9477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a:solidFill>
                      <a:srgbClr val="274E13"/>
                    </a:solidFill>
                    <a:latin typeface="Overpass"/>
                    <a:ea typeface="Overpass"/>
                    <a:cs typeface="Overpass"/>
                    <a:sym typeface="Overpass"/>
                  </a:rPr>
                  <a:t>Container</a:t>
                </a:r>
                <a:endParaRPr sz="700">
                  <a:solidFill>
                    <a:srgbClr val="274E13"/>
                  </a:solidFill>
                  <a:latin typeface="Overpass"/>
                  <a:ea typeface="Overpass"/>
                  <a:cs typeface="Overpass"/>
                  <a:sym typeface="Overpass"/>
                </a:endParaRPr>
              </a:p>
              <a:p>
                <a:pPr marL="0" lvl="0" indent="0" algn="ctr" rtl="0">
                  <a:spcBef>
                    <a:spcPts val="0"/>
                  </a:spcBef>
                  <a:spcAft>
                    <a:spcPts val="0"/>
                  </a:spcAft>
                  <a:buNone/>
                </a:pPr>
                <a:endParaRPr sz="700">
                  <a:solidFill>
                    <a:srgbClr val="FFFFFF"/>
                  </a:solidFill>
                  <a:latin typeface="Overpass"/>
                  <a:ea typeface="Overpass"/>
                  <a:cs typeface="Overpass"/>
                  <a:sym typeface="Overpass"/>
                </a:endParaRPr>
              </a:p>
            </p:txBody>
          </p:sp>
          <p:sp>
            <p:nvSpPr>
              <p:cNvPr id="499" name="Shape 499"/>
              <p:cNvSpPr/>
              <p:nvPr/>
            </p:nvSpPr>
            <p:spPr>
              <a:xfrm>
                <a:off x="5820849" y="2014975"/>
                <a:ext cx="483900" cy="24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a:ea typeface="Overpass"/>
                    <a:cs typeface="Overpass"/>
                    <a:sym typeface="Overpass"/>
                  </a:rPr>
                  <a:t>App</a:t>
                </a:r>
                <a:endParaRPr sz="600">
                  <a:solidFill>
                    <a:srgbClr val="FFFFFF"/>
                  </a:solidFill>
                  <a:latin typeface="Overpass"/>
                  <a:ea typeface="Overpass"/>
                  <a:cs typeface="Overpass"/>
                  <a:sym typeface="Overpass"/>
                </a:endParaRPr>
              </a:p>
            </p:txBody>
          </p:sp>
          <p:sp>
            <p:nvSpPr>
              <p:cNvPr id="500" name="Shape 500"/>
              <p:cNvSpPr/>
              <p:nvPr/>
            </p:nvSpPr>
            <p:spPr>
              <a:xfrm>
                <a:off x="5820505" y="2297921"/>
                <a:ext cx="483900" cy="24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a:ea typeface="Overpass"/>
                    <a:cs typeface="Overpass"/>
                    <a:sym typeface="Overpass"/>
                  </a:rPr>
                  <a:t>OS deps</a:t>
                </a:r>
                <a:endParaRPr sz="600">
                  <a:solidFill>
                    <a:srgbClr val="FFFFFF"/>
                  </a:solidFill>
                  <a:latin typeface="Overpass"/>
                  <a:ea typeface="Overpass"/>
                  <a:cs typeface="Overpass"/>
                  <a:sym typeface="Overpass"/>
                </a:endParaRPr>
              </a:p>
            </p:txBody>
          </p:sp>
          <p:sp>
            <p:nvSpPr>
              <p:cNvPr id="501" name="Shape 501"/>
              <p:cNvSpPr/>
              <p:nvPr/>
            </p:nvSpPr>
            <p:spPr>
              <a:xfrm>
                <a:off x="6387940" y="1648850"/>
                <a:ext cx="604200" cy="9477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a:solidFill>
                      <a:srgbClr val="274E13"/>
                    </a:solidFill>
                    <a:latin typeface="Overpass"/>
                    <a:ea typeface="Overpass"/>
                    <a:cs typeface="Overpass"/>
                    <a:sym typeface="Overpass"/>
                  </a:rPr>
                  <a:t>Container</a:t>
                </a:r>
                <a:endParaRPr sz="700">
                  <a:solidFill>
                    <a:srgbClr val="274E13"/>
                  </a:solidFill>
                  <a:latin typeface="Overpass"/>
                  <a:ea typeface="Overpass"/>
                  <a:cs typeface="Overpass"/>
                  <a:sym typeface="Overpass"/>
                </a:endParaRPr>
              </a:p>
              <a:p>
                <a:pPr marL="0" lvl="0" indent="0" algn="ctr" rtl="0">
                  <a:spcBef>
                    <a:spcPts val="0"/>
                  </a:spcBef>
                  <a:spcAft>
                    <a:spcPts val="0"/>
                  </a:spcAft>
                  <a:buNone/>
                </a:pPr>
                <a:endParaRPr sz="700">
                  <a:solidFill>
                    <a:srgbClr val="FFFFFF"/>
                  </a:solidFill>
                  <a:latin typeface="Overpass"/>
                  <a:ea typeface="Overpass"/>
                  <a:cs typeface="Overpass"/>
                  <a:sym typeface="Overpass"/>
                </a:endParaRPr>
              </a:p>
            </p:txBody>
          </p:sp>
          <p:sp>
            <p:nvSpPr>
              <p:cNvPr id="502" name="Shape 502"/>
              <p:cNvSpPr/>
              <p:nvPr/>
            </p:nvSpPr>
            <p:spPr>
              <a:xfrm>
                <a:off x="6449905" y="2014975"/>
                <a:ext cx="483900" cy="24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a:ea typeface="Overpass"/>
                    <a:cs typeface="Overpass"/>
                    <a:sym typeface="Overpass"/>
                  </a:rPr>
                  <a:t>App</a:t>
                </a:r>
                <a:endParaRPr sz="600">
                  <a:solidFill>
                    <a:srgbClr val="FFFFFF"/>
                  </a:solidFill>
                  <a:latin typeface="Overpass"/>
                  <a:ea typeface="Overpass"/>
                  <a:cs typeface="Overpass"/>
                  <a:sym typeface="Overpass"/>
                </a:endParaRPr>
              </a:p>
            </p:txBody>
          </p:sp>
          <p:sp>
            <p:nvSpPr>
              <p:cNvPr id="503" name="Shape 503"/>
              <p:cNvSpPr/>
              <p:nvPr/>
            </p:nvSpPr>
            <p:spPr>
              <a:xfrm>
                <a:off x="6449561" y="2297921"/>
                <a:ext cx="483900" cy="24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a:ea typeface="Overpass"/>
                    <a:cs typeface="Overpass"/>
                    <a:sym typeface="Overpass"/>
                  </a:rPr>
                  <a:t>OS deps</a:t>
                </a:r>
                <a:endParaRPr sz="600">
                  <a:solidFill>
                    <a:srgbClr val="FFFFFF"/>
                  </a:solidFill>
                  <a:latin typeface="Overpass"/>
                  <a:ea typeface="Overpass"/>
                  <a:cs typeface="Overpass"/>
                  <a:sym typeface="Overpass"/>
                </a:endParaRPr>
              </a:p>
            </p:txBody>
          </p:sp>
          <p:sp>
            <p:nvSpPr>
              <p:cNvPr id="504" name="Shape 504"/>
              <p:cNvSpPr/>
              <p:nvPr/>
            </p:nvSpPr>
            <p:spPr>
              <a:xfrm>
                <a:off x="7016998" y="1648850"/>
                <a:ext cx="604200" cy="9477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700">
                    <a:solidFill>
                      <a:srgbClr val="274E13"/>
                    </a:solidFill>
                    <a:latin typeface="Overpass"/>
                    <a:ea typeface="Overpass"/>
                    <a:cs typeface="Overpass"/>
                    <a:sym typeface="Overpass"/>
                  </a:rPr>
                  <a:t>Container</a:t>
                </a:r>
                <a:endParaRPr sz="700">
                  <a:solidFill>
                    <a:srgbClr val="274E13"/>
                  </a:solidFill>
                  <a:latin typeface="Overpass"/>
                  <a:ea typeface="Overpass"/>
                  <a:cs typeface="Overpass"/>
                  <a:sym typeface="Overpass"/>
                </a:endParaRPr>
              </a:p>
              <a:p>
                <a:pPr marL="0" lvl="0" indent="0" algn="ctr" rtl="0">
                  <a:spcBef>
                    <a:spcPts val="0"/>
                  </a:spcBef>
                  <a:spcAft>
                    <a:spcPts val="0"/>
                  </a:spcAft>
                  <a:buNone/>
                </a:pPr>
                <a:endParaRPr sz="700">
                  <a:solidFill>
                    <a:srgbClr val="FFFFFF"/>
                  </a:solidFill>
                  <a:latin typeface="Overpass"/>
                  <a:ea typeface="Overpass"/>
                  <a:cs typeface="Overpass"/>
                  <a:sym typeface="Overpass"/>
                </a:endParaRPr>
              </a:p>
            </p:txBody>
          </p:sp>
          <p:sp>
            <p:nvSpPr>
              <p:cNvPr id="505" name="Shape 505"/>
              <p:cNvSpPr/>
              <p:nvPr/>
            </p:nvSpPr>
            <p:spPr>
              <a:xfrm>
                <a:off x="7078960" y="2014975"/>
                <a:ext cx="483900" cy="24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a:ea typeface="Overpass"/>
                    <a:cs typeface="Overpass"/>
                    <a:sym typeface="Overpass"/>
                  </a:rPr>
                  <a:t>App</a:t>
                </a:r>
                <a:endParaRPr sz="600">
                  <a:solidFill>
                    <a:srgbClr val="FFFFFF"/>
                  </a:solidFill>
                  <a:latin typeface="Overpass"/>
                  <a:ea typeface="Overpass"/>
                  <a:cs typeface="Overpass"/>
                  <a:sym typeface="Overpass"/>
                </a:endParaRPr>
              </a:p>
            </p:txBody>
          </p:sp>
          <p:sp>
            <p:nvSpPr>
              <p:cNvPr id="506" name="Shape 506"/>
              <p:cNvSpPr/>
              <p:nvPr/>
            </p:nvSpPr>
            <p:spPr>
              <a:xfrm>
                <a:off x="7078616" y="2297921"/>
                <a:ext cx="483900" cy="24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a:ea typeface="Overpass"/>
                    <a:cs typeface="Overpass"/>
                    <a:sym typeface="Overpass"/>
                  </a:rPr>
                  <a:t>OS deps</a:t>
                </a:r>
                <a:endParaRPr sz="600">
                  <a:solidFill>
                    <a:srgbClr val="FFFFFF"/>
                  </a:solidFill>
                  <a:latin typeface="Overpass"/>
                  <a:ea typeface="Overpass"/>
                  <a:cs typeface="Overpass"/>
                  <a:sym typeface="Overpass"/>
                </a:endParaRPr>
              </a:p>
            </p:txBody>
          </p:sp>
        </p:grpSp>
      </p:grpSp>
      <p:sp>
        <p:nvSpPr>
          <p:cNvPr id="2" name="Slide Number Placeholder 1">
            <a:extLst>
              <a:ext uri="{FF2B5EF4-FFF2-40B4-BE49-F238E27FC236}">
                <a16:creationId xmlns:a16="http://schemas.microsoft.com/office/drawing/2014/main" id="{30562AFA-F14B-2041-94DA-ACB436793B1B}"/>
              </a:ext>
            </a:extLst>
          </p:cNvPr>
          <p:cNvSpPr>
            <a:spLocks noGrp="1"/>
          </p:cNvSpPr>
          <p:nvPr>
            <p:ph type="sldNum" idx="12"/>
          </p:nvPr>
        </p:nvSpPr>
        <p:spPr/>
        <p:txBody>
          <a:bodyPr/>
          <a:lstStyle/>
          <a:p>
            <a:fld id="{00000000-1234-1234-1234-123412341234}" type="slidenum">
              <a:rPr lang="en" smtClean="0"/>
              <a:pPr/>
              <a:t>3</a:t>
            </a:fld>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own Arrow 35">
            <a:extLst>
              <a:ext uri="{FF2B5EF4-FFF2-40B4-BE49-F238E27FC236}">
                <a16:creationId xmlns:a16="http://schemas.microsoft.com/office/drawing/2014/main" id="{E5C01B1B-A63E-2546-8CA8-6FB7E34D6E9E}"/>
              </a:ext>
            </a:extLst>
          </p:cNvPr>
          <p:cNvSpPr/>
          <p:nvPr/>
        </p:nvSpPr>
        <p:spPr bwMode="auto">
          <a:xfrm rot="10800000">
            <a:off x="105247" y="935749"/>
            <a:ext cx="704180" cy="3801980"/>
          </a:xfrm>
          <a:prstGeom prst="downArrow">
            <a:avLst>
              <a:gd name="adj1" fmla="val 50000"/>
              <a:gd name="adj2" fmla="val 91646"/>
            </a:avLst>
          </a:prstGeom>
          <a:solidFill>
            <a:schemeClr val="tx1">
              <a:lumMod val="20000"/>
              <a:lumOff val="80000"/>
            </a:schemeClr>
          </a:solidFill>
          <a:ln w="9525" cap="flat" cmpd="sng" algn="ctr">
            <a:solidFill>
              <a:schemeClr val="tx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41" name="Rectangle 2"/>
          <p:cNvSpPr txBox="1">
            <a:spLocks noChangeArrowheads="1"/>
          </p:cNvSpPr>
          <p:nvPr/>
        </p:nvSpPr>
        <p:spPr>
          <a:xfrm>
            <a:off x="10483" y="68034"/>
            <a:ext cx="5009692" cy="375047"/>
          </a:xfrm>
          <a:prstGeom prst="rect">
            <a:avLst/>
          </a:prstGeom>
        </p:spPr>
        <p:txBody>
          <a:bodyPr/>
          <a:lstStyle>
            <a:lvl1pPr algn="r" rtl="0" eaLnBrk="0" fontAlgn="base" hangingPunct="0">
              <a:spcBef>
                <a:spcPct val="0"/>
              </a:spcBef>
              <a:spcAft>
                <a:spcPct val="0"/>
              </a:spcAft>
              <a:defRPr sz="3600">
                <a:solidFill>
                  <a:schemeClr val="bg1"/>
                </a:solidFill>
                <a:latin typeface="+mj-lt"/>
                <a:ea typeface="+mj-ea"/>
                <a:cs typeface="+mj-cs"/>
              </a:defRPr>
            </a:lvl1pPr>
            <a:lvl2pPr algn="r" rtl="0" eaLnBrk="0" fontAlgn="base" hangingPunct="0">
              <a:spcBef>
                <a:spcPct val="0"/>
              </a:spcBef>
              <a:spcAft>
                <a:spcPct val="0"/>
              </a:spcAft>
              <a:defRPr sz="3600">
                <a:solidFill>
                  <a:schemeClr val="bg1"/>
                </a:solidFill>
                <a:latin typeface="Arial" charset="0"/>
              </a:defRPr>
            </a:lvl2pPr>
            <a:lvl3pPr algn="r" rtl="0" eaLnBrk="0" fontAlgn="base" hangingPunct="0">
              <a:spcBef>
                <a:spcPct val="0"/>
              </a:spcBef>
              <a:spcAft>
                <a:spcPct val="0"/>
              </a:spcAft>
              <a:defRPr sz="3600">
                <a:solidFill>
                  <a:schemeClr val="bg1"/>
                </a:solidFill>
                <a:latin typeface="Arial" charset="0"/>
              </a:defRPr>
            </a:lvl3pPr>
            <a:lvl4pPr algn="r" rtl="0" eaLnBrk="0" fontAlgn="base" hangingPunct="0">
              <a:spcBef>
                <a:spcPct val="0"/>
              </a:spcBef>
              <a:spcAft>
                <a:spcPct val="0"/>
              </a:spcAft>
              <a:defRPr sz="3600">
                <a:solidFill>
                  <a:schemeClr val="bg1"/>
                </a:solidFill>
                <a:latin typeface="Arial" charset="0"/>
              </a:defRPr>
            </a:lvl4pPr>
            <a:lvl5pPr algn="r" rtl="0" eaLnBrk="0" fontAlgn="base" hangingPunct="0">
              <a:spcBef>
                <a:spcPct val="0"/>
              </a:spcBef>
              <a:spcAft>
                <a:spcPct val="0"/>
              </a:spcAft>
              <a:defRPr sz="3600">
                <a:solidFill>
                  <a:schemeClr val="bg1"/>
                </a:solidFill>
                <a:latin typeface="Arial" charset="0"/>
              </a:defRPr>
            </a:lvl5pPr>
            <a:lvl6pPr marL="457200" algn="r" rtl="0" fontAlgn="base">
              <a:spcBef>
                <a:spcPct val="0"/>
              </a:spcBef>
              <a:spcAft>
                <a:spcPct val="0"/>
              </a:spcAft>
              <a:defRPr sz="3600">
                <a:solidFill>
                  <a:schemeClr val="bg1"/>
                </a:solidFill>
                <a:latin typeface="Arial" charset="0"/>
              </a:defRPr>
            </a:lvl6pPr>
            <a:lvl7pPr marL="914400" algn="r" rtl="0" fontAlgn="base">
              <a:spcBef>
                <a:spcPct val="0"/>
              </a:spcBef>
              <a:spcAft>
                <a:spcPct val="0"/>
              </a:spcAft>
              <a:defRPr sz="3600">
                <a:solidFill>
                  <a:schemeClr val="bg1"/>
                </a:solidFill>
                <a:latin typeface="Arial" charset="0"/>
              </a:defRPr>
            </a:lvl7pPr>
            <a:lvl8pPr marL="1371600" algn="r" rtl="0" fontAlgn="base">
              <a:spcBef>
                <a:spcPct val="0"/>
              </a:spcBef>
              <a:spcAft>
                <a:spcPct val="0"/>
              </a:spcAft>
              <a:defRPr sz="3600">
                <a:solidFill>
                  <a:schemeClr val="bg1"/>
                </a:solidFill>
                <a:latin typeface="Arial" charset="0"/>
              </a:defRPr>
            </a:lvl8pPr>
            <a:lvl9pPr marL="1828800" algn="r" rtl="0" fontAlgn="base">
              <a:spcBef>
                <a:spcPct val="0"/>
              </a:spcBef>
              <a:spcAft>
                <a:spcPct val="0"/>
              </a:spcAft>
              <a:defRPr sz="3600">
                <a:solidFill>
                  <a:schemeClr val="bg1"/>
                </a:solidFill>
                <a:latin typeface="Arial" charset="0"/>
              </a:defRPr>
            </a:lvl9pPr>
          </a:lstStyle>
          <a:p>
            <a:pPr eaLnBrk="1" hangingPunct="1"/>
            <a:r>
              <a:rPr lang="en-US" altLang="en-US" sz="2100" dirty="0">
                <a:solidFill>
                  <a:schemeClr val="tx1"/>
                </a:solidFill>
                <a:latin typeface="Overpass" pitchFamily="2" charset="77"/>
                <a:ea typeface="Century Gothic" charset="0"/>
                <a:cs typeface="Century Gothic" charset="0"/>
              </a:rPr>
              <a:t>CaaS Infrastructure Stack – Future state</a:t>
            </a:r>
          </a:p>
        </p:txBody>
      </p:sp>
      <p:sp>
        <p:nvSpPr>
          <p:cNvPr id="2" name="Rounded Rectangle 1"/>
          <p:cNvSpPr/>
          <p:nvPr/>
        </p:nvSpPr>
        <p:spPr bwMode="auto">
          <a:xfrm>
            <a:off x="866372" y="2482464"/>
            <a:ext cx="4089431" cy="1874383"/>
          </a:xfrm>
          <a:prstGeom prst="roundRect">
            <a:avLst>
              <a:gd name="adj" fmla="val 1488"/>
            </a:avLst>
          </a:prstGeom>
          <a:solidFill>
            <a:srgbClr val="174982"/>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00">
              <a:solidFill>
                <a:schemeClr val="tx1"/>
              </a:solidFill>
              <a:latin typeface="Overpass" pitchFamily="2" charset="77"/>
            </a:endParaRPr>
          </a:p>
        </p:txBody>
      </p:sp>
      <p:sp>
        <p:nvSpPr>
          <p:cNvPr id="50" name="Rounded Rectangle 49"/>
          <p:cNvSpPr/>
          <p:nvPr/>
        </p:nvSpPr>
        <p:spPr bwMode="auto">
          <a:xfrm>
            <a:off x="898713" y="2510815"/>
            <a:ext cx="4022068" cy="385093"/>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59" name="Rounded Rectangle 58"/>
          <p:cNvSpPr/>
          <p:nvPr/>
        </p:nvSpPr>
        <p:spPr bwMode="auto">
          <a:xfrm>
            <a:off x="898712" y="2921159"/>
            <a:ext cx="4022068" cy="333870"/>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63" name="Rounded Rectangle 62"/>
          <p:cNvSpPr/>
          <p:nvPr/>
        </p:nvSpPr>
        <p:spPr bwMode="auto">
          <a:xfrm>
            <a:off x="898712" y="3283177"/>
            <a:ext cx="4022067" cy="339431"/>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64" name="Rounded Rectangle 63"/>
          <p:cNvSpPr/>
          <p:nvPr/>
        </p:nvSpPr>
        <p:spPr bwMode="auto">
          <a:xfrm>
            <a:off x="898712" y="3647855"/>
            <a:ext cx="4022067" cy="355984"/>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65" name="Rounded Rectangle 64"/>
          <p:cNvSpPr/>
          <p:nvPr/>
        </p:nvSpPr>
        <p:spPr bwMode="auto">
          <a:xfrm>
            <a:off x="898712" y="4032192"/>
            <a:ext cx="4022067" cy="298524"/>
          </a:xfrm>
          <a:prstGeom prst="roundRect">
            <a:avLst>
              <a:gd name="adj" fmla="val 2260"/>
            </a:avLst>
          </a:prstGeom>
          <a:solidFill>
            <a:schemeClr val="bg1"/>
          </a:solidFill>
          <a:ln w="9525"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67" name="Rounded Rectangle 66"/>
          <p:cNvSpPr/>
          <p:nvPr/>
        </p:nvSpPr>
        <p:spPr bwMode="auto">
          <a:xfrm>
            <a:off x="866372" y="936996"/>
            <a:ext cx="8156460" cy="756929"/>
          </a:xfrm>
          <a:prstGeom prst="roundRect">
            <a:avLst>
              <a:gd name="adj" fmla="val 4671"/>
            </a:avLst>
          </a:prstGeom>
          <a:solidFill>
            <a:schemeClr val="accent3">
              <a:lumMod val="20000"/>
              <a:lumOff val="80000"/>
            </a:schemeClr>
          </a:solidFill>
          <a:ln w="12700" cap="flat" cmpd="sng" algn="ctr">
            <a:solidFill>
              <a:schemeClr val="tx1">
                <a:lumMod val="60000"/>
                <a:lumOff val="40000"/>
              </a:schemeClr>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cxnSp>
        <p:nvCxnSpPr>
          <p:cNvPr id="7" name="Straight Connector 6"/>
          <p:cNvCxnSpPr>
            <a:cxnSpLocks/>
          </p:cNvCxnSpPr>
          <p:nvPr/>
        </p:nvCxnSpPr>
        <p:spPr bwMode="auto">
          <a:xfrm>
            <a:off x="866372" y="1325399"/>
            <a:ext cx="8156460" cy="0"/>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p:nvPr/>
        </p:nvSpPr>
        <p:spPr bwMode="auto">
          <a:xfrm>
            <a:off x="2999798" y="1033244"/>
            <a:ext cx="2606040" cy="226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92500" lnSpcReduction="20000"/>
          </a:bodyPr>
          <a:lstStyle/>
          <a:p>
            <a:r>
              <a:rPr lang="en-US" sz="1350">
                <a:latin typeface="Overpass" pitchFamily="2" charset="77"/>
                <a:ea typeface="Century Gothic" charset="0"/>
                <a:cs typeface="Century Gothic" charset="0"/>
              </a:rPr>
              <a:t>Developer/Management Console - </a:t>
            </a:r>
            <a:r>
              <a:rPr lang="en-US" sz="1350" err="1">
                <a:latin typeface="Overpass" pitchFamily="2" charset="77"/>
                <a:ea typeface="Century Gothic" charset="0"/>
                <a:cs typeface="Century Gothic" charset="0"/>
              </a:rPr>
              <a:t>WebUI</a:t>
            </a:r>
            <a:endParaRPr lang="en-US" sz="1350">
              <a:latin typeface="Overpass" pitchFamily="2" charset="77"/>
              <a:ea typeface="Century Gothic" charset="0"/>
              <a:cs typeface="Century Gothic" charset="0"/>
            </a:endParaRPr>
          </a:p>
        </p:txBody>
      </p:sp>
      <p:sp>
        <p:nvSpPr>
          <p:cNvPr id="68" name="TextBox 67"/>
          <p:cNvSpPr txBox="1"/>
          <p:nvPr/>
        </p:nvSpPr>
        <p:spPr bwMode="auto">
          <a:xfrm>
            <a:off x="866372" y="1397450"/>
            <a:ext cx="449783" cy="238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normAutofit fontScale="92500" lnSpcReduction="10000"/>
          </a:bodyPr>
          <a:lstStyle/>
          <a:p>
            <a:r>
              <a:rPr lang="en-US" sz="1350" dirty="0">
                <a:latin typeface="Overpass" pitchFamily="2" charset="77"/>
                <a:ea typeface="Century Gothic" charset="0"/>
                <a:cs typeface="Century Gothic" charset="0"/>
              </a:rPr>
              <a:t>TPM</a:t>
            </a:r>
          </a:p>
        </p:txBody>
      </p:sp>
      <p:sp>
        <p:nvSpPr>
          <p:cNvPr id="69" name="TextBox 68"/>
          <p:cNvSpPr txBox="1"/>
          <p:nvPr/>
        </p:nvSpPr>
        <p:spPr bwMode="auto">
          <a:xfrm>
            <a:off x="1309980" y="1391187"/>
            <a:ext cx="429112" cy="25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normAutofit fontScale="92500" lnSpcReduction="10000"/>
          </a:bodyPr>
          <a:lstStyle/>
          <a:p>
            <a:r>
              <a:rPr lang="en-US" sz="1350">
                <a:latin typeface="Overpass" pitchFamily="2" charset="77"/>
                <a:ea typeface="Century Gothic" charset="0"/>
                <a:cs typeface="Century Gothic" charset="0"/>
              </a:rPr>
              <a:t>SSO</a:t>
            </a:r>
          </a:p>
        </p:txBody>
      </p:sp>
      <p:sp>
        <p:nvSpPr>
          <p:cNvPr id="71" name="TextBox 70"/>
          <p:cNvSpPr txBox="1"/>
          <p:nvPr/>
        </p:nvSpPr>
        <p:spPr bwMode="auto">
          <a:xfrm>
            <a:off x="1732742" y="1399373"/>
            <a:ext cx="959484"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normAutofit fontScale="92500" lnSpcReduction="20000"/>
          </a:bodyPr>
          <a:lstStyle/>
          <a:p>
            <a:r>
              <a:rPr lang="en-US" sz="1350" dirty="0">
                <a:latin typeface="Overpass" pitchFamily="2" charset="77"/>
                <a:ea typeface="Century Gothic" charset="0"/>
                <a:cs typeface="Century Gothic" charset="0"/>
              </a:rPr>
              <a:t>Monitoring</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2471" y="3686363"/>
            <a:ext cx="1069794" cy="255684"/>
          </a:xfrm>
          <a:prstGeom prst="rect">
            <a:avLst/>
          </a:prstGeom>
        </p:spPr>
      </p:pic>
      <p:sp>
        <p:nvSpPr>
          <p:cNvPr id="75" name="TextBox 74"/>
          <p:cNvSpPr txBox="1"/>
          <p:nvPr/>
        </p:nvSpPr>
        <p:spPr bwMode="auto">
          <a:xfrm>
            <a:off x="963794" y="3684806"/>
            <a:ext cx="1779004"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a:latin typeface="Overpass" pitchFamily="2" charset="77"/>
                <a:ea typeface="Century Gothic" charset="0"/>
                <a:cs typeface="Century Gothic" charset="0"/>
              </a:rPr>
              <a:t>Container engine</a:t>
            </a:r>
          </a:p>
        </p:txBody>
      </p:sp>
      <p:sp>
        <p:nvSpPr>
          <p:cNvPr id="76" name="TextBox 75"/>
          <p:cNvSpPr txBox="1"/>
          <p:nvPr/>
        </p:nvSpPr>
        <p:spPr bwMode="auto">
          <a:xfrm>
            <a:off x="958549" y="4029338"/>
            <a:ext cx="1779004"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a:latin typeface="Overpass" pitchFamily="2" charset="77"/>
                <a:ea typeface="Century Gothic" charset="0"/>
                <a:cs typeface="Century Gothic" charset="0"/>
              </a:rPr>
              <a:t>Operating system</a:t>
            </a:r>
          </a:p>
        </p:txBody>
      </p:sp>
      <p:sp>
        <p:nvSpPr>
          <p:cNvPr id="77" name="TextBox 76"/>
          <p:cNvSpPr txBox="1"/>
          <p:nvPr/>
        </p:nvSpPr>
        <p:spPr bwMode="auto">
          <a:xfrm>
            <a:off x="960650" y="3313722"/>
            <a:ext cx="2380470"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a:latin typeface="Overpass" pitchFamily="2" charset="77"/>
                <a:ea typeface="Century Gothic" charset="0"/>
                <a:cs typeface="Century Gothic" charset="0"/>
              </a:rPr>
              <a:t>Distributed key-value store</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8818" y="3304317"/>
            <a:ext cx="888275" cy="316583"/>
          </a:xfrm>
          <a:prstGeom prst="rect">
            <a:avLst/>
          </a:prstGeom>
        </p:spPr>
      </p:pic>
      <p:sp>
        <p:nvSpPr>
          <p:cNvPr id="78" name="TextBox 77"/>
          <p:cNvSpPr txBox="1"/>
          <p:nvPr/>
        </p:nvSpPr>
        <p:spPr bwMode="auto">
          <a:xfrm>
            <a:off x="960650" y="2951918"/>
            <a:ext cx="1779004"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a:latin typeface="Overpass" pitchFamily="2" charset="77"/>
                <a:ea typeface="Century Gothic" charset="0"/>
                <a:cs typeface="Century Gothic" charset="0"/>
              </a:rPr>
              <a:t>Networking SDN</a:t>
            </a:r>
          </a:p>
        </p:txBody>
      </p:sp>
      <p:sp>
        <p:nvSpPr>
          <p:cNvPr id="79" name="TextBox 78"/>
          <p:cNvSpPr txBox="1"/>
          <p:nvPr/>
        </p:nvSpPr>
        <p:spPr bwMode="auto">
          <a:xfrm>
            <a:off x="928171" y="2570392"/>
            <a:ext cx="2382880"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a:latin typeface="Overpass" pitchFamily="2" charset="77"/>
                <a:ea typeface="Century Gothic" charset="0"/>
                <a:cs typeface="Century Gothic" charset="0"/>
              </a:rPr>
              <a:t>Container cluster manager</a:t>
            </a: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5593" y="2552332"/>
            <a:ext cx="1119572" cy="303921"/>
          </a:xfrm>
          <a:prstGeom prst="rect">
            <a:avLst/>
          </a:prstGeom>
        </p:spPr>
      </p:pic>
      <p:sp>
        <p:nvSpPr>
          <p:cNvPr id="83" name="Rounded Rectangle 82"/>
          <p:cNvSpPr/>
          <p:nvPr/>
        </p:nvSpPr>
        <p:spPr bwMode="auto">
          <a:xfrm>
            <a:off x="5219865" y="4134782"/>
            <a:ext cx="3783806" cy="690917"/>
          </a:xfrm>
          <a:prstGeom prst="roundRect">
            <a:avLst>
              <a:gd name="adj" fmla="val 4671"/>
            </a:avLst>
          </a:prstGeom>
          <a:solidFill>
            <a:srgbClr val="DAF0FB"/>
          </a:solidFill>
          <a:ln w="12700" cap="flat" cmpd="sng" algn="ctr">
            <a:solidFill>
              <a:schemeClr val="tx1">
                <a:lumMod val="60000"/>
                <a:lumOff val="40000"/>
              </a:schemeClr>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7237" y="4539733"/>
            <a:ext cx="825422" cy="262484"/>
          </a:xfrm>
          <a:prstGeom prst="rect">
            <a:avLst/>
          </a:prstGeom>
        </p:spPr>
      </p:pic>
      <p:pic>
        <p:nvPicPr>
          <p:cNvPr id="87" name="Picture 86"/>
          <p:cNvPicPr>
            <a:picLocks noChangeAspect="1"/>
          </p:cNvPicPr>
          <p:nvPr/>
        </p:nvPicPr>
        <p:blipFill rotWithShape="1">
          <a:blip r:embed="rId7" cstate="print">
            <a:extLst>
              <a:ext uri="{28A0092B-C50C-407E-A947-70E740481C1C}">
                <a14:useLocalDpi xmlns:a14="http://schemas.microsoft.com/office/drawing/2010/main" val="0"/>
              </a:ext>
            </a:extLst>
          </a:blip>
          <a:srcRect r="45469"/>
          <a:stretch/>
        </p:blipFill>
        <p:spPr>
          <a:xfrm>
            <a:off x="8105941" y="4251874"/>
            <a:ext cx="856718" cy="237002"/>
          </a:xfrm>
          <a:prstGeom prst="rect">
            <a:avLst/>
          </a:prstGeom>
        </p:spPr>
      </p:pic>
      <p:sp>
        <p:nvSpPr>
          <p:cNvPr id="88" name="TextBox 87"/>
          <p:cNvSpPr txBox="1"/>
          <p:nvPr/>
        </p:nvSpPr>
        <p:spPr bwMode="auto">
          <a:xfrm>
            <a:off x="5219865" y="4204587"/>
            <a:ext cx="2788920" cy="346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125">
                <a:latin typeface="Overpass" pitchFamily="2" charset="77"/>
                <a:ea typeface="Century Gothic" charset="0"/>
                <a:cs typeface="Century Gothic" charset="0"/>
              </a:rPr>
              <a:t>Private container/application registry &amp;</a:t>
            </a:r>
          </a:p>
          <a:p>
            <a:r>
              <a:rPr lang="en-US" sz="1125">
                <a:latin typeface="Overpass" pitchFamily="2" charset="77"/>
                <a:ea typeface="Century Gothic" charset="0"/>
                <a:cs typeface="Century Gothic" charset="0"/>
              </a:rPr>
              <a:t>container build system</a:t>
            </a:r>
          </a:p>
        </p:txBody>
      </p:sp>
      <p:sp>
        <p:nvSpPr>
          <p:cNvPr id="89" name="TextBox 88"/>
          <p:cNvSpPr txBox="1"/>
          <p:nvPr/>
        </p:nvSpPr>
        <p:spPr bwMode="auto">
          <a:xfrm>
            <a:off x="5219865" y="4592695"/>
            <a:ext cx="2674620" cy="21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125">
                <a:latin typeface="Overpass" pitchFamily="2" charset="77"/>
                <a:ea typeface="Century Gothic" charset="0"/>
                <a:cs typeface="Century Gothic" charset="0"/>
              </a:rPr>
              <a:t>Container vulnerability scanner</a:t>
            </a:r>
          </a:p>
        </p:txBody>
      </p:sp>
      <p:cxnSp>
        <p:nvCxnSpPr>
          <p:cNvPr id="90" name="Straight Connector 89"/>
          <p:cNvCxnSpPr>
            <a:cxnSpLocks/>
          </p:cNvCxnSpPr>
          <p:nvPr/>
        </p:nvCxnSpPr>
        <p:spPr bwMode="auto">
          <a:xfrm>
            <a:off x="1733774" y="1332573"/>
            <a:ext cx="0" cy="365372"/>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p:cNvCxnSpPr>
            <a:cxnSpLocks/>
          </p:cNvCxnSpPr>
          <p:nvPr/>
        </p:nvCxnSpPr>
        <p:spPr bwMode="auto">
          <a:xfrm>
            <a:off x="1309980" y="1332572"/>
            <a:ext cx="7557" cy="367535"/>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Connector 96"/>
          <p:cNvCxnSpPr>
            <a:cxnSpLocks/>
          </p:cNvCxnSpPr>
          <p:nvPr/>
        </p:nvCxnSpPr>
        <p:spPr bwMode="auto">
          <a:xfrm>
            <a:off x="4550521" y="1692765"/>
            <a:ext cx="0" cy="797775"/>
          </a:xfrm>
          <a:prstGeom prst="line">
            <a:avLst/>
          </a:prstGeom>
          <a:solidFill>
            <a:schemeClr val="accent1"/>
          </a:solidFill>
          <a:ln w="381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Rounded Rectangle 61"/>
          <p:cNvSpPr/>
          <p:nvPr/>
        </p:nvSpPr>
        <p:spPr bwMode="auto">
          <a:xfrm>
            <a:off x="5206222" y="2805720"/>
            <a:ext cx="3816611" cy="379414"/>
          </a:xfrm>
          <a:prstGeom prst="roundRect">
            <a:avLst>
              <a:gd name="adj" fmla="val 4671"/>
            </a:avLst>
          </a:prstGeom>
          <a:solidFill>
            <a:srgbClr val="941651"/>
          </a:solidFill>
          <a:ln w="12700" cap="flat" cmpd="sng" algn="ctr">
            <a:solidFill>
              <a:srgbClr val="BB7A99"/>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66" name="Rounded Rectangle 65"/>
          <p:cNvSpPr/>
          <p:nvPr/>
        </p:nvSpPr>
        <p:spPr bwMode="auto">
          <a:xfrm>
            <a:off x="7783505" y="2668584"/>
            <a:ext cx="1181499" cy="280909"/>
          </a:xfrm>
          <a:prstGeom prst="roundRect">
            <a:avLst>
              <a:gd name="adj" fmla="val 27124"/>
            </a:avLst>
          </a:prstGeom>
          <a:solidFill>
            <a:srgbClr val="BB7A99"/>
          </a:solidFill>
          <a:ln w="12700" cap="flat" cmpd="sng" algn="ctr">
            <a:solidFill>
              <a:schemeClr val="bg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80" name="TextBox 79"/>
          <p:cNvSpPr txBox="1"/>
          <p:nvPr/>
        </p:nvSpPr>
        <p:spPr bwMode="auto">
          <a:xfrm>
            <a:off x="8105940" y="2715165"/>
            <a:ext cx="719710" cy="33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b="1">
                <a:solidFill>
                  <a:schemeClr val="bg1"/>
                </a:solidFill>
                <a:latin typeface="Overpass" pitchFamily="2" charset="77"/>
                <a:ea typeface="Century Gothic" charset="0"/>
                <a:cs typeface="Century Gothic" charset="0"/>
              </a:rPr>
              <a:t>STORAGE</a:t>
            </a:r>
          </a:p>
        </p:txBody>
      </p:sp>
      <p:sp>
        <p:nvSpPr>
          <p:cNvPr id="81" name="TextBox 80"/>
          <p:cNvSpPr txBox="1"/>
          <p:nvPr/>
        </p:nvSpPr>
        <p:spPr bwMode="auto">
          <a:xfrm>
            <a:off x="5258659" y="2892446"/>
            <a:ext cx="900318"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RedHat </a:t>
            </a:r>
            <a:r>
              <a:rPr lang="en-US" sz="1050" dirty="0" err="1">
                <a:solidFill>
                  <a:schemeClr val="bg1"/>
                </a:solidFill>
                <a:latin typeface="Overpass" pitchFamily="2" charset="77"/>
                <a:ea typeface="Century Gothic" charset="0"/>
                <a:cs typeface="Century Gothic" charset="0"/>
              </a:rPr>
              <a:t>GlusterFS</a:t>
            </a:r>
            <a:endParaRPr lang="en-US" sz="1050" dirty="0">
              <a:solidFill>
                <a:schemeClr val="bg1"/>
              </a:solidFill>
              <a:latin typeface="Overpass" pitchFamily="2" charset="77"/>
              <a:ea typeface="Century Gothic" charset="0"/>
              <a:cs typeface="Century Gothic" charset="0"/>
            </a:endParaRPr>
          </a:p>
        </p:txBody>
      </p:sp>
      <p:sp>
        <p:nvSpPr>
          <p:cNvPr id="114" name="Rounded Rectangle 113"/>
          <p:cNvSpPr/>
          <p:nvPr/>
        </p:nvSpPr>
        <p:spPr bwMode="auto">
          <a:xfrm>
            <a:off x="5215698" y="3448676"/>
            <a:ext cx="3783806" cy="413834"/>
          </a:xfrm>
          <a:prstGeom prst="roundRect">
            <a:avLst>
              <a:gd name="adj" fmla="val 4671"/>
            </a:avLst>
          </a:prstGeom>
          <a:solidFill>
            <a:schemeClr val="accent4">
              <a:lumMod val="75000"/>
            </a:schemeClr>
          </a:solidFill>
          <a:ln w="12700" cap="flat" cmpd="sng" algn="ctr">
            <a:solidFill>
              <a:schemeClr val="tx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115" name="Rounded Rectangle 114"/>
          <p:cNvSpPr/>
          <p:nvPr/>
        </p:nvSpPr>
        <p:spPr bwMode="auto">
          <a:xfrm>
            <a:off x="7783506" y="3239937"/>
            <a:ext cx="1160203" cy="287964"/>
          </a:xfrm>
          <a:prstGeom prst="roundRect">
            <a:avLst>
              <a:gd name="adj" fmla="val 27124"/>
            </a:avLst>
          </a:prstGeom>
          <a:solidFill>
            <a:schemeClr val="accent4">
              <a:lumMod val="50000"/>
            </a:schemeClr>
          </a:solidFill>
          <a:ln w="12700" cap="flat" cmpd="sng" algn="ctr">
            <a:solidFill>
              <a:schemeClr val="bg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grpSp>
        <p:nvGrpSpPr>
          <p:cNvPr id="119" name="Group 118"/>
          <p:cNvGrpSpPr/>
          <p:nvPr/>
        </p:nvGrpSpPr>
        <p:grpSpPr>
          <a:xfrm rot="1428531">
            <a:off x="7872547" y="3237914"/>
            <a:ext cx="166369" cy="291871"/>
            <a:chOff x="7344739" y="1492635"/>
            <a:chExt cx="709069" cy="1670090"/>
          </a:xfrm>
          <a:solidFill>
            <a:srgbClr val="6C9BC5"/>
          </a:solidFill>
        </p:grpSpPr>
        <p:sp>
          <p:nvSpPr>
            <p:cNvPr id="117" name="Right Triangle 116"/>
            <p:cNvSpPr/>
            <p:nvPr/>
          </p:nvSpPr>
          <p:spPr bwMode="auto">
            <a:xfrm flipH="1">
              <a:off x="7344739" y="1492635"/>
              <a:ext cx="362387" cy="959800"/>
            </a:xfrm>
            <a:prstGeom prst="rtTriangle">
              <a:avLst/>
            </a:prstGeom>
            <a:grp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118" name="Right Triangle 117"/>
            <p:cNvSpPr/>
            <p:nvPr/>
          </p:nvSpPr>
          <p:spPr bwMode="auto">
            <a:xfrm rot="10800000" flipH="1">
              <a:off x="7691421" y="2202924"/>
              <a:ext cx="362387" cy="959801"/>
            </a:xfrm>
            <a:prstGeom prst="rtTriangle">
              <a:avLst/>
            </a:prstGeom>
            <a:grp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grpSp>
      <p:sp>
        <p:nvSpPr>
          <p:cNvPr id="51" name="TextBox 50"/>
          <p:cNvSpPr txBox="1"/>
          <p:nvPr/>
        </p:nvSpPr>
        <p:spPr bwMode="auto">
          <a:xfrm>
            <a:off x="8066908" y="3275689"/>
            <a:ext cx="943475" cy="20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b="1">
                <a:solidFill>
                  <a:schemeClr val="bg1"/>
                </a:solidFill>
                <a:latin typeface="Overpass" pitchFamily="2" charset="77"/>
                <a:ea typeface="Century Gothic" charset="0"/>
                <a:cs typeface="Century Gothic" charset="0"/>
              </a:rPr>
              <a:t>OPERATORS</a:t>
            </a:r>
          </a:p>
        </p:txBody>
      </p:sp>
      <p:sp>
        <p:nvSpPr>
          <p:cNvPr id="52" name="TextBox 51"/>
          <p:cNvSpPr txBox="1"/>
          <p:nvPr/>
        </p:nvSpPr>
        <p:spPr bwMode="auto">
          <a:xfrm>
            <a:off x="5206222" y="3555634"/>
            <a:ext cx="814334"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Kubernetes</a:t>
            </a:r>
          </a:p>
        </p:txBody>
      </p:sp>
      <p:sp>
        <p:nvSpPr>
          <p:cNvPr id="53" name="TextBox 52"/>
          <p:cNvSpPr txBox="1"/>
          <p:nvPr/>
        </p:nvSpPr>
        <p:spPr bwMode="auto">
          <a:xfrm>
            <a:off x="6078157" y="3555919"/>
            <a:ext cx="829388"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Prometheus</a:t>
            </a:r>
          </a:p>
        </p:txBody>
      </p:sp>
      <p:sp>
        <p:nvSpPr>
          <p:cNvPr id="54" name="TextBox 53"/>
          <p:cNvSpPr txBox="1"/>
          <p:nvPr/>
        </p:nvSpPr>
        <p:spPr bwMode="auto">
          <a:xfrm>
            <a:off x="7036078" y="3560432"/>
            <a:ext cx="410654"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err="1">
                <a:solidFill>
                  <a:schemeClr val="bg1"/>
                </a:solidFill>
                <a:latin typeface="Overpass" pitchFamily="2" charset="77"/>
                <a:ea typeface="Century Gothic" charset="0"/>
                <a:cs typeface="Century Gothic" charset="0"/>
              </a:rPr>
              <a:t>etcd</a:t>
            </a:r>
            <a:endParaRPr lang="en-US" sz="1050" dirty="0">
              <a:solidFill>
                <a:schemeClr val="bg1"/>
              </a:solidFill>
              <a:latin typeface="Overpass" pitchFamily="2" charset="77"/>
              <a:ea typeface="Century Gothic" charset="0"/>
              <a:cs typeface="Century Gothic" charset="0"/>
            </a:endParaRPr>
          </a:p>
        </p:txBody>
      </p:sp>
      <p:cxnSp>
        <p:nvCxnSpPr>
          <p:cNvPr id="55" name="Straight Connector 54"/>
          <p:cNvCxnSpPr>
            <a:cxnSpLocks/>
          </p:cNvCxnSpPr>
          <p:nvPr/>
        </p:nvCxnSpPr>
        <p:spPr bwMode="auto">
          <a:xfrm>
            <a:off x="6060729" y="3570016"/>
            <a:ext cx="820" cy="223316"/>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a:cxnSpLocks/>
          </p:cNvCxnSpPr>
          <p:nvPr/>
        </p:nvCxnSpPr>
        <p:spPr bwMode="auto">
          <a:xfrm>
            <a:off x="6996852" y="3570016"/>
            <a:ext cx="651" cy="22925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a:cxnSpLocks/>
          </p:cNvCxnSpPr>
          <p:nvPr/>
        </p:nvCxnSpPr>
        <p:spPr bwMode="auto">
          <a:xfrm>
            <a:off x="7446731" y="3570016"/>
            <a:ext cx="0" cy="239039"/>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71"/>
          <p:cNvSpPr txBox="1"/>
          <p:nvPr/>
        </p:nvSpPr>
        <p:spPr bwMode="auto">
          <a:xfrm>
            <a:off x="7461046" y="3573210"/>
            <a:ext cx="1418857"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Automated OS Update</a:t>
            </a:r>
          </a:p>
        </p:txBody>
      </p:sp>
      <p:pic>
        <p:nvPicPr>
          <p:cNvPr id="11" name="Picture 10">
            <a:extLst>
              <a:ext uri="{FF2B5EF4-FFF2-40B4-BE49-F238E27FC236}">
                <a16:creationId xmlns:a16="http://schemas.microsoft.com/office/drawing/2014/main" id="{E969FDCC-093A-F94C-8FC1-D9FB87B331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6286" y="4052700"/>
            <a:ext cx="642502" cy="287363"/>
          </a:xfrm>
          <a:prstGeom prst="rect">
            <a:avLst/>
          </a:prstGeom>
        </p:spPr>
      </p:pic>
      <p:sp>
        <p:nvSpPr>
          <p:cNvPr id="95" name="Rounded Rectangle 94">
            <a:extLst>
              <a:ext uri="{FF2B5EF4-FFF2-40B4-BE49-F238E27FC236}">
                <a16:creationId xmlns:a16="http://schemas.microsoft.com/office/drawing/2014/main" id="{B6F07024-8754-FE4B-9310-FCE11A873569}"/>
              </a:ext>
            </a:extLst>
          </p:cNvPr>
          <p:cNvSpPr/>
          <p:nvPr/>
        </p:nvSpPr>
        <p:spPr bwMode="auto">
          <a:xfrm>
            <a:off x="7783505" y="3906871"/>
            <a:ext cx="1152866" cy="307319"/>
          </a:xfrm>
          <a:prstGeom prst="roundRect">
            <a:avLst>
              <a:gd name="adj" fmla="val 27124"/>
            </a:avLst>
          </a:prstGeom>
          <a:solidFill>
            <a:srgbClr val="0070C0"/>
          </a:solidFill>
          <a:ln w="12700" cap="flat" cmpd="sng" algn="ctr">
            <a:solidFill>
              <a:schemeClr val="bg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98" name="TextBox 97">
            <a:extLst>
              <a:ext uri="{FF2B5EF4-FFF2-40B4-BE49-F238E27FC236}">
                <a16:creationId xmlns:a16="http://schemas.microsoft.com/office/drawing/2014/main" id="{E3B2D135-BBD4-8B42-839A-3CBE2F7AEF75}"/>
              </a:ext>
            </a:extLst>
          </p:cNvPr>
          <p:cNvSpPr txBox="1"/>
          <p:nvPr/>
        </p:nvSpPr>
        <p:spPr bwMode="auto">
          <a:xfrm>
            <a:off x="8139064" y="3939219"/>
            <a:ext cx="700686" cy="272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b="1">
                <a:solidFill>
                  <a:schemeClr val="bg1"/>
                </a:solidFill>
                <a:latin typeface="Overpass" pitchFamily="2" charset="77"/>
                <a:ea typeface="Century Gothic" charset="0"/>
                <a:cs typeface="Century Gothic" charset="0"/>
              </a:rPr>
              <a:t>REGISTRY</a:t>
            </a:r>
          </a:p>
        </p:txBody>
      </p:sp>
      <p:cxnSp>
        <p:nvCxnSpPr>
          <p:cNvPr id="100" name="Straight Connector 99">
            <a:extLst>
              <a:ext uri="{FF2B5EF4-FFF2-40B4-BE49-F238E27FC236}">
                <a16:creationId xmlns:a16="http://schemas.microsoft.com/office/drawing/2014/main" id="{75958C90-3CF0-8845-8096-7848AC0BA4AD}"/>
              </a:ext>
            </a:extLst>
          </p:cNvPr>
          <p:cNvCxnSpPr>
            <a:cxnSpLocks/>
          </p:cNvCxnSpPr>
          <p:nvPr/>
        </p:nvCxnSpPr>
        <p:spPr bwMode="auto">
          <a:xfrm>
            <a:off x="5075496" y="2360514"/>
            <a:ext cx="1287" cy="2033744"/>
          </a:xfrm>
          <a:prstGeom prst="line">
            <a:avLst/>
          </a:prstGeom>
          <a:solidFill>
            <a:schemeClr val="accent1"/>
          </a:solidFill>
          <a:ln w="381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Connector 100">
            <a:extLst>
              <a:ext uri="{FF2B5EF4-FFF2-40B4-BE49-F238E27FC236}">
                <a16:creationId xmlns:a16="http://schemas.microsoft.com/office/drawing/2014/main" id="{18BD1F62-F523-0D4A-B583-284939EDB575}"/>
              </a:ext>
            </a:extLst>
          </p:cNvPr>
          <p:cNvCxnSpPr>
            <a:cxnSpLocks/>
          </p:cNvCxnSpPr>
          <p:nvPr/>
        </p:nvCxnSpPr>
        <p:spPr bwMode="auto">
          <a:xfrm>
            <a:off x="4955803" y="2706248"/>
            <a:ext cx="117521" cy="0"/>
          </a:xfrm>
          <a:prstGeom prst="line">
            <a:avLst/>
          </a:prstGeom>
          <a:solidFill>
            <a:schemeClr val="accent1"/>
          </a:solidFill>
          <a:ln w="381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2">
            <a:extLst>
              <a:ext uri="{FF2B5EF4-FFF2-40B4-BE49-F238E27FC236}">
                <a16:creationId xmlns:a16="http://schemas.microsoft.com/office/drawing/2014/main" id="{F2DFB44C-3401-5446-9011-BB665AF37142}"/>
              </a:ext>
            </a:extLst>
          </p:cNvPr>
          <p:cNvSpPr txBox="1"/>
          <p:nvPr/>
        </p:nvSpPr>
        <p:spPr bwMode="auto">
          <a:xfrm>
            <a:off x="6330611" y="2810003"/>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25000" lnSpcReduction="20000"/>
          </a:bodyPr>
          <a:lstStyle/>
          <a:p>
            <a:endParaRPr lang="en-US" sz="1350" b="1">
              <a:latin typeface="Overpass" pitchFamily="2" charset="77"/>
            </a:endParaRPr>
          </a:p>
        </p:txBody>
      </p:sp>
      <p:cxnSp>
        <p:nvCxnSpPr>
          <p:cNvPr id="82" name="Straight Connector 81">
            <a:extLst>
              <a:ext uri="{FF2B5EF4-FFF2-40B4-BE49-F238E27FC236}">
                <a16:creationId xmlns:a16="http://schemas.microsoft.com/office/drawing/2014/main" id="{53697BBE-D010-014C-89A5-9DE4B893BD3B}"/>
              </a:ext>
            </a:extLst>
          </p:cNvPr>
          <p:cNvCxnSpPr/>
          <p:nvPr/>
        </p:nvCxnSpPr>
        <p:spPr bwMode="auto">
          <a:xfrm>
            <a:off x="5084259" y="3574742"/>
            <a:ext cx="131314" cy="0"/>
          </a:xfrm>
          <a:prstGeom prst="line">
            <a:avLst/>
          </a:prstGeom>
          <a:solidFill>
            <a:schemeClr val="accent1"/>
          </a:solidFill>
          <a:ln w="381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90">
            <a:extLst>
              <a:ext uri="{FF2B5EF4-FFF2-40B4-BE49-F238E27FC236}">
                <a16:creationId xmlns:a16="http://schemas.microsoft.com/office/drawing/2014/main" id="{A84C4004-3B16-8B49-B743-2188F481DA5D}"/>
              </a:ext>
            </a:extLst>
          </p:cNvPr>
          <p:cNvCxnSpPr/>
          <p:nvPr/>
        </p:nvCxnSpPr>
        <p:spPr bwMode="auto">
          <a:xfrm>
            <a:off x="5084257" y="4385240"/>
            <a:ext cx="131314" cy="0"/>
          </a:xfrm>
          <a:prstGeom prst="line">
            <a:avLst/>
          </a:prstGeom>
          <a:solidFill>
            <a:schemeClr val="accent1"/>
          </a:solidFill>
          <a:ln w="381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02">
            <a:extLst>
              <a:ext uri="{FF2B5EF4-FFF2-40B4-BE49-F238E27FC236}">
                <a16:creationId xmlns:a16="http://schemas.microsoft.com/office/drawing/2014/main" id="{4EC04328-844E-4741-A037-14D5024001BA}"/>
              </a:ext>
            </a:extLst>
          </p:cNvPr>
          <p:cNvCxnSpPr/>
          <p:nvPr/>
        </p:nvCxnSpPr>
        <p:spPr bwMode="auto">
          <a:xfrm>
            <a:off x="5084256" y="3007694"/>
            <a:ext cx="131314" cy="0"/>
          </a:xfrm>
          <a:prstGeom prst="line">
            <a:avLst/>
          </a:prstGeom>
          <a:solidFill>
            <a:schemeClr val="accent1"/>
          </a:solidFill>
          <a:ln w="381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3E60C547-F8A2-D445-9296-51408740FEF2}"/>
              </a:ext>
            </a:extLst>
          </p:cNvPr>
          <p:cNvCxnSpPr>
            <a:cxnSpLocks/>
          </p:cNvCxnSpPr>
          <p:nvPr/>
        </p:nvCxnSpPr>
        <p:spPr bwMode="auto">
          <a:xfrm>
            <a:off x="2692226" y="1332573"/>
            <a:ext cx="0" cy="365372"/>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TextBox 104">
            <a:extLst>
              <a:ext uri="{FF2B5EF4-FFF2-40B4-BE49-F238E27FC236}">
                <a16:creationId xmlns:a16="http://schemas.microsoft.com/office/drawing/2014/main" id="{762874BF-56F6-4444-857D-CD776FF2B376}"/>
              </a:ext>
            </a:extLst>
          </p:cNvPr>
          <p:cNvSpPr txBox="1"/>
          <p:nvPr/>
        </p:nvSpPr>
        <p:spPr bwMode="auto">
          <a:xfrm>
            <a:off x="2692226" y="1390943"/>
            <a:ext cx="801419" cy="251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normAutofit fontScale="92500"/>
          </a:bodyPr>
          <a:lstStyle/>
          <a:p>
            <a:r>
              <a:rPr lang="en-US" sz="1350">
                <a:latin typeface="Overpass" pitchFamily="2" charset="77"/>
                <a:ea typeface="Century Gothic" charset="0"/>
                <a:cs typeface="Century Gothic" charset="0"/>
              </a:rPr>
              <a:t>Logging</a:t>
            </a:r>
          </a:p>
        </p:txBody>
      </p:sp>
      <p:cxnSp>
        <p:nvCxnSpPr>
          <p:cNvPr id="106" name="Straight Connector 105">
            <a:extLst>
              <a:ext uri="{FF2B5EF4-FFF2-40B4-BE49-F238E27FC236}">
                <a16:creationId xmlns:a16="http://schemas.microsoft.com/office/drawing/2014/main" id="{6B155326-AC4C-BD44-B3C5-9A67FFEE7E2C}"/>
              </a:ext>
            </a:extLst>
          </p:cNvPr>
          <p:cNvCxnSpPr>
            <a:cxnSpLocks/>
          </p:cNvCxnSpPr>
          <p:nvPr/>
        </p:nvCxnSpPr>
        <p:spPr bwMode="auto">
          <a:xfrm>
            <a:off x="3487509" y="1332572"/>
            <a:ext cx="0" cy="368303"/>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6" name="Shape 2291">
            <a:extLst>
              <a:ext uri="{FF2B5EF4-FFF2-40B4-BE49-F238E27FC236}">
                <a16:creationId xmlns:a16="http://schemas.microsoft.com/office/drawing/2014/main" id="{A5ABB292-EA3C-8647-AD86-750E77C3B337}"/>
              </a:ext>
            </a:extLst>
          </p:cNvPr>
          <p:cNvPicPr preferRelativeResize="0"/>
          <p:nvPr/>
        </p:nvPicPr>
        <p:blipFill>
          <a:blip r:embed="rId9">
            <a:alphaModFix/>
          </a:blip>
          <a:stretch>
            <a:fillRect/>
          </a:stretch>
        </p:blipFill>
        <p:spPr>
          <a:xfrm>
            <a:off x="7870824" y="3943893"/>
            <a:ext cx="192353" cy="229921"/>
          </a:xfrm>
          <a:prstGeom prst="rect">
            <a:avLst/>
          </a:prstGeom>
          <a:solidFill>
            <a:schemeClr val="tx1">
              <a:lumMod val="60000"/>
              <a:lumOff val="40000"/>
            </a:schemeClr>
          </a:solidFill>
          <a:ln>
            <a:noFill/>
          </a:ln>
        </p:spPr>
      </p:pic>
      <p:sp>
        <p:nvSpPr>
          <p:cNvPr id="92" name="TextBox 91">
            <a:extLst>
              <a:ext uri="{FF2B5EF4-FFF2-40B4-BE49-F238E27FC236}">
                <a16:creationId xmlns:a16="http://schemas.microsoft.com/office/drawing/2014/main" id="{C330AB05-F3B9-8A4A-A6F0-8853503B64AB}"/>
              </a:ext>
            </a:extLst>
          </p:cNvPr>
          <p:cNvSpPr txBox="1"/>
          <p:nvPr/>
        </p:nvSpPr>
        <p:spPr bwMode="auto">
          <a:xfrm>
            <a:off x="3503969" y="1392022"/>
            <a:ext cx="560243" cy="24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normAutofit fontScale="92500" lnSpcReduction="10000"/>
          </a:bodyPr>
          <a:lstStyle/>
          <a:p>
            <a:r>
              <a:rPr lang="en-US" sz="1350" dirty="0">
                <a:latin typeface="Overpass" pitchFamily="2" charset="77"/>
                <a:ea typeface="Century Gothic" charset="0"/>
                <a:cs typeface="Century Gothic" charset="0"/>
              </a:rPr>
              <a:t>CI/CD</a:t>
            </a:r>
          </a:p>
        </p:txBody>
      </p:sp>
      <p:cxnSp>
        <p:nvCxnSpPr>
          <p:cNvPr id="96" name="Straight Connector 95">
            <a:extLst>
              <a:ext uri="{FF2B5EF4-FFF2-40B4-BE49-F238E27FC236}">
                <a16:creationId xmlns:a16="http://schemas.microsoft.com/office/drawing/2014/main" id="{5DDFF474-39FE-E34A-8E33-0D0A0C97EE36}"/>
              </a:ext>
            </a:extLst>
          </p:cNvPr>
          <p:cNvCxnSpPr>
            <a:cxnSpLocks/>
          </p:cNvCxnSpPr>
          <p:nvPr/>
        </p:nvCxnSpPr>
        <p:spPr bwMode="auto">
          <a:xfrm>
            <a:off x="4122467" y="1329642"/>
            <a:ext cx="0" cy="368303"/>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TextBox 101">
            <a:extLst>
              <a:ext uri="{FF2B5EF4-FFF2-40B4-BE49-F238E27FC236}">
                <a16:creationId xmlns:a16="http://schemas.microsoft.com/office/drawing/2014/main" id="{1A7AA279-CA13-7B44-AA2C-6C91426F9EA0}"/>
              </a:ext>
            </a:extLst>
          </p:cNvPr>
          <p:cNvSpPr txBox="1"/>
          <p:nvPr/>
        </p:nvSpPr>
        <p:spPr bwMode="auto">
          <a:xfrm>
            <a:off x="4251905" y="1392022"/>
            <a:ext cx="882258" cy="24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noAutofit/>
          </a:bodyPr>
          <a:lstStyle/>
          <a:p>
            <a:r>
              <a:rPr lang="en-US" sz="1200" dirty="0">
                <a:latin typeface="Overpass" pitchFamily="2" charset="77"/>
                <a:ea typeface="Century Gothic" charset="0"/>
                <a:cs typeface="Century Gothic" charset="0"/>
              </a:rPr>
              <a:t>Chargeback</a:t>
            </a:r>
          </a:p>
        </p:txBody>
      </p:sp>
      <p:cxnSp>
        <p:nvCxnSpPr>
          <p:cNvPr id="107" name="Straight Connector 106">
            <a:extLst>
              <a:ext uri="{FF2B5EF4-FFF2-40B4-BE49-F238E27FC236}">
                <a16:creationId xmlns:a16="http://schemas.microsoft.com/office/drawing/2014/main" id="{28B96EB0-9820-FD47-9FBB-ABA924ABCD12}"/>
              </a:ext>
            </a:extLst>
          </p:cNvPr>
          <p:cNvCxnSpPr>
            <a:cxnSpLocks/>
          </p:cNvCxnSpPr>
          <p:nvPr/>
        </p:nvCxnSpPr>
        <p:spPr bwMode="auto">
          <a:xfrm>
            <a:off x="5266853" y="1328837"/>
            <a:ext cx="0" cy="368303"/>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TextBox 107">
            <a:extLst>
              <a:ext uri="{FF2B5EF4-FFF2-40B4-BE49-F238E27FC236}">
                <a16:creationId xmlns:a16="http://schemas.microsoft.com/office/drawing/2014/main" id="{AABD81BA-4E1A-3240-BF55-585F407BC246}"/>
              </a:ext>
            </a:extLst>
          </p:cNvPr>
          <p:cNvSpPr txBox="1"/>
          <p:nvPr/>
        </p:nvSpPr>
        <p:spPr bwMode="auto">
          <a:xfrm>
            <a:off x="5273592" y="1392022"/>
            <a:ext cx="1772605" cy="24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normAutofit fontScale="92500" lnSpcReduction="10000"/>
          </a:bodyPr>
          <a:lstStyle/>
          <a:p>
            <a:r>
              <a:rPr lang="en-US" sz="1350">
                <a:latin typeface="Overpass" pitchFamily="2" charset="77"/>
                <a:ea typeface="Century Gothic" charset="0"/>
                <a:cs typeface="Century Gothic" charset="0"/>
              </a:rPr>
              <a:t>Open Service Brokers</a:t>
            </a:r>
          </a:p>
        </p:txBody>
      </p:sp>
      <p:pic>
        <p:nvPicPr>
          <p:cNvPr id="109" name="Shape 186">
            <a:extLst>
              <a:ext uri="{FF2B5EF4-FFF2-40B4-BE49-F238E27FC236}">
                <a16:creationId xmlns:a16="http://schemas.microsoft.com/office/drawing/2014/main" id="{BD0F159F-F888-F447-AFFE-8FE7A20DD751}"/>
              </a:ext>
            </a:extLst>
          </p:cNvPr>
          <p:cNvPicPr preferRelativeResize="0"/>
          <p:nvPr/>
        </p:nvPicPr>
        <p:blipFill>
          <a:blip r:embed="rId10">
            <a:alphaModFix/>
          </a:blip>
          <a:stretch>
            <a:fillRect/>
          </a:stretch>
        </p:blipFill>
        <p:spPr>
          <a:xfrm>
            <a:off x="4452292" y="2938969"/>
            <a:ext cx="370229" cy="293987"/>
          </a:xfrm>
          <a:prstGeom prst="rect">
            <a:avLst/>
          </a:prstGeom>
          <a:noFill/>
          <a:ln>
            <a:noFill/>
          </a:ln>
        </p:spPr>
      </p:pic>
      <p:pic>
        <p:nvPicPr>
          <p:cNvPr id="24" name="Picture 23">
            <a:extLst>
              <a:ext uri="{FF2B5EF4-FFF2-40B4-BE49-F238E27FC236}">
                <a16:creationId xmlns:a16="http://schemas.microsoft.com/office/drawing/2014/main" id="{1AA7CE71-DBDD-3548-B80C-E33ABBB557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99799" y="4054227"/>
            <a:ext cx="898981" cy="289360"/>
          </a:xfrm>
          <a:prstGeom prst="rect">
            <a:avLst/>
          </a:prstGeom>
        </p:spPr>
      </p:pic>
      <p:pic>
        <p:nvPicPr>
          <p:cNvPr id="26" name="Picture 25">
            <a:extLst>
              <a:ext uri="{FF2B5EF4-FFF2-40B4-BE49-F238E27FC236}">
                <a16:creationId xmlns:a16="http://schemas.microsoft.com/office/drawing/2014/main" id="{497C42A4-5E13-FA48-A520-0EBCE17B3F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1663" y="2938969"/>
            <a:ext cx="461497" cy="300896"/>
          </a:xfrm>
          <a:prstGeom prst="rect">
            <a:avLst/>
          </a:prstGeom>
        </p:spPr>
      </p:pic>
      <p:cxnSp>
        <p:nvCxnSpPr>
          <p:cNvPr id="110" name="Straight Connector 109">
            <a:extLst>
              <a:ext uri="{FF2B5EF4-FFF2-40B4-BE49-F238E27FC236}">
                <a16:creationId xmlns:a16="http://schemas.microsoft.com/office/drawing/2014/main" id="{414A6420-493D-E74E-AC76-A1A47F94F43D}"/>
              </a:ext>
            </a:extLst>
          </p:cNvPr>
          <p:cNvCxnSpPr>
            <a:cxnSpLocks/>
          </p:cNvCxnSpPr>
          <p:nvPr/>
        </p:nvCxnSpPr>
        <p:spPr bwMode="auto">
          <a:xfrm>
            <a:off x="6575285" y="2882732"/>
            <a:ext cx="820" cy="223316"/>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TextBox 110">
            <a:extLst>
              <a:ext uri="{FF2B5EF4-FFF2-40B4-BE49-F238E27FC236}">
                <a16:creationId xmlns:a16="http://schemas.microsoft.com/office/drawing/2014/main" id="{E449F877-5FBA-214D-A21F-E536A933F000}"/>
              </a:ext>
            </a:extLst>
          </p:cNvPr>
          <p:cNvSpPr txBox="1"/>
          <p:nvPr/>
        </p:nvSpPr>
        <p:spPr bwMode="auto">
          <a:xfrm>
            <a:off x="6649833" y="2906940"/>
            <a:ext cx="1055736"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NetApp Trident</a:t>
            </a:r>
          </a:p>
        </p:txBody>
      </p:sp>
      <p:grpSp>
        <p:nvGrpSpPr>
          <p:cNvPr id="112" name="Shape 1288">
            <a:extLst>
              <a:ext uri="{FF2B5EF4-FFF2-40B4-BE49-F238E27FC236}">
                <a16:creationId xmlns:a16="http://schemas.microsoft.com/office/drawing/2014/main" id="{93BE2465-563B-F74E-A489-FA24F38C39AC}"/>
              </a:ext>
            </a:extLst>
          </p:cNvPr>
          <p:cNvGrpSpPr/>
          <p:nvPr/>
        </p:nvGrpSpPr>
        <p:grpSpPr>
          <a:xfrm>
            <a:off x="739173" y="4590787"/>
            <a:ext cx="2574956" cy="310955"/>
            <a:chOff x="3161427" y="4153188"/>
            <a:chExt cx="3433275" cy="414606"/>
          </a:xfrm>
        </p:grpSpPr>
        <p:pic>
          <p:nvPicPr>
            <p:cNvPr id="113" name="Shape 1289">
              <a:extLst>
                <a:ext uri="{FF2B5EF4-FFF2-40B4-BE49-F238E27FC236}">
                  <a16:creationId xmlns:a16="http://schemas.microsoft.com/office/drawing/2014/main" id="{FBDB4649-CA05-E244-B499-1F8D7DFA5853}"/>
                </a:ext>
              </a:extLst>
            </p:cNvPr>
            <p:cNvPicPr preferRelativeResize="0"/>
            <p:nvPr/>
          </p:nvPicPr>
          <p:blipFill>
            <a:blip r:embed="rId13">
              <a:alphaModFix/>
            </a:blip>
            <a:stretch>
              <a:fillRect/>
            </a:stretch>
          </p:blipFill>
          <p:spPr>
            <a:xfrm>
              <a:off x="3438750" y="4201990"/>
              <a:ext cx="278300" cy="111096"/>
            </a:xfrm>
            <a:prstGeom prst="rect">
              <a:avLst/>
            </a:prstGeom>
            <a:noFill/>
            <a:ln>
              <a:noFill/>
            </a:ln>
          </p:spPr>
        </p:pic>
        <p:pic>
          <p:nvPicPr>
            <p:cNvPr id="116" name="Shape 1290">
              <a:extLst>
                <a:ext uri="{FF2B5EF4-FFF2-40B4-BE49-F238E27FC236}">
                  <a16:creationId xmlns:a16="http://schemas.microsoft.com/office/drawing/2014/main" id="{B7977FB7-7576-3A4A-BA15-8289D66F644C}"/>
                </a:ext>
              </a:extLst>
            </p:cNvPr>
            <p:cNvPicPr preferRelativeResize="0"/>
            <p:nvPr/>
          </p:nvPicPr>
          <p:blipFill>
            <a:blip r:embed="rId14">
              <a:alphaModFix/>
            </a:blip>
            <a:stretch>
              <a:fillRect/>
            </a:stretch>
          </p:blipFill>
          <p:spPr>
            <a:xfrm>
              <a:off x="4720805" y="4153188"/>
              <a:ext cx="301271" cy="208700"/>
            </a:xfrm>
            <a:prstGeom prst="rect">
              <a:avLst/>
            </a:prstGeom>
            <a:noFill/>
            <a:ln>
              <a:noFill/>
            </a:ln>
          </p:spPr>
        </p:pic>
        <p:pic>
          <p:nvPicPr>
            <p:cNvPr id="120" name="Shape 1291">
              <a:extLst>
                <a:ext uri="{FF2B5EF4-FFF2-40B4-BE49-F238E27FC236}">
                  <a16:creationId xmlns:a16="http://schemas.microsoft.com/office/drawing/2014/main" id="{3AE1E8BB-071F-7441-8941-E293BCD254CB}"/>
                </a:ext>
              </a:extLst>
            </p:cNvPr>
            <p:cNvPicPr preferRelativeResize="0"/>
            <p:nvPr/>
          </p:nvPicPr>
          <p:blipFill>
            <a:blip r:embed="rId15">
              <a:alphaModFix/>
            </a:blip>
            <a:stretch>
              <a:fillRect/>
            </a:stretch>
          </p:blipFill>
          <p:spPr>
            <a:xfrm>
              <a:off x="5364605" y="4153188"/>
              <a:ext cx="301271" cy="208700"/>
            </a:xfrm>
            <a:prstGeom prst="rect">
              <a:avLst/>
            </a:prstGeom>
            <a:noFill/>
            <a:ln>
              <a:noFill/>
            </a:ln>
          </p:spPr>
        </p:pic>
        <p:pic>
          <p:nvPicPr>
            <p:cNvPr id="121" name="Shape 1292">
              <a:extLst>
                <a:ext uri="{FF2B5EF4-FFF2-40B4-BE49-F238E27FC236}">
                  <a16:creationId xmlns:a16="http://schemas.microsoft.com/office/drawing/2014/main" id="{D1ADDD33-B013-8345-A142-E46FC15E2854}"/>
                </a:ext>
              </a:extLst>
            </p:cNvPr>
            <p:cNvPicPr preferRelativeResize="0"/>
            <p:nvPr/>
          </p:nvPicPr>
          <p:blipFill>
            <a:blip r:embed="rId16">
              <a:alphaModFix/>
            </a:blip>
            <a:stretch>
              <a:fillRect/>
            </a:stretch>
          </p:blipFill>
          <p:spPr>
            <a:xfrm>
              <a:off x="6008404" y="4153188"/>
              <a:ext cx="301271" cy="208700"/>
            </a:xfrm>
            <a:prstGeom prst="rect">
              <a:avLst/>
            </a:prstGeom>
            <a:noFill/>
            <a:ln>
              <a:noFill/>
            </a:ln>
          </p:spPr>
        </p:pic>
        <p:pic>
          <p:nvPicPr>
            <p:cNvPr id="122" name="Shape 1293">
              <a:extLst>
                <a:ext uri="{FF2B5EF4-FFF2-40B4-BE49-F238E27FC236}">
                  <a16:creationId xmlns:a16="http://schemas.microsoft.com/office/drawing/2014/main" id="{B2963E56-2DA9-BF41-8DEB-4A775033A28F}"/>
                </a:ext>
              </a:extLst>
            </p:cNvPr>
            <p:cNvPicPr preferRelativeResize="0"/>
            <p:nvPr/>
          </p:nvPicPr>
          <p:blipFill>
            <a:blip r:embed="rId17">
              <a:alphaModFix/>
            </a:blip>
            <a:stretch>
              <a:fillRect/>
            </a:stretch>
          </p:blipFill>
          <p:spPr>
            <a:xfrm>
              <a:off x="4059578" y="4181790"/>
              <a:ext cx="318698" cy="151495"/>
            </a:xfrm>
            <a:prstGeom prst="rect">
              <a:avLst/>
            </a:prstGeom>
            <a:noFill/>
            <a:ln>
              <a:noFill/>
            </a:ln>
          </p:spPr>
        </p:pic>
        <p:sp>
          <p:nvSpPr>
            <p:cNvPr id="123" name="Shape 1294">
              <a:extLst>
                <a:ext uri="{FF2B5EF4-FFF2-40B4-BE49-F238E27FC236}">
                  <a16:creationId xmlns:a16="http://schemas.microsoft.com/office/drawing/2014/main" id="{6C6DE08D-C2C7-CA42-8E4E-BBDCBCB771FF}"/>
                </a:ext>
              </a:extLst>
            </p:cNvPr>
            <p:cNvSpPr txBox="1"/>
            <p:nvPr/>
          </p:nvSpPr>
          <p:spPr>
            <a:xfrm>
              <a:off x="3161427"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PHYSICAL</a:t>
              </a:r>
              <a:endParaRPr sz="525" b="1">
                <a:solidFill>
                  <a:srgbClr val="FFFFFF"/>
                </a:solidFill>
                <a:latin typeface="Overpass" pitchFamily="2" charset="77"/>
                <a:ea typeface="Proxima Nova"/>
                <a:cs typeface="Proxima Nova"/>
                <a:sym typeface="Proxima Nova"/>
              </a:endParaRPr>
            </a:p>
          </p:txBody>
        </p:sp>
        <p:sp>
          <p:nvSpPr>
            <p:cNvPr id="124" name="Shape 1295">
              <a:extLst>
                <a:ext uri="{FF2B5EF4-FFF2-40B4-BE49-F238E27FC236}">
                  <a16:creationId xmlns:a16="http://schemas.microsoft.com/office/drawing/2014/main" id="{9002D0E4-73FE-8941-8496-AD44931A92FC}"/>
                </a:ext>
              </a:extLst>
            </p:cNvPr>
            <p:cNvSpPr txBox="1"/>
            <p:nvPr/>
          </p:nvSpPr>
          <p:spPr>
            <a:xfrm>
              <a:off x="3800468"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VIRTUAL</a:t>
              </a:r>
              <a:endParaRPr sz="525" b="1">
                <a:solidFill>
                  <a:srgbClr val="FFFFFF"/>
                </a:solidFill>
                <a:latin typeface="Overpass" pitchFamily="2" charset="77"/>
                <a:ea typeface="Proxima Nova"/>
                <a:cs typeface="Proxima Nova"/>
                <a:sym typeface="Proxima Nova"/>
              </a:endParaRPr>
            </a:p>
          </p:txBody>
        </p:sp>
        <p:sp>
          <p:nvSpPr>
            <p:cNvPr id="125" name="Shape 1296">
              <a:extLst>
                <a:ext uri="{FF2B5EF4-FFF2-40B4-BE49-F238E27FC236}">
                  <a16:creationId xmlns:a16="http://schemas.microsoft.com/office/drawing/2014/main" id="{1F187CB1-F8ED-BF4E-8A0F-65D6F8DF422A}"/>
                </a:ext>
              </a:extLst>
            </p:cNvPr>
            <p:cNvSpPr txBox="1"/>
            <p:nvPr/>
          </p:nvSpPr>
          <p:spPr>
            <a:xfrm>
              <a:off x="4447302"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PRIVATE</a:t>
              </a:r>
              <a:endParaRPr sz="525" b="1">
                <a:solidFill>
                  <a:srgbClr val="FFFFFF"/>
                </a:solidFill>
                <a:latin typeface="Overpass" pitchFamily="2" charset="77"/>
                <a:ea typeface="Proxima Nova"/>
                <a:cs typeface="Proxima Nova"/>
                <a:sym typeface="Proxima Nova"/>
              </a:endParaRPr>
            </a:p>
          </p:txBody>
        </p:sp>
        <p:sp>
          <p:nvSpPr>
            <p:cNvPr id="126" name="Shape 1297">
              <a:extLst>
                <a:ext uri="{FF2B5EF4-FFF2-40B4-BE49-F238E27FC236}">
                  <a16:creationId xmlns:a16="http://schemas.microsoft.com/office/drawing/2014/main" id="{E24DC2ED-309F-2F4E-BF16-52DD457286E3}"/>
                </a:ext>
              </a:extLst>
            </p:cNvPr>
            <p:cNvSpPr txBox="1"/>
            <p:nvPr/>
          </p:nvSpPr>
          <p:spPr>
            <a:xfrm>
              <a:off x="5095868"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PUBLIC</a:t>
              </a:r>
              <a:endParaRPr sz="525" b="1">
                <a:solidFill>
                  <a:srgbClr val="FFFFFF"/>
                </a:solidFill>
                <a:latin typeface="Overpass" pitchFamily="2" charset="77"/>
                <a:ea typeface="Proxima Nova"/>
                <a:cs typeface="Proxima Nova"/>
                <a:sym typeface="Proxima Nova"/>
              </a:endParaRPr>
            </a:p>
          </p:txBody>
        </p:sp>
        <p:sp>
          <p:nvSpPr>
            <p:cNvPr id="127" name="Shape 1298">
              <a:extLst>
                <a:ext uri="{FF2B5EF4-FFF2-40B4-BE49-F238E27FC236}">
                  <a16:creationId xmlns:a16="http://schemas.microsoft.com/office/drawing/2014/main" id="{98E5552F-B7CA-5C4F-8B44-25C02D816541}"/>
                </a:ext>
              </a:extLst>
            </p:cNvPr>
            <p:cNvSpPr txBox="1"/>
            <p:nvPr/>
          </p:nvSpPr>
          <p:spPr>
            <a:xfrm>
              <a:off x="5742702"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HYBRID</a:t>
              </a:r>
              <a:endParaRPr sz="525" b="1">
                <a:solidFill>
                  <a:srgbClr val="FFFFFF"/>
                </a:solidFill>
                <a:latin typeface="Overpass" pitchFamily="2" charset="77"/>
                <a:ea typeface="Proxima Nova"/>
                <a:cs typeface="Proxima Nova"/>
                <a:sym typeface="Proxima Nova"/>
              </a:endParaRPr>
            </a:p>
          </p:txBody>
        </p:sp>
        <p:cxnSp>
          <p:nvCxnSpPr>
            <p:cNvPr id="128" name="Shape 1299">
              <a:extLst>
                <a:ext uri="{FF2B5EF4-FFF2-40B4-BE49-F238E27FC236}">
                  <a16:creationId xmlns:a16="http://schemas.microsoft.com/office/drawing/2014/main" id="{28CFA754-081E-E041-B1A1-3071CF89162A}"/>
                </a:ext>
              </a:extLst>
            </p:cNvPr>
            <p:cNvCxnSpPr/>
            <p:nvPr/>
          </p:nvCxnSpPr>
          <p:spPr>
            <a:xfrm rot="10800000">
              <a:off x="573859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29" name="Shape 1300">
              <a:extLst>
                <a:ext uri="{FF2B5EF4-FFF2-40B4-BE49-F238E27FC236}">
                  <a16:creationId xmlns:a16="http://schemas.microsoft.com/office/drawing/2014/main" id="{BAB2CEBF-A06A-E740-AF3F-629BA0BC6FDA}"/>
                </a:ext>
              </a:extLst>
            </p:cNvPr>
            <p:cNvCxnSpPr/>
            <p:nvPr/>
          </p:nvCxnSpPr>
          <p:spPr>
            <a:xfrm rot="10800000">
              <a:off x="5105614"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0" name="Shape 1301">
              <a:extLst>
                <a:ext uri="{FF2B5EF4-FFF2-40B4-BE49-F238E27FC236}">
                  <a16:creationId xmlns:a16="http://schemas.microsoft.com/office/drawing/2014/main" id="{634A7070-1363-5D4A-98D1-563BF79D2A3F}"/>
                </a:ext>
              </a:extLst>
            </p:cNvPr>
            <p:cNvCxnSpPr/>
            <p:nvPr/>
          </p:nvCxnSpPr>
          <p:spPr>
            <a:xfrm rot="10800000">
              <a:off x="4449255"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31" name="Shape 1302">
              <a:extLst>
                <a:ext uri="{FF2B5EF4-FFF2-40B4-BE49-F238E27FC236}">
                  <a16:creationId xmlns:a16="http://schemas.microsoft.com/office/drawing/2014/main" id="{FB97CA5A-2E66-7F48-8AC0-98415DF543CB}"/>
                </a:ext>
              </a:extLst>
            </p:cNvPr>
            <p:cNvCxnSpPr/>
            <p:nvPr/>
          </p:nvCxnSpPr>
          <p:spPr>
            <a:xfrm rot="10800000">
              <a:off x="3792895" y="4262868"/>
              <a:ext cx="199800" cy="0"/>
            </a:xfrm>
            <a:prstGeom prst="straightConnector1">
              <a:avLst/>
            </a:prstGeom>
            <a:noFill/>
            <a:ln w="9525" cap="flat" cmpd="sng">
              <a:solidFill>
                <a:srgbClr val="FFFFFF"/>
              </a:solidFill>
              <a:prstDash val="dot"/>
              <a:round/>
              <a:headEnd type="none" w="lg" len="lg"/>
              <a:tailEnd type="none" w="lg" len="lg"/>
            </a:ln>
          </p:spPr>
        </p:cxnSp>
      </p:grpSp>
      <p:grpSp>
        <p:nvGrpSpPr>
          <p:cNvPr id="132" name="Shape 1307">
            <a:extLst>
              <a:ext uri="{FF2B5EF4-FFF2-40B4-BE49-F238E27FC236}">
                <a16:creationId xmlns:a16="http://schemas.microsoft.com/office/drawing/2014/main" id="{0985F2A1-6130-3443-A6E3-F1B78D9627DF}"/>
              </a:ext>
            </a:extLst>
          </p:cNvPr>
          <p:cNvGrpSpPr/>
          <p:nvPr/>
        </p:nvGrpSpPr>
        <p:grpSpPr>
          <a:xfrm>
            <a:off x="842743" y="4445416"/>
            <a:ext cx="4133117" cy="381825"/>
            <a:chOff x="2976808" y="4065375"/>
            <a:chExt cx="5510823" cy="509100"/>
          </a:xfrm>
        </p:grpSpPr>
        <p:sp>
          <p:nvSpPr>
            <p:cNvPr id="133" name="Shape 1308">
              <a:extLst>
                <a:ext uri="{FF2B5EF4-FFF2-40B4-BE49-F238E27FC236}">
                  <a16:creationId xmlns:a16="http://schemas.microsoft.com/office/drawing/2014/main" id="{95906EC5-D003-D448-9BA7-B7E8600BEB8E}"/>
                </a:ext>
              </a:extLst>
            </p:cNvPr>
            <p:cNvSpPr/>
            <p:nvPr/>
          </p:nvSpPr>
          <p:spPr>
            <a:xfrm>
              <a:off x="2976808" y="4065375"/>
              <a:ext cx="5510823" cy="509100"/>
            </a:xfrm>
            <a:prstGeom prst="rect">
              <a:avLst/>
            </a:prstGeom>
            <a:solidFill>
              <a:srgbClr val="6E6F71"/>
            </a:solidFill>
            <a:ln>
              <a:noFill/>
            </a:ln>
          </p:spPr>
          <p:txBody>
            <a:bodyPr wrap="square" lIns="68569" tIns="68569" rIns="68569" bIns="68569" anchor="ctr" anchorCtr="0">
              <a:noAutofit/>
            </a:bodyPr>
            <a:lstStyle/>
            <a:p>
              <a:pPr algn="ctr"/>
              <a:endParaRPr sz="525" b="1">
                <a:solidFill>
                  <a:srgbClr val="FFFFFF"/>
                </a:solidFill>
                <a:latin typeface="Overpass" pitchFamily="2" charset="77"/>
                <a:ea typeface="Proxima Nova"/>
                <a:cs typeface="Proxima Nova"/>
                <a:sym typeface="Proxima Nova"/>
              </a:endParaRPr>
            </a:p>
          </p:txBody>
        </p:sp>
        <p:grpSp>
          <p:nvGrpSpPr>
            <p:cNvPr id="134" name="Shape 1309">
              <a:extLst>
                <a:ext uri="{FF2B5EF4-FFF2-40B4-BE49-F238E27FC236}">
                  <a16:creationId xmlns:a16="http://schemas.microsoft.com/office/drawing/2014/main" id="{28255260-3848-864B-8AED-77023939A303}"/>
                </a:ext>
              </a:extLst>
            </p:cNvPr>
            <p:cNvGrpSpPr/>
            <p:nvPr/>
          </p:nvGrpSpPr>
          <p:grpSpPr>
            <a:xfrm>
              <a:off x="3052402" y="4153188"/>
              <a:ext cx="5421103" cy="414605"/>
              <a:chOff x="3014305" y="4153188"/>
              <a:chExt cx="5421103" cy="414605"/>
            </a:xfrm>
          </p:grpSpPr>
          <p:pic>
            <p:nvPicPr>
              <p:cNvPr id="135" name="Shape 1310">
                <a:extLst>
                  <a:ext uri="{FF2B5EF4-FFF2-40B4-BE49-F238E27FC236}">
                    <a16:creationId xmlns:a16="http://schemas.microsoft.com/office/drawing/2014/main" id="{A8DD66E0-ECEE-E749-839E-5B3F8A790ABA}"/>
                  </a:ext>
                </a:extLst>
              </p:cNvPr>
              <p:cNvPicPr preferRelativeResize="0"/>
              <p:nvPr/>
            </p:nvPicPr>
            <p:blipFill>
              <a:blip r:embed="rId13">
                <a:alphaModFix/>
              </a:blip>
              <a:stretch>
                <a:fillRect/>
              </a:stretch>
            </p:blipFill>
            <p:spPr>
              <a:xfrm>
                <a:off x="3291628" y="4201990"/>
                <a:ext cx="278300" cy="111096"/>
              </a:xfrm>
              <a:prstGeom prst="rect">
                <a:avLst/>
              </a:prstGeom>
              <a:noFill/>
              <a:ln>
                <a:noFill/>
              </a:ln>
            </p:spPr>
          </p:pic>
          <p:pic>
            <p:nvPicPr>
              <p:cNvPr id="136" name="Shape 1311">
                <a:extLst>
                  <a:ext uri="{FF2B5EF4-FFF2-40B4-BE49-F238E27FC236}">
                    <a16:creationId xmlns:a16="http://schemas.microsoft.com/office/drawing/2014/main" id="{F4384C0E-846F-064C-8E64-D8AABF6F0CBF}"/>
                  </a:ext>
                </a:extLst>
              </p:cNvPr>
              <p:cNvPicPr preferRelativeResize="0"/>
              <p:nvPr/>
            </p:nvPicPr>
            <p:blipFill>
              <a:blip r:embed="rId14">
                <a:alphaModFix/>
              </a:blip>
              <a:stretch>
                <a:fillRect/>
              </a:stretch>
            </p:blipFill>
            <p:spPr>
              <a:xfrm>
                <a:off x="5779631" y="4153188"/>
                <a:ext cx="301271" cy="208700"/>
              </a:xfrm>
              <a:prstGeom prst="rect">
                <a:avLst/>
              </a:prstGeom>
              <a:noFill/>
              <a:ln>
                <a:noFill/>
              </a:ln>
            </p:spPr>
          </p:pic>
          <p:pic>
            <p:nvPicPr>
              <p:cNvPr id="137" name="Shape 1312">
                <a:extLst>
                  <a:ext uri="{FF2B5EF4-FFF2-40B4-BE49-F238E27FC236}">
                    <a16:creationId xmlns:a16="http://schemas.microsoft.com/office/drawing/2014/main" id="{EFBF5D8F-ACCF-2847-B2D5-C1B54B8345DA}"/>
                  </a:ext>
                </a:extLst>
              </p:cNvPr>
              <p:cNvPicPr preferRelativeResize="0"/>
              <p:nvPr/>
            </p:nvPicPr>
            <p:blipFill>
              <a:blip r:embed="rId15">
                <a:alphaModFix/>
              </a:blip>
              <a:stretch>
                <a:fillRect/>
              </a:stretch>
            </p:blipFill>
            <p:spPr>
              <a:xfrm>
                <a:off x="6900507" y="4153188"/>
                <a:ext cx="301271" cy="208700"/>
              </a:xfrm>
              <a:prstGeom prst="rect">
                <a:avLst/>
              </a:prstGeom>
              <a:noFill/>
              <a:ln>
                <a:noFill/>
              </a:ln>
            </p:spPr>
          </p:pic>
          <p:pic>
            <p:nvPicPr>
              <p:cNvPr id="138" name="Shape 1313">
                <a:extLst>
                  <a:ext uri="{FF2B5EF4-FFF2-40B4-BE49-F238E27FC236}">
                    <a16:creationId xmlns:a16="http://schemas.microsoft.com/office/drawing/2014/main" id="{9AFE41CE-1B4B-FD4D-96DF-C56E673F338A}"/>
                  </a:ext>
                </a:extLst>
              </p:cNvPr>
              <p:cNvPicPr preferRelativeResize="0"/>
              <p:nvPr/>
            </p:nvPicPr>
            <p:blipFill>
              <a:blip r:embed="rId16">
                <a:alphaModFix/>
              </a:blip>
              <a:stretch>
                <a:fillRect/>
              </a:stretch>
            </p:blipFill>
            <p:spPr>
              <a:xfrm>
                <a:off x="7849110" y="4153188"/>
                <a:ext cx="301271" cy="208700"/>
              </a:xfrm>
              <a:prstGeom prst="rect">
                <a:avLst/>
              </a:prstGeom>
              <a:noFill/>
              <a:ln>
                <a:noFill/>
              </a:ln>
            </p:spPr>
          </p:pic>
          <p:pic>
            <p:nvPicPr>
              <p:cNvPr id="139" name="Shape 1314">
                <a:extLst>
                  <a:ext uri="{FF2B5EF4-FFF2-40B4-BE49-F238E27FC236}">
                    <a16:creationId xmlns:a16="http://schemas.microsoft.com/office/drawing/2014/main" id="{BDA7D52E-5C2A-7143-A3BD-0F89EEBA0350}"/>
                  </a:ext>
                </a:extLst>
              </p:cNvPr>
              <p:cNvPicPr preferRelativeResize="0"/>
              <p:nvPr/>
            </p:nvPicPr>
            <p:blipFill>
              <a:blip r:embed="rId17">
                <a:alphaModFix/>
              </a:blip>
              <a:stretch>
                <a:fillRect/>
              </a:stretch>
            </p:blipFill>
            <p:spPr>
              <a:xfrm>
                <a:off x="4522054" y="4181790"/>
                <a:ext cx="318698" cy="151495"/>
              </a:xfrm>
              <a:prstGeom prst="rect">
                <a:avLst/>
              </a:prstGeom>
              <a:noFill/>
              <a:ln>
                <a:noFill/>
              </a:ln>
            </p:spPr>
          </p:pic>
          <p:sp>
            <p:nvSpPr>
              <p:cNvPr id="140" name="Shape 1315">
                <a:extLst>
                  <a:ext uri="{FF2B5EF4-FFF2-40B4-BE49-F238E27FC236}">
                    <a16:creationId xmlns:a16="http://schemas.microsoft.com/office/drawing/2014/main" id="{FC9C77C0-4083-614E-9A48-1D046C3333B4}"/>
                  </a:ext>
                </a:extLst>
              </p:cNvPr>
              <p:cNvSpPr txBox="1"/>
              <p:nvPr/>
            </p:nvSpPr>
            <p:spPr>
              <a:xfrm>
                <a:off x="3014305"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PHYSICAL</a:t>
                </a:r>
                <a:endParaRPr sz="525" b="1">
                  <a:solidFill>
                    <a:srgbClr val="FFFFFF"/>
                  </a:solidFill>
                  <a:latin typeface="Overpass" pitchFamily="2" charset="77"/>
                  <a:ea typeface="Proxima Nova"/>
                  <a:cs typeface="Proxima Nova"/>
                  <a:sym typeface="Proxima Nova"/>
                </a:endParaRPr>
              </a:p>
            </p:txBody>
          </p:sp>
          <p:sp>
            <p:nvSpPr>
              <p:cNvPr id="141" name="Shape 1316">
                <a:extLst>
                  <a:ext uri="{FF2B5EF4-FFF2-40B4-BE49-F238E27FC236}">
                    <a16:creationId xmlns:a16="http://schemas.microsoft.com/office/drawing/2014/main" id="{BD75644F-3D0F-9B4A-8157-A87C1BA2FDEF}"/>
                  </a:ext>
                </a:extLst>
              </p:cNvPr>
              <p:cNvSpPr txBox="1"/>
              <p:nvPr/>
            </p:nvSpPr>
            <p:spPr>
              <a:xfrm>
                <a:off x="4262944"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VIRTUAL</a:t>
                </a:r>
                <a:endParaRPr sz="525" b="1">
                  <a:solidFill>
                    <a:srgbClr val="FFFFFF"/>
                  </a:solidFill>
                  <a:latin typeface="Overpass" pitchFamily="2" charset="77"/>
                  <a:ea typeface="Proxima Nova"/>
                  <a:cs typeface="Proxima Nova"/>
                  <a:sym typeface="Proxima Nova"/>
                </a:endParaRPr>
              </a:p>
            </p:txBody>
          </p:sp>
          <p:sp>
            <p:nvSpPr>
              <p:cNvPr id="142" name="Shape 1317">
                <a:extLst>
                  <a:ext uri="{FF2B5EF4-FFF2-40B4-BE49-F238E27FC236}">
                    <a16:creationId xmlns:a16="http://schemas.microsoft.com/office/drawing/2014/main" id="{EF6AA7AF-16F6-3A4B-8B28-EC8F46B3B07F}"/>
                  </a:ext>
                </a:extLst>
              </p:cNvPr>
              <p:cNvSpPr txBox="1"/>
              <p:nvPr/>
            </p:nvSpPr>
            <p:spPr>
              <a:xfrm>
                <a:off x="5506128"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PRIVATE</a:t>
                </a:r>
                <a:endParaRPr sz="525" b="1">
                  <a:solidFill>
                    <a:srgbClr val="FFFFFF"/>
                  </a:solidFill>
                  <a:latin typeface="Overpass" pitchFamily="2" charset="77"/>
                  <a:ea typeface="Proxima Nova"/>
                  <a:cs typeface="Proxima Nova"/>
                  <a:sym typeface="Proxima Nova"/>
                </a:endParaRPr>
              </a:p>
            </p:txBody>
          </p:sp>
          <p:sp>
            <p:nvSpPr>
              <p:cNvPr id="143" name="Shape 1318">
                <a:extLst>
                  <a:ext uri="{FF2B5EF4-FFF2-40B4-BE49-F238E27FC236}">
                    <a16:creationId xmlns:a16="http://schemas.microsoft.com/office/drawing/2014/main" id="{C0B6E67F-4132-F54F-BAE3-812AD9A74767}"/>
                  </a:ext>
                </a:extLst>
              </p:cNvPr>
              <p:cNvSpPr txBox="1"/>
              <p:nvPr/>
            </p:nvSpPr>
            <p:spPr>
              <a:xfrm>
                <a:off x="6631771"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PUBLIC</a:t>
                </a:r>
                <a:endParaRPr sz="525" b="1">
                  <a:solidFill>
                    <a:srgbClr val="FFFFFF"/>
                  </a:solidFill>
                  <a:latin typeface="Overpass" pitchFamily="2" charset="77"/>
                  <a:ea typeface="Proxima Nova"/>
                  <a:cs typeface="Proxima Nova"/>
                  <a:sym typeface="Proxima Nova"/>
                </a:endParaRPr>
              </a:p>
            </p:txBody>
          </p:sp>
          <p:sp>
            <p:nvSpPr>
              <p:cNvPr id="144" name="Shape 1319">
                <a:extLst>
                  <a:ext uri="{FF2B5EF4-FFF2-40B4-BE49-F238E27FC236}">
                    <a16:creationId xmlns:a16="http://schemas.microsoft.com/office/drawing/2014/main" id="{C3250431-4619-674F-987F-D927D90BD756}"/>
                  </a:ext>
                </a:extLst>
              </p:cNvPr>
              <p:cNvSpPr txBox="1"/>
              <p:nvPr/>
            </p:nvSpPr>
            <p:spPr>
              <a:xfrm>
                <a:off x="7583408" y="4305293"/>
                <a:ext cx="852000" cy="262500"/>
              </a:xfrm>
              <a:prstGeom prst="rect">
                <a:avLst/>
              </a:prstGeom>
              <a:noFill/>
              <a:ln>
                <a:noFill/>
              </a:ln>
            </p:spPr>
            <p:txBody>
              <a:bodyPr wrap="square" lIns="68569" tIns="68569" rIns="68569" bIns="68569" anchor="t" anchorCtr="0">
                <a:noAutofit/>
              </a:bodyPr>
              <a:lstStyle/>
              <a:p>
                <a:pPr algn="ctr"/>
                <a:r>
                  <a:rPr lang="en" sz="525" b="1">
                    <a:solidFill>
                      <a:srgbClr val="FFFFFF"/>
                    </a:solidFill>
                    <a:latin typeface="Overpass" pitchFamily="2" charset="77"/>
                    <a:ea typeface="Proxima Nova"/>
                    <a:cs typeface="Proxima Nova"/>
                    <a:sym typeface="Proxima Nova"/>
                  </a:rPr>
                  <a:t>HYBRID</a:t>
                </a:r>
                <a:endParaRPr sz="525" b="1">
                  <a:solidFill>
                    <a:srgbClr val="FFFFFF"/>
                  </a:solidFill>
                  <a:latin typeface="Overpass" pitchFamily="2" charset="77"/>
                  <a:ea typeface="Proxima Nova"/>
                  <a:cs typeface="Proxima Nova"/>
                  <a:sym typeface="Proxima Nova"/>
                </a:endParaRPr>
              </a:p>
            </p:txBody>
          </p:sp>
          <p:cxnSp>
            <p:nvCxnSpPr>
              <p:cNvPr id="145" name="Shape 1320">
                <a:extLst>
                  <a:ext uri="{FF2B5EF4-FFF2-40B4-BE49-F238E27FC236}">
                    <a16:creationId xmlns:a16="http://schemas.microsoft.com/office/drawing/2014/main" id="{5C7FC14C-F38E-A942-BE54-185FFA44C48D}"/>
                  </a:ext>
                </a:extLst>
              </p:cNvPr>
              <p:cNvCxnSpPr/>
              <p:nvPr/>
            </p:nvCxnSpPr>
            <p:spPr>
              <a:xfrm rot="10800000">
                <a:off x="7446777"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6" name="Shape 1321">
                <a:extLst>
                  <a:ext uri="{FF2B5EF4-FFF2-40B4-BE49-F238E27FC236}">
                    <a16:creationId xmlns:a16="http://schemas.microsoft.com/office/drawing/2014/main" id="{A78AAA1C-CB41-4446-83E6-422FBEEE63B8}"/>
                  </a:ext>
                </a:extLst>
              </p:cNvPr>
              <p:cNvCxnSpPr/>
              <p:nvPr/>
            </p:nvCxnSpPr>
            <p:spPr>
              <a:xfrm rot="10800000">
                <a:off x="6389727"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7" name="Shape 1322">
                <a:extLst>
                  <a:ext uri="{FF2B5EF4-FFF2-40B4-BE49-F238E27FC236}">
                    <a16:creationId xmlns:a16="http://schemas.microsoft.com/office/drawing/2014/main" id="{A031BF14-19DB-634B-8C2F-41043BF9BCFA}"/>
                  </a:ext>
                </a:extLst>
              </p:cNvPr>
              <p:cNvCxnSpPr/>
              <p:nvPr/>
            </p:nvCxnSpPr>
            <p:spPr>
              <a:xfrm rot="10800000">
                <a:off x="5216533" y="4262868"/>
                <a:ext cx="199800" cy="0"/>
              </a:xfrm>
              <a:prstGeom prst="straightConnector1">
                <a:avLst/>
              </a:prstGeom>
              <a:noFill/>
              <a:ln w="9525" cap="flat" cmpd="sng">
                <a:solidFill>
                  <a:srgbClr val="FFFFFF"/>
                </a:solidFill>
                <a:prstDash val="dot"/>
                <a:round/>
                <a:headEnd type="none" w="lg" len="lg"/>
                <a:tailEnd type="none" w="lg" len="lg"/>
              </a:ln>
            </p:spPr>
          </p:cxnSp>
          <p:cxnSp>
            <p:nvCxnSpPr>
              <p:cNvPr id="148" name="Shape 1323">
                <a:extLst>
                  <a:ext uri="{FF2B5EF4-FFF2-40B4-BE49-F238E27FC236}">
                    <a16:creationId xmlns:a16="http://schemas.microsoft.com/office/drawing/2014/main" id="{5A3F3F0F-D86C-3347-8E67-E7C6A918B87A}"/>
                  </a:ext>
                </a:extLst>
              </p:cNvPr>
              <p:cNvCxnSpPr/>
              <p:nvPr/>
            </p:nvCxnSpPr>
            <p:spPr>
              <a:xfrm rot="10800000">
                <a:off x="3910814" y="4262868"/>
                <a:ext cx="199800" cy="0"/>
              </a:xfrm>
              <a:prstGeom prst="straightConnector1">
                <a:avLst/>
              </a:prstGeom>
              <a:noFill/>
              <a:ln w="9525" cap="flat" cmpd="sng">
                <a:solidFill>
                  <a:srgbClr val="FFFFFF"/>
                </a:solidFill>
                <a:prstDash val="dot"/>
                <a:round/>
                <a:headEnd type="none" w="lg" len="lg"/>
                <a:tailEnd type="none" w="lg" len="lg"/>
              </a:ln>
            </p:spPr>
          </p:cxnSp>
        </p:grpSp>
      </p:grpSp>
      <p:cxnSp>
        <p:nvCxnSpPr>
          <p:cNvPr id="149" name="Straight Connector 148">
            <a:extLst>
              <a:ext uri="{FF2B5EF4-FFF2-40B4-BE49-F238E27FC236}">
                <a16:creationId xmlns:a16="http://schemas.microsoft.com/office/drawing/2014/main" id="{D23E00A8-0274-334D-A67E-6935C3BB31C9}"/>
              </a:ext>
            </a:extLst>
          </p:cNvPr>
          <p:cNvCxnSpPr>
            <a:cxnSpLocks/>
          </p:cNvCxnSpPr>
          <p:nvPr/>
        </p:nvCxnSpPr>
        <p:spPr bwMode="auto">
          <a:xfrm>
            <a:off x="7054499" y="1331804"/>
            <a:ext cx="0" cy="368303"/>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 name="TextBox 152">
            <a:extLst>
              <a:ext uri="{FF2B5EF4-FFF2-40B4-BE49-F238E27FC236}">
                <a16:creationId xmlns:a16="http://schemas.microsoft.com/office/drawing/2014/main" id="{0F5E390F-286F-F344-81EC-D88CB7C230A8}"/>
              </a:ext>
            </a:extLst>
          </p:cNvPr>
          <p:cNvSpPr txBox="1"/>
          <p:nvPr/>
        </p:nvSpPr>
        <p:spPr bwMode="auto">
          <a:xfrm>
            <a:off x="7062802" y="1392022"/>
            <a:ext cx="1273677" cy="24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normAutofit fontScale="92500" lnSpcReduction="10000"/>
          </a:bodyPr>
          <a:lstStyle/>
          <a:p>
            <a:r>
              <a:rPr lang="en-US" sz="1350">
                <a:latin typeface="Overpass" pitchFamily="2" charset="77"/>
                <a:ea typeface="Century Gothic" charset="0"/>
                <a:cs typeface="Century Gothic" charset="0"/>
              </a:rPr>
              <a:t>Load Balancer</a:t>
            </a:r>
          </a:p>
        </p:txBody>
      </p:sp>
      <p:cxnSp>
        <p:nvCxnSpPr>
          <p:cNvPr id="154" name="Straight Connector 153">
            <a:extLst>
              <a:ext uri="{FF2B5EF4-FFF2-40B4-BE49-F238E27FC236}">
                <a16:creationId xmlns:a16="http://schemas.microsoft.com/office/drawing/2014/main" id="{7B49B230-6E83-EC49-B6AC-70B243384B8C}"/>
              </a:ext>
            </a:extLst>
          </p:cNvPr>
          <p:cNvCxnSpPr>
            <a:cxnSpLocks/>
          </p:cNvCxnSpPr>
          <p:nvPr/>
        </p:nvCxnSpPr>
        <p:spPr bwMode="auto">
          <a:xfrm>
            <a:off x="8344457" y="1331804"/>
            <a:ext cx="0" cy="368303"/>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 name="TextBox 154">
            <a:extLst>
              <a:ext uri="{FF2B5EF4-FFF2-40B4-BE49-F238E27FC236}">
                <a16:creationId xmlns:a16="http://schemas.microsoft.com/office/drawing/2014/main" id="{34F0FF11-D773-B84F-8CCB-42A408643E84}"/>
              </a:ext>
            </a:extLst>
          </p:cNvPr>
          <p:cNvSpPr txBox="1"/>
          <p:nvPr/>
        </p:nvSpPr>
        <p:spPr bwMode="auto">
          <a:xfrm>
            <a:off x="8319661" y="1391881"/>
            <a:ext cx="560243" cy="24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normAutofit fontScale="92500" lnSpcReduction="10000"/>
          </a:bodyPr>
          <a:lstStyle/>
          <a:p>
            <a:r>
              <a:rPr lang="en-US" sz="1350">
                <a:latin typeface="Overpass" pitchFamily="2" charset="77"/>
                <a:ea typeface="Century Gothic" charset="0"/>
                <a:cs typeface="Century Gothic" charset="0"/>
              </a:rPr>
              <a:t>Security</a:t>
            </a:r>
          </a:p>
        </p:txBody>
      </p:sp>
      <p:sp>
        <p:nvSpPr>
          <p:cNvPr id="156" name="Rounded Rectangle 155">
            <a:extLst>
              <a:ext uri="{FF2B5EF4-FFF2-40B4-BE49-F238E27FC236}">
                <a16:creationId xmlns:a16="http://schemas.microsoft.com/office/drawing/2014/main" id="{41F145CF-E3CA-DB47-BE95-60E74D39EAF5}"/>
              </a:ext>
            </a:extLst>
          </p:cNvPr>
          <p:cNvSpPr/>
          <p:nvPr/>
        </p:nvSpPr>
        <p:spPr bwMode="auto">
          <a:xfrm>
            <a:off x="5215570" y="2172143"/>
            <a:ext cx="3816611" cy="379414"/>
          </a:xfrm>
          <a:prstGeom prst="roundRect">
            <a:avLst>
              <a:gd name="adj" fmla="val 4671"/>
            </a:avLst>
          </a:prstGeom>
          <a:solidFill>
            <a:schemeClr val="accent5">
              <a:lumMod val="50000"/>
            </a:schemeClr>
          </a:solidFill>
          <a:ln w="12700" cap="flat" cmpd="sng" algn="ctr">
            <a:solidFill>
              <a:schemeClr val="tx1">
                <a:lumMod val="75000"/>
              </a:schemeClr>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157" name="Rounded Rectangle 156">
            <a:extLst>
              <a:ext uri="{FF2B5EF4-FFF2-40B4-BE49-F238E27FC236}">
                <a16:creationId xmlns:a16="http://schemas.microsoft.com/office/drawing/2014/main" id="{C7D50B71-B43E-DA4F-A351-3ABD2BE70AC6}"/>
              </a:ext>
            </a:extLst>
          </p:cNvPr>
          <p:cNvSpPr/>
          <p:nvPr/>
        </p:nvSpPr>
        <p:spPr bwMode="auto">
          <a:xfrm>
            <a:off x="7783505" y="1962526"/>
            <a:ext cx="1201448" cy="315355"/>
          </a:xfrm>
          <a:prstGeom prst="roundRect">
            <a:avLst>
              <a:gd name="adj" fmla="val 27124"/>
            </a:avLst>
          </a:prstGeom>
          <a:solidFill>
            <a:schemeClr val="accent5">
              <a:lumMod val="60000"/>
              <a:lumOff val="40000"/>
            </a:schemeClr>
          </a:solidFill>
          <a:ln w="12700" cap="flat" cmpd="sng" algn="ctr">
            <a:solidFill>
              <a:schemeClr val="bg1"/>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tx1"/>
              </a:solidFill>
              <a:latin typeface="Overpass" pitchFamily="2" charset="77"/>
            </a:endParaRPr>
          </a:p>
        </p:txBody>
      </p:sp>
      <p:sp>
        <p:nvSpPr>
          <p:cNvPr id="158" name="TextBox 157">
            <a:extLst>
              <a:ext uri="{FF2B5EF4-FFF2-40B4-BE49-F238E27FC236}">
                <a16:creationId xmlns:a16="http://schemas.microsoft.com/office/drawing/2014/main" id="{0D6CBA70-762F-4D4F-85CA-6B9B902C401D}"/>
              </a:ext>
            </a:extLst>
          </p:cNvPr>
          <p:cNvSpPr txBox="1"/>
          <p:nvPr/>
        </p:nvSpPr>
        <p:spPr bwMode="auto">
          <a:xfrm>
            <a:off x="8063177" y="2037624"/>
            <a:ext cx="762473" cy="32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b="1" dirty="0">
                <a:solidFill>
                  <a:schemeClr val="bg1"/>
                </a:solidFill>
                <a:latin typeface="Overpass" pitchFamily="2" charset="77"/>
                <a:ea typeface="Century Gothic" charset="0"/>
                <a:cs typeface="Century Gothic" charset="0"/>
              </a:rPr>
              <a:t>EXTENSIONS</a:t>
            </a:r>
          </a:p>
        </p:txBody>
      </p:sp>
      <p:sp>
        <p:nvSpPr>
          <p:cNvPr id="159" name="TextBox 158">
            <a:extLst>
              <a:ext uri="{FF2B5EF4-FFF2-40B4-BE49-F238E27FC236}">
                <a16:creationId xmlns:a16="http://schemas.microsoft.com/office/drawing/2014/main" id="{E3AC6864-96CB-F046-BA98-00856FB2F79E}"/>
              </a:ext>
            </a:extLst>
          </p:cNvPr>
          <p:cNvSpPr txBox="1"/>
          <p:nvPr/>
        </p:nvSpPr>
        <p:spPr bwMode="auto">
          <a:xfrm>
            <a:off x="5268006" y="2258868"/>
            <a:ext cx="900318"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Service Catalog</a:t>
            </a:r>
          </a:p>
        </p:txBody>
      </p:sp>
      <p:sp>
        <p:nvSpPr>
          <p:cNvPr id="162" name="TextBox 161">
            <a:extLst>
              <a:ext uri="{FF2B5EF4-FFF2-40B4-BE49-F238E27FC236}">
                <a16:creationId xmlns:a16="http://schemas.microsoft.com/office/drawing/2014/main" id="{092574A0-0822-D645-B202-A5964F5F5E01}"/>
              </a:ext>
            </a:extLst>
          </p:cNvPr>
          <p:cNvSpPr txBox="1"/>
          <p:nvPr/>
        </p:nvSpPr>
        <p:spPr bwMode="auto">
          <a:xfrm>
            <a:off x="6339959" y="2176425"/>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25000" lnSpcReduction="20000"/>
          </a:bodyPr>
          <a:lstStyle/>
          <a:p>
            <a:endParaRPr lang="en-US" sz="1350" b="1">
              <a:latin typeface="Overpass" pitchFamily="2" charset="77"/>
            </a:endParaRPr>
          </a:p>
        </p:txBody>
      </p:sp>
      <p:cxnSp>
        <p:nvCxnSpPr>
          <p:cNvPr id="163" name="Straight Connector 162">
            <a:extLst>
              <a:ext uri="{FF2B5EF4-FFF2-40B4-BE49-F238E27FC236}">
                <a16:creationId xmlns:a16="http://schemas.microsoft.com/office/drawing/2014/main" id="{36F4402F-7841-1047-8B52-ABF357B80B0E}"/>
              </a:ext>
            </a:extLst>
          </p:cNvPr>
          <p:cNvCxnSpPr/>
          <p:nvPr/>
        </p:nvCxnSpPr>
        <p:spPr bwMode="auto">
          <a:xfrm>
            <a:off x="5084697" y="2374116"/>
            <a:ext cx="131314" cy="0"/>
          </a:xfrm>
          <a:prstGeom prst="line">
            <a:avLst/>
          </a:prstGeom>
          <a:solidFill>
            <a:schemeClr val="accent1"/>
          </a:solidFill>
          <a:ln w="38100" cap="flat" cmpd="sng" algn="ctr">
            <a:solidFill>
              <a:schemeClr val="tx1">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Straight Connector 163">
            <a:extLst>
              <a:ext uri="{FF2B5EF4-FFF2-40B4-BE49-F238E27FC236}">
                <a16:creationId xmlns:a16="http://schemas.microsoft.com/office/drawing/2014/main" id="{FA2637B5-6461-FF41-A325-1C8DA7327408}"/>
              </a:ext>
            </a:extLst>
          </p:cNvPr>
          <p:cNvCxnSpPr>
            <a:cxnSpLocks/>
          </p:cNvCxnSpPr>
          <p:nvPr/>
        </p:nvCxnSpPr>
        <p:spPr bwMode="auto">
          <a:xfrm>
            <a:off x="6361948" y="2249155"/>
            <a:ext cx="820" cy="223316"/>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 name="TextBox 164">
            <a:extLst>
              <a:ext uri="{FF2B5EF4-FFF2-40B4-BE49-F238E27FC236}">
                <a16:creationId xmlns:a16="http://schemas.microsoft.com/office/drawing/2014/main" id="{0F000E37-AE32-9045-A7F7-E0FF99E002D3}"/>
              </a:ext>
            </a:extLst>
          </p:cNvPr>
          <p:cNvSpPr txBox="1"/>
          <p:nvPr/>
        </p:nvSpPr>
        <p:spPr bwMode="auto">
          <a:xfrm>
            <a:off x="6408816" y="2265337"/>
            <a:ext cx="708671"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dirty="0">
                <a:solidFill>
                  <a:schemeClr val="bg1"/>
                </a:solidFill>
                <a:latin typeface="Overpass" pitchFamily="2" charset="77"/>
                <a:ea typeface="Century Gothic" charset="0"/>
                <a:cs typeface="Century Gothic" charset="0"/>
              </a:rPr>
              <a:t>Container Catalog</a:t>
            </a:r>
          </a:p>
        </p:txBody>
      </p:sp>
      <p:pic>
        <p:nvPicPr>
          <p:cNvPr id="166" name="Shape 280">
            <a:extLst>
              <a:ext uri="{FF2B5EF4-FFF2-40B4-BE49-F238E27FC236}">
                <a16:creationId xmlns:a16="http://schemas.microsoft.com/office/drawing/2014/main" id="{5C27B000-DC8B-AD47-9E93-8F0739D6DE21}"/>
              </a:ext>
            </a:extLst>
          </p:cNvPr>
          <p:cNvPicPr preferRelativeResize="0"/>
          <p:nvPr/>
        </p:nvPicPr>
        <p:blipFill>
          <a:blip r:embed="rId18">
            <a:alphaModFix/>
          </a:blip>
          <a:stretch>
            <a:fillRect/>
          </a:stretch>
        </p:blipFill>
        <p:spPr>
          <a:xfrm>
            <a:off x="7879252" y="2717641"/>
            <a:ext cx="152960" cy="203519"/>
          </a:xfrm>
          <a:prstGeom prst="rect">
            <a:avLst/>
          </a:prstGeom>
          <a:solidFill>
            <a:srgbClr val="941551"/>
          </a:solidFill>
          <a:ln>
            <a:noFill/>
          </a:ln>
        </p:spPr>
      </p:pic>
      <p:pic>
        <p:nvPicPr>
          <p:cNvPr id="35" name="Picture 34">
            <a:extLst>
              <a:ext uri="{FF2B5EF4-FFF2-40B4-BE49-F238E27FC236}">
                <a16:creationId xmlns:a16="http://schemas.microsoft.com/office/drawing/2014/main" id="{E72CE50D-9B8F-3C46-A4D8-D8E5CBFA1DB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30220" y="4078889"/>
            <a:ext cx="964216" cy="404971"/>
          </a:xfrm>
          <a:prstGeom prst="rect">
            <a:avLst/>
          </a:prstGeom>
        </p:spPr>
      </p:pic>
      <p:pic>
        <p:nvPicPr>
          <p:cNvPr id="38" name="Picture 37">
            <a:extLst>
              <a:ext uri="{FF2B5EF4-FFF2-40B4-BE49-F238E27FC236}">
                <a16:creationId xmlns:a16="http://schemas.microsoft.com/office/drawing/2014/main" id="{FA1ED23C-58A8-0245-9B52-11F1A7413DD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6922" y="2979082"/>
            <a:ext cx="913412" cy="471438"/>
          </a:xfrm>
          <a:prstGeom prst="rect">
            <a:avLst/>
          </a:prstGeom>
        </p:spPr>
      </p:pic>
      <p:pic>
        <p:nvPicPr>
          <p:cNvPr id="40" name="Picture 39">
            <a:extLst>
              <a:ext uri="{FF2B5EF4-FFF2-40B4-BE49-F238E27FC236}">
                <a16:creationId xmlns:a16="http://schemas.microsoft.com/office/drawing/2014/main" id="{49F0B4FB-8240-3840-AE48-7BBC2174DF9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6200000">
            <a:off x="-124426" y="1988515"/>
            <a:ext cx="1163462" cy="333052"/>
          </a:xfrm>
          <a:prstGeom prst="rect">
            <a:avLst/>
          </a:prstGeom>
        </p:spPr>
      </p:pic>
      <p:sp>
        <p:nvSpPr>
          <p:cNvPr id="167" name="TextBox 166">
            <a:extLst>
              <a:ext uri="{FF2B5EF4-FFF2-40B4-BE49-F238E27FC236}">
                <a16:creationId xmlns:a16="http://schemas.microsoft.com/office/drawing/2014/main" id="{B7200634-97BB-4947-8E5F-068A0AFD046B}"/>
              </a:ext>
            </a:extLst>
          </p:cNvPr>
          <p:cNvSpPr txBox="1"/>
          <p:nvPr/>
        </p:nvSpPr>
        <p:spPr bwMode="auto">
          <a:xfrm rot="16200000">
            <a:off x="-597266" y="3896516"/>
            <a:ext cx="1486650" cy="27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Autofit/>
          </a:bodyPr>
          <a:lstStyle/>
          <a:p>
            <a:r>
              <a:rPr lang="en-US" sz="1050">
                <a:solidFill>
                  <a:schemeClr val="tx1">
                    <a:lumMod val="75000"/>
                  </a:schemeClr>
                </a:solidFill>
                <a:latin typeface="Overpass" pitchFamily="2" charset="77"/>
                <a:ea typeface="Century Gothic" charset="0"/>
                <a:cs typeface="Century Gothic" charset="0"/>
              </a:rPr>
              <a:t>Automation &amp; Security/Compliance</a:t>
            </a:r>
          </a:p>
        </p:txBody>
      </p:sp>
      <p:pic>
        <p:nvPicPr>
          <p:cNvPr id="47" name="Picture 46">
            <a:extLst>
              <a:ext uri="{FF2B5EF4-FFF2-40B4-BE49-F238E27FC236}">
                <a16:creationId xmlns:a16="http://schemas.microsoft.com/office/drawing/2014/main" id="{0858B3CC-DA96-AC40-9095-402D65A5B65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80791" y="2045065"/>
            <a:ext cx="184352" cy="184352"/>
          </a:xfrm>
          <a:prstGeom prst="rect">
            <a:avLst/>
          </a:prstGeom>
        </p:spPr>
      </p:pic>
      <p:sp>
        <p:nvSpPr>
          <p:cNvPr id="150" name="Slide Number Placeholder 1">
            <a:extLst>
              <a:ext uri="{FF2B5EF4-FFF2-40B4-BE49-F238E27FC236}">
                <a16:creationId xmlns:a16="http://schemas.microsoft.com/office/drawing/2014/main" id="{78DB149C-5869-0347-A340-64FD14857517}"/>
              </a:ext>
            </a:extLst>
          </p:cNvPr>
          <p:cNvSpPr txBox="1">
            <a:spLocks/>
          </p:cNvSpPr>
          <p:nvPr/>
        </p:nvSpPr>
        <p:spPr>
          <a:xfrm>
            <a:off x="103328" y="4787109"/>
            <a:ext cx="416436"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30</a:t>
            </a:fld>
            <a:endParaRPr lang="en" dirty="0"/>
          </a:p>
        </p:txBody>
      </p:sp>
      <p:pic>
        <p:nvPicPr>
          <p:cNvPr id="5" name="Graphic 4">
            <a:extLst>
              <a:ext uri="{FF2B5EF4-FFF2-40B4-BE49-F238E27FC236}">
                <a16:creationId xmlns:a16="http://schemas.microsoft.com/office/drawing/2014/main" id="{1646A5E2-5CD8-0144-BC56-07F1432BAA8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56037" y="3659673"/>
            <a:ext cx="874922" cy="331867"/>
          </a:xfrm>
          <a:prstGeom prst="rect">
            <a:avLst/>
          </a:prstGeom>
        </p:spPr>
      </p:pic>
    </p:spTree>
    <p:extLst>
      <p:ext uri="{BB962C8B-B14F-4D97-AF65-F5344CB8AC3E}">
        <p14:creationId xmlns:p14="http://schemas.microsoft.com/office/powerpoint/2010/main" val="2424890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F967C0-A47C-4947-9C33-A1940A65F11E}"/>
              </a:ext>
            </a:extLst>
          </p:cNvPr>
          <p:cNvPicPr>
            <a:picLocks noChangeAspect="1"/>
          </p:cNvPicPr>
          <p:nvPr/>
        </p:nvPicPr>
        <p:blipFill>
          <a:blip r:embed="rId2"/>
          <a:stretch>
            <a:fillRect/>
          </a:stretch>
        </p:blipFill>
        <p:spPr>
          <a:xfrm>
            <a:off x="-14068" y="585598"/>
            <a:ext cx="9144000" cy="3972303"/>
          </a:xfrm>
          <a:prstGeom prst="rect">
            <a:avLst/>
          </a:prstGeom>
        </p:spPr>
      </p:pic>
      <p:sp>
        <p:nvSpPr>
          <p:cNvPr id="18" name="Shape 404">
            <a:extLst>
              <a:ext uri="{FF2B5EF4-FFF2-40B4-BE49-F238E27FC236}">
                <a16:creationId xmlns:a16="http://schemas.microsoft.com/office/drawing/2014/main" id="{0858FFAD-D7E0-D04E-BB26-37D3012F3507}"/>
              </a:ext>
            </a:extLst>
          </p:cNvPr>
          <p:cNvSpPr/>
          <p:nvPr/>
        </p:nvSpPr>
        <p:spPr>
          <a:xfrm>
            <a:off x="167339" y="126609"/>
            <a:ext cx="6286499" cy="332745"/>
          </a:xfrm>
          <a:prstGeom prst="rect">
            <a:avLst/>
          </a:prstGeom>
          <a:noFill/>
          <a:ln>
            <a:noFill/>
          </a:ln>
        </p:spPr>
        <p:txBody>
          <a:bodyPr lIns="91406" tIns="45694" rIns="91406" bIns="45694" anchor="ctr" anchorCtr="0">
            <a:noAutofit/>
          </a:bodyPr>
          <a:lstStyle/>
          <a:p>
            <a:r>
              <a:rPr lang="en-US" sz="2700" dirty="0">
                <a:solidFill>
                  <a:schemeClr val="tx1"/>
                </a:solidFill>
                <a:latin typeface="Trebuchet MS" charset="0"/>
                <a:ea typeface="Trebuchet MS" charset="0"/>
                <a:cs typeface="Trebuchet MS" charset="0"/>
                <a:sym typeface="Open Sans"/>
              </a:rPr>
              <a:t>New Possibilities  </a:t>
            </a:r>
          </a:p>
        </p:txBody>
      </p:sp>
      <p:sp>
        <p:nvSpPr>
          <p:cNvPr id="2" name="Slide Number Placeholder 1">
            <a:extLst>
              <a:ext uri="{FF2B5EF4-FFF2-40B4-BE49-F238E27FC236}">
                <a16:creationId xmlns:a16="http://schemas.microsoft.com/office/drawing/2014/main" id="{92F8FC1A-9AC9-9543-8562-79CF6793179E}"/>
              </a:ext>
            </a:extLst>
          </p:cNvPr>
          <p:cNvSpPr>
            <a:spLocks noGrp="1"/>
          </p:cNvSpPr>
          <p:nvPr>
            <p:ph type="sldNum" idx="12"/>
          </p:nvPr>
        </p:nvSpPr>
        <p:spPr/>
        <p:txBody>
          <a:bodyPr/>
          <a:lstStyle/>
          <a:p>
            <a:fld id="{00000000-1234-1234-1234-123412341234}" type="slidenum">
              <a:rPr lang="en" smtClean="0"/>
              <a:pPr/>
              <a:t>31</a:t>
            </a:fld>
            <a:endParaRPr lang="en" dirty="0"/>
          </a:p>
        </p:txBody>
      </p:sp>
    </p:spTree>
    <p:extLst>
      <p:ext uri="{BB962C8B-B14F-4D97-AF65-F5344CB8AC3E}">
        <p14:creationId xmlns:p14="http://schemas.microsoft.com/office/powerpoint/2010/main" val="263667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404">
            <a:extLst>
              <a:ext uri="{FF2B5EF4-FFF2-40B4-BE49-F238E27FC236}">
                <a16:creationId xmlns:a16="http://schemas.microsoft.com/office/drawing/2014/main" id="{0858FFAD-D7E0-D04E-BB26-37D3012F3507}"/>
              </a:ext>
            </a:extLst>
          </p:cNvPr>
          <p:cNvSpPr/>
          <p:nvPr/>
        </p:nvSpPr>
        <p:spPr>
          <a:xfrm>
            <a:off x="167339" y="126609"/>
            <a:ext cx="6286499" cy="332745"/>
          </a:xfrm>
          <a:prstGeom prst="rect">
            <a:avLst/>
          </a:prstGeom>
          <a:noFill/>
          <a:ln>
            <a:noFill/>
          </a:ln>
        </p:spPr>
        <p:txBody>
          <a:bodyPr lIns="91406" tIns="45694" rIns="91406" bIns="45694" anchor="ctr" anchorCtr="0">
            <a:noAutofit/>
          </a:bodyPr>
          <a:lstStyle/>
          <a:p>
            <a:r>
              <a:rPr lang="en-US" sz="2700" dirty="0">
                <a:solidFill>
                  <a:schemeClr val="tx1"/>
                </a:solidFill>
                <a:latin typeface="Trebuchet MS" charset="0"/>
                <a:ea typeface="Trebuchet MS" charset="0"/>
                <a:cs typeface="Trebuchet MS" charset="0"/>
                <a:sym typeface="Open Sans"/>
              </a:rPr>
              <a:t>New ways to deliver  </a:t>
            </a:r>
          </a:p>
        </p:txBody>
      </p:sp>
      <p:pic>
        <p:nvPicPr>
          <p:cNvPr id="4" name="Picture 3">
            <a:extLst>
              <a:ext uri="{FF2B5EF4-FFF2-40B4-BE49-F238E27FC236}">
                <a16:creationId xmlns:a16="http://schemas.microsoft.com/office/drawing/2014/main" id="{4A7AD539-7B38-6040-807F-0EA02233E971}"/>
              </a:ext>
            </a:extLst>
          </p:cNvPr>
          <p:cNvPicPr>
            <a:picLocks noChangeAspect="1"/>
          </p:cNvPicPr>
          <p:nvPr/>
        </p:nvPicPr>
        <p:blipFill>
          <a:blip r:embed="rId2"/>
          <a:stretch>
            <a:fillRect/>
          </a:stretch>
        </p:blipFill>
        <p:spPr>
          <a:xfrm>
            <a:off x="0" y="573211"/>
            <a:ext cx="9144000" cy="3997078"/>
          </a:xfrm>
          <a:prstGeom prst="rect">
            <a:avLst/>
          </a:prstGeom>
        </p:spPr>
      </p:pic>
      <p:sp>
        <p:nvSpPr>
          <p:cNvPr id="2" name="Slide Number Placeholder 1">
            <a:extLst>
              <a:ext uri="{FF2B5EF4-FFF2-40B4-BE49-F238E27FC236}">
                <a16:creationId xmlns:a16="http://schemas.microsoft.com/office/drawing/2014/main" id="{DF47A666-220E-364A-8AAF-D9400A80A6F7}"/>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3365159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Shape 236"/>
          <p:cNvSpPr txBox="1"/>
          <p:nvPr/>
        </p:nvSpPr>
        <p:spPr>
          <a:xfrm>
            <a:off x="1044024" y="724650"/>
            <a:ext cx="16833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Self-Service</a:t>
            </a:r>
            <a:endParaRPr sz="1800">
              <a:solidFill>
                <a:srgbClr val="434343"/>
              </a:solidFill>
              <a:latin typeface="Overpass"/>
              <a:ea typeface="Overpass"/>
              <a:cs typeface="Overpass"/>
              <a:sym typeface="Overpass"/>
            </a:endParaRPr>
          </a:p>
        </p:txBody>
      </p:sp>
      <p:sp>
        <p:nvSpPr>
          <p:cNvPr id="237" name="Shape 237"/>
          <p:cNvSpPr txBox="1"/>
          <p:nvPr/>
        </p:nvSpPr>
        <p:spPr>
          <a:xfrm>
            <a:off x="307700" y="1480927"/>
            <a:ext cx="17328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Multi-language</a:t>
            </a:r>
            <a:endParaRPr sz="1800">
              <a:solidFill>
                <a:srgbClr val="434343"/>
              </a:solidFill>
              <a:latin typeface="Overpass"/>
              <a:ea typeface="Overpass"/>
              <a:cs typeface="Overpass"/>
              <a:sym typeface="Overpass"/>
            </a:endParaRPr>
          </a:p>
        </p:txBody>
      </p:sp>
      <p:sp>
        <p:nvSpPr>
          <p:cNvPr id="238" name="Shape 238"/>
          <p:cNvSpPr txBox="1"/>
          <p:nvPr/>
        </p:nvSpPr>
        <p:spPr>
          <a:xfrm>
            <a:off x="573125" y="2254125"/>
            <a:ext cx="15465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Automation</a:t>
            </a:r>
            <a:endParaRPr sz="1800">
              <a:solidFill>
                <a:srgbClr val="434343"/>
              </a:solidFill>
              <a:latin typeface="Overpass"/>
              <a:ea typeface="Overpass"/>
              <a:cs typeface="Overpass"/>
              <a:sym typeface="Overpass"/>
            </a:endParaRPr>
          </a:p>
        </p:txBody>
      </p:sp>
      <p:sp>
        <p:nvSpPr>
          <p:cNvPr id="239" name="Shape 239"/>
          <p:cNvSpPr txBox="1"/>
          <p:nvPr/>
        </p:nvSpPr>
        <p:spPr>
          <a:xfrm>
            <a:off x="248825" y="3163994"/>
            <a:ext cx="15915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Collaboration</a:t>
            </a:r>
            <a:endParaRPr sz="1800">
              <a:solidFill>
                <a:srgbClr val="434343"/>
              </a:solidFill>
              <a:latin typeface="Overpass"/>
              <a:ea typeface="Overpass"/>
              <a:cs typeface="Overpass"/>
              <a:sym typeface="Overpass"/>
            </a:endParaRPr>
          </a:p>
        </p:txBody>
      </p:sp>
      <p:sp>
        <p:nvSpPr>
          <p:cNvPr id="240" name="Shape 240"/>
          <p:cNvSpPr txBox="1"/>
          <p:nvPr/>
        </p:nvSpPr>
        <p:spPr>
          <a:xfrm>
            <a:off x="1044025" y="3845475"/>
            <a:ext cx="15363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Multi-tenant</a:t>
            </a:r>
            <a:endParaRPr sz="1800">
              <a:solidFill>
                <a:srgbClr val="434343"/>
              </a:solidFill>
              <a:latin typeface="Overpass"/>
              <a:ea typeface="Overpass"/>
              <a:cs typeface="Overpass"/>
              <a:sym typeface="Overpass"/>
            </a:endParaRPr>
          </a:p>
        </p:txBody>
      </p:sp>
      <p:sp>
        <p:nvSpPr>
          <p:cNvPr id="241" name="Shape 241"/>
          <p:cNvSpPr txBox="1"/>
          <p:nvPr/>
        </p:nvSpPr>
        <p:spPr>
          <a:xfrm>
            <a:off x="6744675" y="717225"/>
            <a:ext cx="19794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Standards-based</a:t>
            </a:r>
            <a:endParaRPr sz="1800">
              <a:solidFill>
                <a:srgbClr val="434343"/>
              </a:solidFill>
              <a:latin typeface="Overpass"/>
              <a:ea typeface="Overpass"/>
              <a:cs typeface="Overpass"/>
              <a:sym typeface="Overpass"/>
            </a:endParaRPr>
          </a:p>
        </p:txBody>
      </p:sp>
      <p:sp>
        <p:nvSpPr>
          <p:cNvPr id="242" name="Shape 242"/>
          <p:cNvSpPr txBox="1"/>
          <p:nvPr/>
        </p:nvSpPr>
        <p:spPr>
          <a:xfrm>
            <a:off x="7227065" y="1509669"/>
            <a:ext cx="12807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Web-scale</a:t>
            </a:r>
            <a:endParaRPr sz="1800">
              <a:solidFill>
                <a:srgbClr val="434343"/>
              </a:solidFill>
              <a:latin typeface="Overpass"/>
              <a:ea typeface="Overpass"/>
              <a:cs typeface="Overpass"/>
              <a:sym typeface="Overpass"/>
            </a:endParaRPr>
          </a:p>
        </p:txBody>
      </p:sp>
      <p:sp>
        <p:nvSpPr>
          <p:cNvPr id="243" name="Shape 243"/>
          <p:cNvSpPr txBox="1"/>
          <p:nvPr/>
        </p:nvSpPr>
        <p:spPr>
          <a:xfrm>
            <a:off x="7119052" y="2219590"/>
            <a:ext cx="15465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Open Source</a:t>
            </a:r>
            <a:endParaRPr sz="1800">
              <a:solidFill>
                <a:srgbClr val="434343"/>
              </a:solidFill>
              <a:latin typeface="Overpass"/>
              <a:ea typeface="Overpass"/>
              <a:cs typeface="Overpass"/>
              <a:sym typeface="Overpass"/>
            </a:endParaRPr>
          </a:p>
        </p:txBody>
      </p:sp>
      <p:sp>
        <p:nvSpPr>
          <p:cNvPr id="244" name="Shape 244"/>
          <p:cNvSpPr txBox="1"/>
          <p:nvPr/>
        </p:nvSpPr>
        <p:spPr>
          <a:xfrm>
            <a:off x="7008976" y="3076900"/>
            <a:ext cx="20589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Enterprise Grade</a:t>
            </a:r>
            <a:endParaRPr sz="1800">
              <a:solidFill>
                <a:srgbClr val="434343"/>
              </a:solidFill>
              <a:latin typeface="Overpass"/>
              <a:ea typeface="Overpass"/>
              <a:cs typeface="Overpass"/>
              <a:sym typeface="Overpass"/>
            </a:endParaRPr>
          </a:p>
        </p:txBody>
      </p:sp>
      <p:sp>
        <p:nvSpPr>
          <p:cNvPr id="245" name="Shape 245"/>
          <p:cNvSpPr txBox="1"/>
          <p:nvPr/>
        </p:nvSpPr>
        <p:spPr>
          <a:xfrm>
            <a:off x="6490960" y="3883138"/>
            <a:ext cx="959400" cy="423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Overpass"/>
                <a:ea typeface="Overpass"/>
                <a:cs typeface="Overpass"/>
                <a:sym typeface="Overpass"/>
              </a:rPr>
              <a:t>Secure</a:t>
            </a:r>
            <a:endParaRPr sz="1800">
              <a:solidFill>
                <a:srgbClr val="434343"/>
              </a:solidFill>
              <a:latin typeface="Overpass"/>
              <a:ea typeface="Overpass"/>
              <a:cs typeface="Overpass"/>
              <a:sym typeface="Overpass"/>
            </a:endParaRPr>
          </a:p>
        </p:txBody>
      </p:sp>
      <p:pic>
        <p:nvPicPr>
          <p:cNvPr id="246" name="Shape 246"/>
          <p:cNvPicPr preferRelativeResize="0"/>
          <p:nvPr/>
        </p:nvPicPr>
        <p:blipFill>
          <a:blip r:embed="rId3">
            <a:alphaModFix/>
          </a:blip>
          <a:stretch>
            <a:fillRect/>
          </a:stretch>
        </p:blipFill>
        <p:spPr>
          <a:xfrm>
            <a:off x="1943503" y="679153"/>
            <a:ext cx="5154699" cy="3703801"/>
          </a:xfrm>
          <a:prstGeom prst="rect">
            <a:avLst/>
          </a:prstGeom>
          <a:noFill/>
          <a:ln>
            <a:noFill/>
          </a:ln>
        </p:spPr>
      </p:pic>
      <p:sp>
        <p:nvSpPr>
          <p:cNvPr id="2" name="Slide Number Placeholder 1">
            <a:extLst>
              <a:ext uri="{FF2B5EF4-FFF2-40B4-BE49-F238E27FC236}">
                <a16:creationId xmlns:a16="http://schemas.microsoft.com/office/drawing/2014/main" id="{06C5E2E5-2C3D-4248-9251-D39E3E9991A0}"/>
              </a:ext>
            </a:extLst>
          </p:cNvPr>
          <p:cNvSpPr>
            <a:spLocks noGrp="1"/>
          </p:cNvSpPr>
          <p:nvPr>
            <p:ph type="sldNum" idx="12"/>
          </p:nvPr>
        </p:nvSpPr>
        <p:spPr/>
        <p:txBody>
          <a:bodyPr/>
          <a:lstStyle/>
          <a:p>
            <a:fld id="{00000000-1234-1234-1234-123412341234}" type="slidenum">
              <a:rPr lang="en" smtClean="0"/>
              <a:pPr/>
              <a:t>33</a:t>
            </a:fld>
            <a:endParaRPr lang="e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175021" y="37332"/>
            <a:ext cx="7928658" cy="523174"/>
          </a:xfrm>
          <a:prstGeom prst="rect">
            <a:avLst/>
          </a:prstGeom>
        </p:spPr>
        <p:txBody>
          <a:bodyPr wrap="square" lIns="91425" tIns="91425" rIns="91425" bIns="91425" anchor="b" anchorCtr="0">
            <a:noAutofit/>
          </a:bodyPr>
          <a:lstStyle/>
          <a:p>
            <a:r>
              <a:rPr lang="en" sz="2400" dirty="0">
                <a:latin typeface="Overpass" pitchFamily="2" charset="77"/>
                <a:ea typeface="Century Gothic" charset="0"/>
                <a:cs typeface="Century Gothic" charset="0"/>
              </a:rPr>
              <a:t>ISVs </a:t>
            </a:r>
            <a:r>
              <a:rPr lang="en-US" sz="2400" dirty="0">
                <a:latin typeface="Overpass" pitchFamily="2" charset="77"/>
                <a:ea typeface="Century Gothic" charset="0"/>
                <a:cs typeface="Century Gothic" charset="0"/>
              </a:rPr>
              <a:t>Are</a:t>
            </a:r>
            <a:r>
              <a:rPr lang="en" sz="2400" dirty="0">
                <a:latin typeface="Overpass" pitchFamily="2" charset="77"/>
                <a:ea typeface="Century Gothic" charset="0"/>
                <a:cs typeface="Century Gothic" charset="0"/>
              </a:rPr>
              <a:t> Target</a:t>
            </a:r>
            <a:r>
              <a:rPr lang="en-US" sz="2400" dirty="0" err="1">
                <a:latin typeface="Overpass" pitchFamily="2" charset="77"/>
                <a:ea typeface="Century Gothic" charset="0"/>
                <a:cs typeface="Century Gothic" charset="0"/>
              </a:rPr>
              <a:t>ing</a:t>
            </a:r>
            <a:r>
              <a:rPr lang="en" sz="2400" dirty="0">
                <a:latin typeface="Overpass" pitchFamily="2" charset="77"/>
                <a:ea typeface="Century Gothic" charset="0"/>
                <a:cs typeface="Century Gothic" charset="0"/>
              </a:rPr>
              <a:t> Containers</a:t>
            </a:r>
          </a:p>
        </p:txBody>
      </p:sp>
      <p:sp>
        <p:nvSpPr>
          <p:cNvPr id="6" name="Text Placeholder 2"/>
          <p:cNvSpPr>
            <a:spLocks noGrp="1"/>
          </p:cNvSpPr>
          <p:nvPr>
            <p:ph type="body" sz="quarter" idx="4294967295"/>
          </p:nvPr>
        </p:nvSpPr>
        <p:spPr>
          <a:xfrm>
            <a:off x="175021" y="1179291"/>
            <a:ext cx="6482954" cy="2622304"/>
          </a:xfrm>
        </p:spPr>
        <p:txBody>
          <a:bodyPr/>
          <a:lstStyle/>
          <a:p>
            <a:pPr>
              <a:spcAft>
                <a:spcPts val="450"/>
              </a:spcAft>
            </a:pPr>
            <a:r>
              <a:rPr lang="en-CA" sz="1200" dirty="0">
                <a:latin typeface="Overpass" pitchFamily="2" charset="77"/>
                <a:ea typeface="Century Gothic" charset="0"/>
                <a:cs typeface="Century Gothic" charset="0"/>
              </a:rPr>
              <a:t>Containers are more than just a tool for application developers</a:t>
            </a:r>
          </a:p>
          <a:p>
            <a:pPr>
              <a:spcAft>
                <a:spcPts val="450"/>
              </a:spcAft>
            </a:pPr>
            <a:r>
              <a:rPr lang="en-CA" sz="1200" dirty="0">
                <a:latin typeface="Overpass" pitchFamily="2" charset="77"/>
                <a:ea typeface="Century Gothic" charset="0"/>
                <a:cs typeface="Century Gothic" charset="0"/>
              </a:rPr>
              <a:t>Packaging software with dependencies makes sense for software vendors</a:t>
            </a:r>
          </a:p>
          <a:p>
            <a:pPr>
              <a:spcAft>
                <a:spcPts val="450"/>
              </a:spcAft>
            </a:pPr>
            <a:r>
              <a:rPr lang="en-CA" sz="1200" dirty="0">
                <a:latin typeface="Overpass" pitchFamily="2" charset="77"/>
                <a:ea typeface="Century Gothic" charset="0"/>
                <a:cs typeface="Century Gothic" charset="0"/>
              </a:rPr>
              <a:t>Independent software vendors have identified advantages in solutions delivery through containers.</a:t>
            </a:r>
          </a:p>
          <a:p>
            <a:r>
              <a:rPr lang="en-CA" sz="1200" b="1" dirty="0">
                <a:latin typeface="Overpass" pitchFamily="2" charset="77"/>
                <a:ea typeface="Century Gothic" charset="0"/>
                <a:cs typeface="Century Gothic" charset="0"/>
              </a:rPr>
              <a:t>Software compatibility is a significant issue in getting software to work the way it was meant to.</a:t>
            </a:r>
          </a:p>
          <a:p>
            <a:r>
              <a:rPr lang="en-CA" sz="1200" dirty="0">
                <a:latin typeface="Overpass" pitchFamily="2" charset="77"/>
                <a:ea typeface="Century Gothic" charset="0"/>
                <a:cs typeface="Century Gothic" charset="0"/>
              </a:rPr>
              <a:t>Applications benefit largely from containerization, because they are packaged with all of the required dependencies. Delivering software inside containers will simplify the instantiation and use of software in the enterprise.</a:t>
            </a:r>
            <a:endParaRPr lang="en-US" sz="1200" dirty="0">
              <a:solidFill>
                <a:schemeClr val="bg1"/>
              </a:solidFill>
              <a:latin typeface="Overpass" pitchFamily="2" charset="77"/>
              <a:ea typeface="Century Gothic" charset="0"/>
              <a:cs typeface="Century Gothic" charset="0"/>
            </a:endParaRPr>
          </a:p>
          <a:p>
            <a:endParaRPr lang="en-US" sz="1200" dirty="0">
              <a:solidFill>
                <a:schemeClr val="bg1"/>
              </a:solidFill>
              <a:latin typeface="Overpass" pitchFamily="2" charset="77"/>
              <a:ea typeface="Century Gothic" charset="0"/>
              <a:cs typeface="Century Gothic" charset="0"/>
            </a:endParaRPr>
          </a:p>
          <a:p>
            <a:endParaRPr lang="en-CA" sz="1200" dirty="0">
              <a:latin typeface="Overpass" pitchFamily="2" charset="77"/>
              <a:ea typeface="Century Gothic" charset="0"/>
              <a:cs typeface="Century Gothic" charset="0"/>
            </a:endParaRPr>
          </a:p>
          <a:p>
            <a:pPr marL="0" indent="0">
              <a:spcAft>
                <a:spcPts val="450"/>
              </a:spcAft>
              <a:buNone/>
            </a:pPr>
            <a:endParaRPr lang="en-CA" sz="1200" dirty="0">
              <a:latin typeface="Overpass" pitchFamily="2" charset="77"/>
              <a:ea typeface="Century Gothic" charset="0"/>
              <a:cs typeface="Century Gothic" charset="0"/>
            </a:endParaRPr>
          </a:p>
          <a:p>
            <a:pPr>
              <a:spcAft>
                <a:spcPts val="450"/>
              </a:spcAft>
            </a:pPr>
            <a:endParaRPr lang="en-CA" sz="1200" dirty="0">
              <a:latin typeface="Overpass" pitchFamily="2" charset="77"/>
              <a:ea typeface="Century Gothic" charset="0"/>
              <a:cs typeface="Century Gothic" charset="0"/>
            </a:endParaRPr>
          </a:p>
        </p:txBody>
      </p:sp>
      <p:sp>
        <p:nvSpPr>
          <p:cNvPr id="7" name="TextBox 6"/>
          <p:cNvSpPr txBox="1"/>
          <p:nvPr/>
        </p:nvSpPr>
        <p:spPr>
          <a:xfrm>
            <a:off x="307181" y="608568"/>
            <a:ext cx="5783653" cy="415498"/>
          </a:xfrm>
          <a:prstGeom prst="rect">
            <a:avLst/>
          </a:prstGeom>
          <a:solidFill>
            <a:schemeClr val="bg1">
              <a:lumMod val="95000"/>
            </a:schemeClr>
          </a:solidFill>
          <a:ln>
            <a:noFill/>
          </a:ln>
        </p:spPr>
        <p:txBody>
          <a:bodyPr wrap="square" rtlCol="0">
            <a:spAutoFit/>
          </a:bodyPr>
          <a:lstStyle/>
          <a:p>
            <a:r>
              <a:rPr lang="en-CA" sz="1050" b="1" dirty="0">
                <a:latin typeface="Overpass" pitchFamily="2" charset="77"/>
                <a:ea typeface="Century Gothic" charset="0"/>
                <a:cs typeface="Century Gothic" charset="0"/>
              </a:rPr>
              <a:t>Software Ford buys has begun to be shipped as containers.</a:t>
            </a:r>
          </a:p>
          <a:p>
            <a:r>
              <a:rPr lang="en-CA" sz="1050" b="1" dirty="0">
                <a:latin typeface="Overpass" pitchFamily="2" charset="77"/>
                <a:ea typeface="Century Gothic" charset="0"/>
                <a:cs typeface="Century Gothic" charset="0"/>
              </a:rPr>
              <a:t> - For example Oracle, SQL Server 2017, Magneto, MongoDB, </a:t>
            </a:r>
            <a:r>
              <a:rPr lang="en-CA" sz="1050" b="1" dirty="0" err="1">
                <a:latin typeface="Overpass" pitchFamily="2" charset="77"/>
                <a:ea typeface="Century Gothic" charset="0"/>
                <a:cs typeface="Century Gothic" charset="0"/>
              </a:rPr>
              <a:t>Redis</a:t>
            </a:r>
            <a:endParaRPr lang="en-CA" sz="1050" b="1" dirty="0">
              <a:latin typeface="Overpass" pitchFamily="2" charset="77"/>
              <a:ea typeface="Century Gothic" charset="0"/>
              <a:cs typeface="Century Gothic" charset="0"/>
            </a:endParaRPr>
          </a:p>
        </p:txBody>
      </p:sp>
      <p:graphicFrame>
        <p:nvGraphicFramePr>
          <p:cNvPr id="8" name="Diagram 7"/>
          <p:cNvGraphicFramePr/>
          <p:nvPr>
            <p:extLst>
              <p:ext uri="{D42A27DB-BD31-4B8C-83A1-F6EECF244321}">
                <p14:modId xmlns:p14="http://schemas.microsoft.com/office/powerpoint/2010/main" val="2380931764"/>
              </p:ext>
            </p:extLst>
          </p:nvPr>
        </p:nvGraphicFramePr>
        <p:xfrm>
          <a:off x="5674045" y="657797"/>
          <a:ext cx="3793805" cy="2975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p:cNvGrpSpPr/>
          <p:nvPr/>
        </p:nvGrpSpPr>
        <p:grpSpPr>
          <a:xfrm>
            <a:off x="7067873" y="3109381"/>
            <a:ext cx="1019515" cy="910469"/>
            <a:chOff x="1708115" y="149018"/>
            <a:chExt cx="662630" cy="662630"/>
          </a:xfrm>
        </p:grpSpPr>
        <p:sp>
          <p:nvSpPr>
            <p:cNvPr id="10" name="Oval 9"/>
            <p:cNvSpPr/>
            <p:nvPr/>
          </p:nvSpPr>
          <p:spPr>
            <a:xfrm>
              <a:off x="1708115" y="149018"/>
              <a:ext cx="662630" cy="662630"/>
            </a:xfrm>
            <a:prstGeom prst="ellipse">
              <a:avLst/>
            </a:prstGeom>
            <a:solidFill>
              <a:schemeClr val="accent4">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p:cNvSpPr/>
            <p:nvPr/>
          </p:nvSpPr>
          <p:spPr>
            <a:xfrm>
              <a:off x="1805155" y="246058"/>
              <a:ext cx="468550" cy="468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763" tIns="4763" rIns="4763" bIns="4763" numCol="1" spcCol="1270" anchor="ctr" anchorCtr="0">
              <a:noAutofit/>
            </a:bodyPr>
            <a:lstStyle/>
            <a:p>
              <a:pPr algn="ctr" defTabSz="166688">
                <a:lnSpc>
                  <a:spcPct val="90000"/>
                </a:lnSpc>
                <a:spcBef>
                  <a:spcPct val="0"/>
                </a:spcBef>
                <a:spcAft>
                  <a:spcPct val="35000"/>
                </a:spcAft>
              </a:pPr>
              <a:r>
                <a:rPr lang="en-CA" sz="825" dirty="0">
                  <a:latin typeface="Overpass" pitchFamily="2" charset="77"/>
                  <a:ea typeface="Century Gothic" charset="0"/>
                  <a:cs typeface="Century Gothic" charset="0"/>
                </a:rPr>
                <a:t>Packaged Software Containers</a:t>
              </a:r>
              <a:endParaRPr lang="en-CA" sz="825" kern="1200" dirty="0">
                <a:latin typeface="Overpass" pitchFamily="2" charset="77"/>
                <a:ea typeface="Century Gothic" charset="0"/>
                <a:cs typeface="Century Gothic" charset="0"/>
              </a:endParaRPr>
            </a:p>
          </p:txBody>
        </p:sp>
      </p:grpSp>
      <p:sp>
        <p:nvSpPr>
          <p:cNvPr id="2" name="Rounded Rectangle 1"/>
          <p:cNvSpPr/>
          <p:nvPr/>
        </p:nvSpPr>
        <p:spPr bwMode="auto">
          <a:xfrm>
            <a:off x="456486" y="3834358"/>
            <a:ext cx="6350794" cy="993361"/>
          </a:xfrm>
          <a:prstGeom prst="roundRect">
            <a:avLst>
              <a:gd name="adj" fmla="val 4253"/>
            </a:avLst>
          </a:prstGeom>
          <a:solidFill>
            <a:schemeClr val="accent1">
              <a:lumMod val="50000"/>
            </a:schemeClr>
          </a:solidFill>
          <a:ln w="2540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pPr>
            <a:endParaRPr lang="en-US" sz="675">
              <a:solidFill>
                <a:schemeClr val="accent1">
                  <a:lumMod val="40000"/>
                  <a:lumOff val="60000"/>
                </a:schemeClr>
              </a:solidFill>
              <a:latin typeface="Overpass" pitchFamily="2" charset="77"/>
            </a:endParaRPr>
          </a:p>
        </p:txBody>
      </p:sp>
      <p:sp>
        <p:nvSpPr>
          <p:cNvPr id="3" name="TextBox 2"/>
          <p:cNvSpPr txBox="1"/>
          <p:nvPr/>
        </p:nvSpPr>
        <p:spPr bwMode="auto">
          <a:xfrm>
            <a:off x="546869" y="3834358"/>
            <a:ext cx="6172200" cy="993361"/>
          </a:xfrm>
          <a:prstGeom prst="rect">
            <a:avLst/>
          </a:prstGeom>
          <a:solidFill>
            <a:schemeClr val="accent1">
              <a:lumMod val="50000"/>
            </a:schemeClr>
          </a:solidFill>
          <a:ln>
            <a:noFill/>
          </a:ln>
          <a:effectLst/>
          <a:extLst/>
        </p:spPr>
        <p:txBody>
          <a:bodyPr vert="horz" wrap="square" lIns="68580" tIns="34290" rIns="68580" bIns="34290" numCol="1" rtlCol="0" anchor="t" anchorCtr="0" compatLnSpc="1">
            <a:prstTxWarp prst="textNoShape">
              <a:avLst/>
            </a:prstTxWarp>
            <a:normAutofit/>
          </a:bodyPr>
          <a:lstStyle/>
          <a:p>
            <a:r>
              <a:rPr lang="en-US" sz="1050" dirty="0">
                <a:solidFill>
                  <a:schemeClr val="bg1"/>
                </a:solidFill>
                <a:latin typeface="Overpass" pitchFamily="2" charset="77"/>
                <a:ea typeface="Century Gothic" charset="0"/>
                <a:cs typeface="Century Gothic" charset="0"/>
              </a:rPr>
              <a:t>Next-Gen Container as a Service (</a:t>
            </a:r>
            <a:r>
              <a:rPr lang="en-US" sz="1050" dirty="0" err="1">
                <a:solidFill>
                  <a:schemeClr val="bg1"/>
                </a:solidFill>
                <a:latin typeface="Overpass" pitchFamily="2" charset="77"/>
                <a:ea typeface="Century Gothic" charset="0"/>
                <a:cs typeface="Century Gothic" charset="0"/>
              </a:rPr>
              <a:t>CaaS</a:t>
            </a:r>
            <a:r>
              <a:rPr lang="en-US" sz="1050" dirty="0">
                <a:solidFill>
                  <a:schemeClr val="bg1"/>
                </a:solidFill>
                <a:latin typeface="Overpass" pitchFamily="2" charset="77"/>
                <a:ea typeface="Century Gothic" charset="0"/>
                <a:cs typeface="Century Gothic" charset="0"/>
              </a:rPr>
              <a:t>) will provide a  hosting environment for this new demand and improve our infrastructure capabilities.</a:t>
            </a:r>
          </a:p>
          <a:p>
            <a:endParaRPr lang="en-US" sz="1050" dirty="0">
              <a:solidFill>
                <a:schemeClr val="bg1"/>
              </a:solidFill>
              <a:latin typeface="Overpass" pitchFamily="2" charset="77"/>
              <a:ea typeface="Century Gothic" charset="0"/>
              <a:cs typeface="Century Gothic" charset="0"/>
            </a:endParaRPr>
          </a:p>
          <a:p>
            <a:r>
              <a:rPr lang="en-US" sz="1050" dirty="0" err="1">
                <a:solidFill>
                  <a:schemeClr val="bg1"/>
                </a:solidFill>
                <a:latin typeface="Overpass" pitchFamily="2" charset="77"/>
                <a:ea typeface="Century Gothic" charset="0"/>
                <a:cs typeface="Century Gothic" charset="0"/>
              </a:rPr>
              <a:t>CaaS</a:t>
            </a:r>
            <a:r>
              <a:rPr lang="en-US" sz="1050" dirty="0">
                <a:solidFill>
                  <a:schemeClr val="bg1"/>
                </a:solidFill>
                <a:latin typeface="Overpass" pitchFamily="2" charset="77"/>
                <a:ea typeface="Century Gothic" charset="0"/>
                <a:cs typeface="Century Gothic" charset="0"/>
              </a:rPr>
              <a:t> is our primary solution for hosting COTS and enables evergreen infrastructure while enabling separation of concerns between application/service owners and infrastructure owner/operators.</a:t>
            </a:r>
          </a:p>
          <a:p>
            <a:endParaRPr lang="en-US" sz="1050" b="1" dirty="0">
              <a:latin typeface="Overpass" pitchFamily="2" charset="77"/>
            </a:endParaRPr>
          </a:p>
        </p:txBody>
      </p:sp>
      <p:sp>
        <p:nvSpPr>
          <p:cNvPr id="12" name="Slide Number Placeholder 1">
            <a:extLst>
              <a:ext uri="{FF2B5EF4-FFF2-40B4-BE49-F238E27FC236}">
                <a16:creationId xmlns:a16="http://schemas.microsoft.com/office/drawing/2014/main" id="{F59EE517-C0B2-D744-97BF-4C91A94C635A}"/>
              </a:ext>
            </a:extLst>
          </p:cNvPr>
          <p:cNvSpPr txBox="1">
            <a:spLocks/>
          </p:cNvSpPr>
          <p:nvPr/>
        </p:nvSpPr>
        <p:spPr>
          <a:xfrm>
            <a:off x="103328" y="4733944"/>
            <a:ext cx="416436"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34</a:t>
            </a:fld>
            <a:endParaRPr lang="en" dirty="0"/>
          </a:p>
        </p:txBody>
      </p:sp>
    </p:spTree>
    <p:extLst>
      <p:ext uri="{BB962C8B-B14F-4D97-AF65-F5344CB8AC3E}">
        <p14:creationId xmlns:p14="http://schemas.microsoft.com/office/powerpoint/2010/main" val="2576990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858837" y="4080343"/>
            <a:ext cx="3071124" cy="6857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latin typeface="Overpass" pitchFamily="2" charset="77"/>
              <a:ea typeface="Trebuchet MS" charset="0"/>
              <a:cs typeface="Trebuchet MS" charset="0"/>
            </a:endParaRPr>
          </a:p>
        </p:txBody>
      </p:sp>
      <p:sp>
        <p:nvSpPr>
          <p:cNvPr id="2" name="TextBox 1"/>
          <p:cNvSpPr txBox="1"/>
          <p:nvPr/>
        </p:nvSpPr>
        <p:spPr>
          <a:xfrm>
            <a:off x="4671479" y="4207907"/>
            <a:ext cx="1208667" cy="461665"/>
          </a:xfrm>
          <a:prstGeom prst="rect">
            <a:avLst/>
          </a:prstGeom>
          <a:noFill/>
        </p:spPr>
        <p:txBody>
          <a:bodyPr wrap="square" rtlCol="0">
            <a:spAutoFit/>
          </a:bodyPr>
          <a:lstStyle/>
          <a:p>
            <a:r>
              <a:rPr lang="en-US" sz="1200" dirty="0">
                <a:latin typeface="Overpass" pitchFamily="2" charset="77"/>
                <a:ea typeface="Lucida Sans" charset="0"/>
                <a:cs typeface="Lucida Sans" charset="0"/>
              </a:rPr>
              <a:t>Physical</a:t>
            </a:r>
          </a:p>
          <a:p>
            <a:r>
              <a:rPr lang="en-US" sz="1200" dirty="0">
                <a:latin typeface="Overpass" pitchFamily="2" charset="77"/>
                <a:ea typeface="Lucida Sans" charset="0"/>
                <a:cs typeface="Lucida Sans" charset="0"/>
              </a:rPr>
              <a:t>Infrastructure</a:t>
            </a:r>
          </a:p>
        </p:txBody>
      </p:sp>
      <p:cxnSp>
        <p:nvCxnSpPr>
          <p:cNvPr id="5" name="Straight Connector 4"/>
          <p:cNvCxnSpPr>
            <a:stCxn id="13" idx="1"/>
            <a:endCxn id="13" idx="3"/>
          </p:cNvCxnSpPr>
          <p:nvPr/>
        </p:nvCxnSpPr>
        <p:spPr>
          <a:xfrm>
            <a:off x="5858837" y="4423229"/>
            <a:ext cx="30711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58839" y="4464446"/>
            <a:ext cx="857837"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Compute</a:t>
            </a:r>
          </a:p>
        </p:txBody>
      </p:sp>
      <p:sp>
        <p:nvSpPr>
          <p:cNvPr id="32" name="TextBox 31"/>
          <p:cNvSpPr txBox="1"/>
          <p:nvPr/>
        </p:nvSpPr>
        <p:spPr>
          <a:xfrm>
            <a:off x="6945122" y="4464446"/>
            <a:ext cx="797480"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Network</a:t>
            </a:r>
          </a:p>
        </p:txBody>
      </p:sp>
      <p:sp>
        <p:nvSpPr>
          <p:cNvPr id="33" name="TextBox 32"/>
          <p:cNvSpPr txBox="1"/>
          <p:nvPr/>
        </p:nvSpPr>
        <p:spPr>
          <a:xfrm>
            <a:off x="8060908" y="4460952"/>
            <a:ext cx="735863"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Storage</a:t>
            </a:r>
          </a:p>
        </p:txBody>
      </p:sp>
      <p:sp>
        <p:nvSpPr>
          <p:cNvPr id="54" name="TextBox 53"/>
          <p:cNvSpPr txBox="1"/>
          <p:nvPr/>
        </p:nvSpPr>
        <p:spPr>
          <a:xfrm>
            <a:off x="5858837" y="4133854"/>
            <a:ext cx="447906" cy="276999"/>
          </a:xfrm>
          <a:prstGeom prst="rect">
            <a:avLst/>
          </a:prstGeom>
          <a:noFill/>
        </p:spPr>
        <p:txBody>
          <a:bodyPr wrap="square" rtlCol="0">
            <a:spAutoFit/>
          </a:bodyPr>
          <a:lstStyle/>
          <a:p>
            <a:r>
              <a:rPr lang="en-US" sz="1200" dirty="0">
                <a:solidFill>
                  <a:srgbClr val="0E642E"/>
                </a:solidFill>
                <a:latin typeface="Overpass" pitchFamily="2" charset="77"/>
                <a:ea typeface="Lucida Sans" charset="0"/>
                <a:cs typeface="Lucida Sans" charset="0"/>
              </a:rPr>
              <a:t>x86</a:t>
            </a:r>
          </a:p>
        </p:txBody>
      </p:sp>
      <p:sp>
        <p:nvSpPr>
          <p:cNvPr id="55" name="TextBox 54"/>
          <p:cNvSpPr txBox="1"/>
          <p:nvPr/>
        </p:nvSpPr>
        <p:spPr>
          <a:xfrm>
            <a:off x="6945122" y="4133854"/>
            <a:ext cx="625208" cy="276999"/>
          </a:xfrm>
          <a:prstGeom prst="rect">
            <a:avLst/>
          </a:prstGeom>
          <a:noFill/>
        </p:spPr>
        <p:txBody>
          <a:bodyPr wrap="square" rtlCol="0">
            <a:spAutoFit/>
          </a:bodyPr>
          <a:lstStyle/>
          <a:p>
            <a:r>
              <a:rPr lang="en-US" sz="1200" b="1" dirty="0">
                <a:solidFill>
                  <a:srgbClr val="0E642E"/>
                </a:solidFill>
                <a:latin typeface="Overpass" pitchFamily="2" charset="77"/>
                <a:ea typeface="Lucida Sans" charset="0"/>
                <a:cs typeface="Lucida Sans" charset="0"/>
              </a:rPr>
              <a:t>L2/L3</a:t>
            </a:r>
          </a:p>
        </p:txBody>
      </p:sp>
      <p:sp>
        <p:nvSpPr>
          <p:cNvPr id="56" name="TextBox 55"/>
          <p:cNvSpPr txBox="1"/>
          <p:nvPr/>
        </p:nvSpPr>
        <p:spPr>
          <a:xfrm>
            <a:off x="8060907" y="4130359"/>
            <a:ext cx="777360" cy="276999"/>
          </a:xfrm>
          <a:prstGeom prst="rect">
            <a:avLst/>
          </a:prstGeom>
          <a:noFill/>
        </p:spPr>
        <p:txBody>
          <a:bodyPr wrap="square" rtlCol="0">
            <a:spAutoFit/>
          </a:bodyPr>
          <a:lstStyle/>
          <a:p>
            <a:r>
              <a:rPr lang="en-US" sz="1200" dirty="0">
                <a:solidFill>
                  <a:srgbClr val="0E642E"/>
                </a:solidFill>
                <a:latin typeface="Overpass" pitchFamily="2" charset="77"/>
                <a:ea typeface="Lucida Sans" charset="0"/>
                <a:cs typeface="Lucida Sans" charset="0"/>
              </a:rPr>
              <a:t>MD/SSD</a:t>
            </a:r>
          </a:p>
        </p:txBody>
      </p:sp>
      <p:sp>
        <p:nvSpPr>
          <p:cNvPr id="57" name="Rectangle 56"/>
          <p:cNvSpPr/>
          <p:nvPr/>
        </p:nvSpPr>
        <p:spPr>
          <a:xfrm>
            <a:off x="5858837" y="3233366"/>
            <a:ext cx="3071124" cy="6857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latin typeface="Overpass" pitchFamily="2" charset="77"/>
              <a:ea typeface="Trebuchet MS" charset="0"/>
              <a:cs typeface="Trebuchet MS" charset="0"/>
            </a:endParaRPr>
          </a:p>
        </p:txBody>
      </p:sp>
      <p:sp>
        <p:nvSpPr>
          <p:cNvPr id="58" name="TextBox 57"/>
          <p:cNvSpPr txBox="1"/>
          <p:nvPr/>
        </p:nvSpPr>
        <p:spPr>
          <a:xfrm>
            <a:off x="4736516" y="3329648"/>
            <a:ext cx="1208667" cy="461665"/>
          </a:xfrm>
          <a:prstGeom prst="rect">
            <a:avLst/>
          </a:prstGeom>
          <a:noFill/>
        </p:spPr>
        <p:txBody>
          <a:bodyPr wrap="square" rtlCol="0">
            <a:spAutoFit/>
          </a:bodyPr>
          <a:lstStyle/>
          <a:p>
            <a:r>
              <a:rPr lang="en-US" sz="1200" dirty="0">
                <a:latin typeface="Overpass" pitchFamily="2" charset="77"/>
                <a:ea typeface="Lucida Sans" charset="0"/>
                <a:cs typeface="Lucida Sans" charset="0"/>
              </a:rPr>
              <a:t>Virtual</a:t>
            </a:r>
          </a:p>
          <a:p>
            <a:r>
              <a:rPr lang="en-US" sz="1200" dirty="0">
                <a:latin typeface="Overpass" pitchFamily="2" charset="77"/>
                <a:ea typeface="Lucida Sans" charset="0"/>
                <a:cs typeface="Lucida Sans" charset="0"/>
              </a:rPr>
              <a:t>Infrastructure</a:t>
            </a:r>
          </a:p>
        </p:txBody>
      </p:sp>
      <p:cxnSp>
        <p:nvCxnSpPr>
          <p:cNvPr id="59" name="Straight Connector 58"/>
          <p:cNvCxnSpPr>
            <a:cxnSpLocks/>
          </p:cNvCxnSpPr>
          <p:nvPr/>
        </p:nvCxnSpPr>
        <p:spPr>
          <a:xfrm>
            <a:off x="5858837" y="3576252"/>
            <a:ext cx="30711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858837" y="3617469"/>
            <a:ext cx="442297"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HV</a:t>
            </a:r>
          </a:p>
        </p:txBody>
      </p:sp>
      <p:sp>
        <p:nvSpPr>
          <p:cNvPr id="61" name="TextBox 60"/>
          <p:cNvSpPr txBox="1"/>
          <p:nvPr/>
        </p:nvSpPr>
        <p:spPr>
          <a:xfrm>
            <a:off x="6945122" y="3617469"/>
            <a:ext cx="614060"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SDN</a:t>
            </a:r>
          </a:p>
        </p:txBody>
      </p:sp>
      <p:sp>
        <p:nvSpPr>
          <p:cNvPr id="62" name="TextBox 61"/>
          <p:cNvSpPr txBox="1"/>
          <p:nvPr/>
        </p:nvSpPr>
        <p:spPr>
          <a:xfrm>
            <a:off x="8060906" y="3613975"/>
            <a:ext cx="517067"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SDS</a:t>
            </a:r>
          </a:p>
        </p:txBody>
      </p:sp>
      <p:sp>
        <p:nvSpPr>
          <p:cNvPr id="68" name="Rectangle 67"/>
          <p:cNvSpPr/>
          <p:nvPr/>
        </p:nvSpPr>
        <p:spPr>
          <a:xfrm>
            <a:off x="5858837" y="2387410"/>
            <a:ext cx="3071124" cy="6857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latin typeface="Overpass" pitchFamily="2" charset="77"/>
              <a:ea typeface="Trebuchet MS" charset="0"/>
              <a:cs typeface="Trebuchet MS" charset="0"/>
            </a:endParaRPr>
          </a:p>
        </p:txBody>
      </p:sp>
      <p:sp>
        <p:nvSpPr>
          <p:cNvPr id="69" name="TextBox 68"/>
          <p:cNvSpPr txBox="1"/>
          <p:nvPr/>
        </p:nvSpPr>
        <p:spPr>
          <a:xfrm>
            <a:off x="4924713" y="2539121"/>
            <a:ext cx="582137" cy="276999"/>
          </a:xfrm>
          <a:prstGeom prst="rect">
            <a:avLst/>
          </a:prstGeom>
          <a:noFill/>
        </p:spPr>
        <p:txBody>
          <a:bodyPr wrap="square" rtlCol="0">
            <a:spAutoFit/>
          </a:bodyPr>
          <a:lstStyle/>
          <a:p>
            <a:r>
              <a:rPr lang="en-US" sz="1200" dirty="0" err="1">
                <a:latin typeface="Overpass" pitchFamily="2" charset="77"/>
                <a:ea typeface="Lucida Sans" charset="0"/>
                <a:cs typeface="Lucida Sans" charset="0"/>
              </a:rPr>
              <a:t>IaaS</a:t>
            </a:r>
            <a:endParaRPr lang="en-US" sz="1200" dirty="0">
              <a:latin typeface="Overpass" pitchFamily="2" charset="77"/>
              <a:ea typeface="Lucida Sans" charset="0"/>
              <a:cs typeface="Lucida Sans" charset="0"/>
            </a:endParaRPr>
          </a:p>
        </p:txBody>
      </p:sp>
      <p:cxnSp>
        <p:nvCxnSpPr>
          <p:cNvPr id="70" name="Straight Connector 69"/>
          <p:cNvCxnSpPr>
            <a:cxnSpLocks/>
          </p:cNvCxnSpPr>
          <p:nvPr/>
        </p:nvCxnSpPr>
        <p:spPr>
          <a:xfrm>
            <a:off x="5858837" y="2730296"/>
            <a:ext cx="30711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858838" y="2771513"/>
            <a:ext cx="791192"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Tenancy</a:t>
            </a:r>
          </a:p>
        </p:txBody>
      </p:sp>
      <p:sp>
        <p:nvSpPr>
          <p:cNvPr id="72" name="TextBox 71"/>
          <p:cNvSpPr txBox="1"/>
          <p:nvPr/>
        </p:nvSpPr>
        <p:spPr>
          <a:xfrm>
            <a:off x="6945122" y="2771513"/>
            <a:ext cx="617663"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Quota</a:t>
            </a:r>
          </a:p>
        </p:txBody>
      </p:sp>
      <p:sp>
        <p:nvSpPr>
          <p:cNvPr id="73" name="TextBox 72"/>
          <p:cNvSpPr txBox="1"/>
          <p:nvPr/>
        </p:nvSpPr>
        <p:spPr>
          <a:xfrm>
            <a:off x="8060907" y="2768019"/>
            <a:ext cx="517067" cy="276999"/>
          </a:xfrm>
          <a:prstGeom prst="rect">
            <a:avLst/>
          </a:prstGeom>
          <a:noFill/>
        </p:spPr>
        <p:txBody>
          <a:bodyPr wrap="square" rtlCol="0">
            <a:spAutoFit/>
          </a:bodyPr>
          <a:lstStyle/>
          <a:p>
            <a:r>
              <a:rPr lang="en-US" sz="1200" dirty="0" err="1">
                <a:solidFill>
                  <a:srgbClr val="C00000"/>
                </a:solidFill>
                <a:latin typeface="Overpass" pitchFamily="2" charset="77"/>
                <a:ea typeface="Lucida Sans" charset="0"/>
                <a:cs typeface="Lucida Sans" charset="0"/>
              </a:rPr>
              <a:t>Orch</a:t>
            </a:r>
            <a:endParaRPr lang="en-US" sz="1200" dirty="0">
              <a:solidFill>
                <a:srgbClr val="C00000"/>
              </a:solidFill>
              <a:latin typeface="Overpass" pitchFamily="2" charset="77"/>
              <a:ea typeface="Lucida Sans" charset="0"/>
              <a:cs typeface="Lucida Sans" charset="0"/>
            </a:endParaRPr>
          </a:p>
        </p:txBody>
      </p:sp>
      <p:sp>
        <p:nvSpPr>
          <p:cNvPr id="74" name="TextBox 73"/>
          <p:cNvSpPr txBox="1"/>
          <p:nvPr/>
        </p:nvSpPr>
        <p:spPr>
          <a:xfrm>
            <a:off x="7143969" y="2430457"/>
            <a:ext cx="564951" cy="276999"/>
          </a:xfrm>
          <a:prstGeom prst="rect">
            <a:avLst/>
          </a:prstGeom>
          <a:noFill/>
        </p:spPr>
        <p:txBody>
          <a:bodyPr wrap="square" rtlCol="0">
            <a:spAutoFit/>
          </a:bodyPr>
          <a:lstStyle/>
          <a:p>
            <a:r>
              <a:rPr lang="en-US" sz="1200" b="1" dirty="0">
                <a:solidFill>
                  <a:srgbClr val="0E642E"/>
                </a:solidFill>
                <a:latin typeface="Overpass" pitchFamily="2" charset="77"/>
                <a:ea typeface="Lucida Sans" charset="0"/>
                <a:cs typeface="Lucida Sans" charset="0"/>
              </a:rPr>
              <a:t>API</a:t>
            </a:r>
          </a:p>
        </p:txBody>
      </p:sp>
      <p:sp>
        <p:nvSpPr>
          <p:cNvPr id="77" name="Rectangle 76"/>
          <p:cNvSpPr/>
          <p:nvPr/>
        </p:nvSpPr>
        <p:spPr>
          <a:xfrm>
            <a:off x="5858837" y="1562062"/>
            <a:ext cx="3071124" cy="6857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latin typeface="Overpass" pitchFamily="2" charset="77"/>
              <a:ea typeface="Trebuchet MS" charset="0"/>
              <a:cs typeface="Trebuchet MS" charset="0"/>
            </a:endParaRPr>
          </a:p>
        </p:txBody>
      </p:sp>
      <p:sp>
        <p:nvSpPr>
          <p:cNvPr id="78" name="TextBox 77"/>
          <p:cNvSpPr txBox="1"/>
          <p:nvPr/>
        </p:nvSpPr>
        <p:spPr>
          <a:xfrm>
            <a:off x="4853935" y="1670037"/>
            <a:ext cx="925412" cy="461665"/>
          </a:xfrm>
          <a:prstGeom prst="rect">
            <a:avLst/>
          </a:prstGeom>
          <a:noFill/>
        </p:spPr>
        <p:txBody>
          <a:bodyPr wrap="square" rtlCol="0">
            <a:spAutoFit/>
          </a:bodyPr>
          <a:lstStyle/>
          <a:p>
            <a:r>
              <a:rPr lang="en-US" sz="1200" b="1" dirty="0">
                <a:latin typeface="Overpass" pitchFamily="2" charset="77"/>
                <a:ea typeface="Lucida Sans" charset="0"/>
                <a:cs typeface="Lucida Sans" charset="0"/>
              </a:rPr>
              <a:t>Platform</a:t>
            </a:r>
          </a:p>
          <a:p>
            <a:r>
              <a:rPr lang="en-US" sz="1200" b="1" dirty="0">
                <a:latin typeface="Overpass" pitchFamily="2" charset="77"/>
                <a:ea typeface="Lucida Sans" charset="0"/>
                <a:cs typeface="Lucida Sans" charset="0"/>
              </a:rPr>
              <a:t>Services</a:t>
            </a:r>
          </a:p>
        </p:txBody>
      </p:sp>
      <p:cxnSp>
        <p:nvCxnSpPr>
          <p:cNvPr id="79" name="Straight Connector 78"/>
          <p:cNvCxnSpPr>
            <a:cxnSpLocks/>
          </p:cNvCxnSpPr>
          <p:nvPr/>
        </p:nvCxnSpPr>
        <p:spPr>
          <a:xfrm>
            <a:off x="5858837" y="1904948"/>
            <a:ext cx="30711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858838" y="1946165"/>
            <a:ext cx="594638" cy="276999"/>
          </a:xfrm>
          <a:prstGeom prst="rect">
            <a:avLst/>
          </a:prstGeom>
          <a:noFill/>
        </p:spPr>
        <p:txBody>
          <a:bodyPr wrap="square" rtlCol="0">
            <a:spAutoFit/>
          </a:bodyPr>
          <a:lstStyle/>
          <a:p>
            <a:r>
              <a:rPr lang="en-US" sz="1200" dirty="0" err="1">
                <a:solidFill>
                  <a:srgbClr val="C00000"/>
                </a:solidFill>
                <a:latin typeface="Overpass" pitchFamily="2" charset="77"/>
                <a:ea typeface="Lucida Sans" charset="0"/>
                <a:cs typeface="Lucida Sans" charset="0"/>
              </a:rPr>
              <a:t>PaaS</a:t>
            </a:r>
            <a:endParaRPr lang="en-US" sz="1200" dirty="0">
              <a:solidFill>
                <a:srgbClr val="C00000"/>
              </a:solidFill>
              <a:latin typeface="Overpass" pitchFamily="2" charset="77"/>
              <a:ea typeface="Lucida Sans" charset="0"/>
              <a:cs typeface="Lucida Sans" charset="0"/>
            </a:endParaRPr>
          </a:p>
        </p:txBody>
      </p:sp>
      <p:sp>
        <p:nvSpPr>
          <p:cNvPr id="81" name="TextBox 80"/>
          <p:cNvSpPr txBox="1"/>
          <p:nvPr/>
        </p:nvSpPr>
        <p:spPr>
          <a:xfrm>
            <a:off x="6945122" y="1946165"/>
            <a:ext cx="614060" cy="276999"/>
          </a:xfrm>
          <a:prstGeom prst="rect">
            <a:avLst/>
          </a:prstGeom>
          <a:noFill/>
        </p:spPr>
        <p:txBody>
          <a:bodyPr wrap="square" rtlCol="0">
            <a:spAutoFit/>
          </a:bodyPr>
          <a:lstStyle/>
          <a:p>
            <a:r>
              <a:rPr lang="en-US" sz="1200" dirty="0" err="1">
                <a:solidFill>
                  <a:srgbClr val="C00000"/>
                </a:solidFill>
                <a:latin typeface="Overpass" pitchFamily="2" charset="77"/>
                <a:ea typeface="Lucida Sans" charset="0"/>
                <a:cs typeface="Lucida Sans" charset="0"/>
              </a:rPr>
              <a:t>CaaS</a:t>
            </a:r>
            <a:endParaRPr lang="en-US" sz="1200" dirty="0">
              <a:solidFill>
                <a:srgbClr val="C00000"/>
              </a:solidFill>
              <a:latin typeface="Overpass" pitchFamily="2" charset="77"/>
              <a:ea typeface="Lucida Sans" charset="0"/>
              <a:cs typeface="Lucida Sans" charset="0"/>
            </a:endParaRPr>
          </a:p>
        </p:txBody>
      </p:sp>
      <p:sp>
        <p:nvSpPr>
          <p:cNvPr id="82" name="TextBox 81"/>
          <p:cNvSpPr txBox="1"/>
          <p:nvPr/>
        </p:nvSpPr>
        <p:spPr>
          <a:xfrm>
            <a:off x="7742601" y="1942671"/>
            <a:ext cx="1168429"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Purpose Built</a:t>
            </a:r>
          </a:p>
        </p:txBody>
      </p:sp>
      <p:sp>
        <p:nvSpPr>
          <p:cNvPr id="84" name="TextBox 83"/>
          <p:cNvSpPr txBox="1"/>
          <p:nvPr/>
        </p:nvSpPr>
        <p:spPr>
          <a:xfrm>
            <a:off x="5891964" y="1580050"/>
            <a:ext cx="3117487" cy="357918"/>
          </a:xfrm>
          <a:prstGeom prst="rect">
            <a:avLst/>
          </a:prstGeom>
          <a:noFill/>
        </p:spPr>
        <p:txBody>
          <a:bodyPr wrap="square" rtlCol="0">
            <a:spAutoFit/>
          </a:bodyPr>
          <a:lstStyle/>
          <a:p>
            <a:r>
              <a:rPr lang="en-US" sz="863" b="1" dirty="0">
                <a:solidFill>
                  <a:srgbClr val="0E642E"/>
                </a:solidFill>
                <a:latin typeface="Overpass" pitchFamily="2" charset="77"/>
                <a:ea typeface="Lucida Sans" charset="0"/>
                <a:cs typeface="Lucida Sans" charset="0"/>
              </a:rPr>
              <a:t>Quay, MongoDB, Jenkins, Vault, Logging, Monitoring, Jenkins</a:t>
            </a:r>
          </a:p>
        </p:txBody>
      </p:sp>
      <p:sp>
        <p:nvSpPr>
          <p:cNvPr id="86" name="Rectangle 85"/>
          <p:cNvSpPr/>
          <p:nvPr/>
        </p:nvSpPr>
        <p:spPr>
          <a:xfrm>
            <a:off x="5858837" y="701488"/>
            <a:ext cx="3071124" cy="6857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latin typeface="Overpass" pitchFamily="2" charset="77"/>
              <a:ea typeface="Trebuchet MS" charset="0"/>
              <a:cs typeface="Trebuchet MS" charset="0"/>
            </a:endParaRPr>
          </a:p>
        </p:txBody>
      </p:sp>
      <p:sp>
        <p:nvSpPr>
          <p:cNvPr id="87" name="TextBox 86"/>
          <p:cNvSpPr txBox="1"/>
          <p:nvPr/>
        </p:nvSpPr>
        <p:spPr>
          <a:xfrm>
            <a:off x="4824997" y="819438"/>
            <a:ext cx="1030109" cy="461665"/>
          </a:xfrm>
          <a:prstGeom prst="rect">
            <a:avLst/>
          </a:prstGeom>
          <a:noFill/>
        </p:spPr>
        <p:txBody>
          <a:bodyPr wrap="square" rtlCol="0">
            <a:spAutoFit/>
          </a:bodyPr>
          <a:lstStyle/>
          <a:p>
            <a:r>
              <a:rPr lang="en-US" sz="1200" dirty="0">
                <a:latin typeface="Overpass" pitchFamily="2" charset="77"/>
                <a:ea typeface="Lucida Sans" charset="0"/>
                <a:cs typeface="Lucida Sans" charset="0"/>
              </a:rPr>
              <a:t>Application</a:t>
            </a:r>
          </a:p>
          <a:p>
            <a:r>
              <a:rPr lang="en-US" sz="1200" dirty="0">
                <a:latin typeface="Overpass" pitchFamily="2" charset="77"/>
                <a:ea typeface="Lucida Sans" charset="0"/>
                <a:cs typeface="Lucida Sans" charset="0"/>
              </a:rPr>
              <a:t>Developers</a:t>
            </a:r>
          </a:p>
        </p:txBody>
      </p:sp>
      <p:cxnSp>
        <p:nvCxnSpPr>
          <p:cNvPr id="88" name="Straight Connector 87"/>
          <p:cNvCxnSpPr>
            <a:cxnSpLocks/>
          </p:cNvCxnSpPr>
          <p:nvPr/>
        </p:nvCxnSpPr>
        <p:spPr>
          <a:xfrm>
            <a:off x="5858837" y="1044374"/>
            <a:ext cx="307112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5858838" y="1085590"/>
            <a:ext cx="615148" cy="276999"/>
          </a:xfrm>
          <a:prstGeom prst="rect">
            <a:avLst/>
          </a:prstGeom>
          <a:noFill/>
        </p:spPr>
        <p:txBody>
          <a:bodyPr wrap="square" rtlCol="0">
            <a:spAutoFit/>
          </a:bodyPr>
          <a:lstStyle/>
          <a:p>
            <a:r>
              <a:rPr lang="en-US" sz="1200" dirty="0">
                <a:solidFill>
                  <a:srgbClr val="C00000"/>
                </a:solidFill>
                <a:latin typeface="Overpass" pitchFamily="2" charset="77"/>
                <a:ea typeface="Lucida Sans" charset="0"/>
                <a:cs typeface="Lucida Sans" charset="0"/>
              </a:rPr>
              <a:t>CI/CD</a:t>
            </a:r>
          </a:p>
        </p:txBody>
      </p:sp>
      <p:sp>
        <p:nvSpPr>
          <p:cNvPr id="90" name="TextBox 89"/>
          <p:cNvSpPr txBox="1"/>
          <p:nvPr/>
        </p:nvSpPr>
        <p:spPr>
          <a:xfrm>
            <a:off x="6646100" y="1066369"/>
            <a:ext cx="2264931" cy="276999"/>
          </a:xfrm>
          <a:prstGeom prst="rect">
            <a:avLst/>
          </a:prstGeom>
          <a:noFill/>
        </p:spPr>
        <p:txBody>
          <a:bodyPr wrap="square" rtlCol="0">
            <a:spAutoFit/>
          </a:bodyPr>
          <a:lstStyle/>
          <a:p>
            <a:r>
              <a:rPr lang="en-US" sz="1200">
                <a:solidFill>
                  <a:srgbClr val="C00000"/>
                </a:solidFill>
                <a:latin typeface="Overpass" pitchFamily="2" charset="77"/>
                <a:ea typeface="Lucida Sans" charset="0"/>
                <a:cs typeface="Lucida Sans" charset="0"/>
              </a:rPr>
              <a:t>Application Building Blocks</a:t>
            </a:r>
            <a:endParaRPr lang="en-US" sz="1200" dirty="0">
              <a:solidFill>
                <a:srgbClr val="C00000"/>
              </a:solidFill>
              <a:latin typeface="Overpass" pitchFamily="2" charset="77"/>
              <a:ea typeface="Lucida Sans" charset="0"/>
              <a:cs typeface="Lucida Sans" charset="0"/>
            </a:endParaRPr>
          </a:p>
        </p:txBody>
      </p:sp>
      <p:sp>
        <p:nvSpPr>
          <p:cNvPr id="92" name="TextBox 91"/>
          <p:cNvSpPr txBox="1"/>
          <p:nvPr/>
        </p:nvSpPr>
        <p:spPr>
          <a:xfrm>
            <a:off x="5940834" y="735151"/>
            <a:ext cx="2941664" cy="276999"/>
          </a:xfrm>
          <a:prstGeom prst="rect">
            <a:avLst/>
          </a:prstGeom>
          <a:noFill/>
        </p:spPr>
        <p:txBody>
          <a:bodyPr wrap="square" rtlCol="0">
            <a:spAutoFit/>
          </a:bodyPr>
          <a:lstStyle/>
          <a:p>
            <a:r>
              <a:rPr lang="en-US" sz="1200" b="1" dirty="0">
                <a:solidFill>
                  <a:srgbClr val="0E642E"/>
                </a:solidFill>
                <a:latin typeface="Overpass" pitchFamily="2" charset="77"/>
                <a:ea typeface="Lucida Sans" charset="0"/>
                <a:cs typeface="Lucida Sans" charset="0"/>
              </a:rPr>
              <a:t>Application (GVDS, Pony Mustang)</a:t>
            </a:r>
          </a:p>
        </p:txBody>
      </p:sp>
      <p:sp>
        <p:nvSpPr>
          <p:cNvPr id="95" name="TextBox 94"/>
          <p:cNvSpPr txBox="1"/>
          <p:nvPr/>
        </p:nvSpPr>
        <p:spPr>
          <a:xfrm>
            <a:off x="6618353" y="3274278"/>
            <a:ext cx="1555725" cy="276999"/>
          </a:xfrm>
          <a:prstGeom prst="rect">
            <a:avLst/>
          </a:prstGeom>
          <a:noFill/>
        </p:spPr>
        <p:txBody>
          <a:bodyPr wrap="square" rtlCol="0">
            <a:spAutoFit/>
          </a:bodyPr>
          <a:lstStyle/>
          <a:p>
            <a:r>
              <a:rPr lang="en-US" sz="1200" b="1" dirty="0">
                <a:solidFill>
                  <a:srgbClr val="0E642E"/>
                </a:solidFill>
                <a:latin typeface="Overpass" pitchFamily="2" charset="77"/>
                <a:ea typeface="Lucida Sans" charset="0"/>
                <a:cs typeface="Lucida Sans" charset="0"/>
              </a:rPr>
              <a:t>Plugins / Drivers</a:t>
            </a:r>
          </a:p>
        </p:txBody>
      </p:sp>
      <p:sp>
        <p:nvSpPr>
          <p:cNvPr id="47" name="Text Placeholder 2">
            <a:extLst>
              <a:ext uri="{FF2B5EF4-FFF2-40B4-BE49-F238E27FC236}">
                <a16:creationId xmlns:a16="http://schemas.microsoft.com/office/drawing/2014/main" id="{41415F48-EA5B-7A44-BD20-608C39731ED9}"/>
              </a:ext>
            </a:extLst>
          </p:cNvPr>
          <p:cNvSpPr txBox="1">
            <a:spLocks/>
          </p:cNvSpPr>
          <p:nvPr/>
        </p:nvSpPr>
        <p:spPr bwMode="auto">
          <a:xfrm>
            <a:off x="175021" y="642938"/>
            <a:ext cx="4220026" cy="395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2"/>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2"/>
                </a:solidFill>
                <a:latin typeface="+mn-lt"/>
              </a:defRPr>
            </a:lvl2pPr>
            <a:lvl3pPr marL="1143000" indent="-228600" algn="l" rtl="0" eaLnBrk="1" fontAlgn="base" hangingPunct="1">
              <a:spcBef>
                <a:spcPct val="20000"/>
              </a:spcBef>
              <a:spcAft>
                <a:spcPct val="0"/>
              </a:spcAft>
              <a:buChar char="•"/>
              <a:defRPr sz="2400">
                <a:solidFill>
                  <a:schemeClr val="tx2"/>
                </a:solidFill>
                <a:latin typeface="+mn-lt"/>
              </a:defRPr>
            </a:lvl3pPr>
            <a:lvl4pPr marL="1600200" indent="-228600" algn="l" rtl="0" eaLnBrk="1" fontAlgn="base" hangingPunct="1">
              <a:spcBef>
                <a:spcPct val="20000"/>
              </a:spcBef>
              <a:spcAft>
                <a:spcPct val="0"/>
              </a:spcAft>
              <a:buChar char="–"/>
              <a:defRPr sz="2000">
                <a:solidFill>
                  <a:schemeClr val="tx2"/>
                </a:solidFill>
                <a:latin typeface="+mn-lt"/>
              </a:defRPr>
            </a:lvl4pPr>
            <a:lvl5pPr marL="2057400" indent="-228600" algn="l" rtl="0" eaLnBrk="1" fontAlgn="base" hangingPunct="1">
              <a:spcBef>
                <a:spcPct val="20000"/>
              </a:spcBef>
              <a:spcAft>
                <a:spcPct val="0"/>
              </a:spcAft>
              <a:buChar char="»"/>
              <a:defRPr sz="2000">
                <a:solidFill>
                  <a:schemeClr val="tx2"/>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CA" sz="1200" dirty="0">
                <a:solidFill>
                  <a:schemeClr val="tx1"/>
                </a:solidFill>
                <a:latin typeface="Overpass" pitchFamily="2" charset="77"/>
                <a:ea typeface="Century Gothic" charset="0"/>
                <a:cs typeface="Century Gothic" charset="0"/>
              </a:rPr>
              <a:t>Providing higher level abstraction not only drastically increase developer productivity but also enable consistent deployment and execution.</a:t>
            </a:r>
          </a:p>
          <a:p>
            <a:endParaRPr lang="en-CA" sz="1200" dirty="0">
              <a:solidFill>
                <a:schemeClr val="tx1"/>
              </a:solidFill>
              <a:latin typeface="Overpass" pitchFamily="2" charset="77"/>
              <a:ea typeface="Century Gothic" charset="0"/>
              <a:cs typeface="Century Gothic" charset="0"/>
            </a:endParaRPr>
          </a:p>
          <a:p>
            <a:r>
              <a:rPr lang="en-CA" sz="1200" dirty="0">
                <a:solidFill>
                  <a:schemeClr val="tx1"/>
                </a:solidFill>
                <a:latin typeface="Overpass" pitchFamily="2" charset="77"/>
                <a:ea typeface="Century Gothic" charset="0"/>
                <a:cs typeface="Century Gothic" charset="0"/>
              </a:rPr>
              <a:t>Keeping with this goal we are working with service owners to deliver value services like Jenkins, WAS, and MongoDB which are targeted to arrive in waves in 2018.</a:t>
            </a:r>
          </a:p>
          <a:p>
            <a:endParaRPr lang="en-CA" sz="1200" dirty="0">
              <a:solidFill>
                <a:schemeClr val="tx1"/>
              </a:solidFill>
              <a:latin typeface="Overpass" pitchFamily="2" charset="77"/>
              <a:ea typeface="Century Gothic" charset="0"/>
              <a:cs typeface="Century Gothic" charset="0"/>
            </a:endParaRPr>
          </a:p>
          <a:p>
            <a:r>
              <a:rPr lang="en-CA" sz="1200" dirty="0">
                <a:solidFill>
                  <a:schemeClr val="tx1"/>
                </a:solidFill>
                <a:latin typeface="Overpass" pitchFamily="2" charset="77"/>
                <a:ea typeface="Century Gothic" charset="0"/>
                <a:cs typeface="Century Gothic" charset="0"/>
              </a:rPr>
              <a:t>Few services like Quay (Docker Registry) is already being leverage by PCF, HPC/Autonomous Vehicle teams.</a:t>
            </a:r>
          </a:p>
          <a:p>
            <a:pPr marL="0" indent="0">
              <a:spcAft>
                <a:spcPts val="450"/>
              </a:spcAft>
              <a:buNone/>
            </a:pPr>
            <a:endParaRPr lang="en-CA" sz="1200" dirty="0">
              <a:solidFill>
                <a:schemeClr val="tx1"/>
              </a:solidFill>
              <a:latin typeface="Overpass" pitchFamily="2" charset="77"/>
              <a:ea typeface="Century Gothic" charset="0"/>
              <a:cs typeface="Century Gothic" charset="0"/>
            </a:endParaRPr>
          </a:p>
          <a:p>
            <a:pPr>
              <a:spcAft>
                <a:spcPts val="450"/>
              </a:spcAft>
            </a:pPr>
            <a:endParaRPr lang="en-CA" sz="1200" dirty="0">
              <a:solidFill>
                <a:schemeClr val="tx1"/>
              </a:solidFill>
              <a:latin typeface="Overpass" pitchFamily="2" charset="77"/>
              <a:ea typeface="Century Gothic" charset="0"/>
              <a:cs typeface="Century Gothic" charset="0"/>
            </a:endParaRPr>
          </a:p>
        </p:txBody>
      </p:sp>
      <p:sp>
        <p:nvSpPr>
          <p:cNvPr id="48" name="Shape 206">
            <a:extLst>
              <a:ext uri="{FF2B5EF4-FFF2-40B4-BE49-F238E27FC236}">
                <a16:creationId xmlns:a16="http://schemas.microsoft.com/office/drawing/2014/main" id="{575DD646-9682-2849-8AE1-CDFC2E1CF7D5}"/>
              </a:ext>
            </a:extLst>
          </p:cNvPr>
          <p:cNvSpPr txBox="1">
            <a:spLocks noGrp="1"/>
          </p:cNvSpPr>
          <p:nvPr>
            <p:ph type="title"/>
          </p:nvPr>
        </p:nvSpPr>
        <p:spPr>
          <a:xfrm>
            <a:off x="172252" y="9525"/>
            <a:ext cx="4219287" cy="523174"/>
          </a:xfrm>
          <a:prstGeom prst="rect">
            <a:avLst/>
          </a:prstGeom>
        </p:spPr>
        <p:txBody>
          <a:bodyPr wrap="square" lIns="91425" tIns="91425" rIns="91425" bIns="91425" anchor="b" anchorCtr="0">
            <a:noAutofit/>
          </a:bodyPr>
          <a:lstStyle/>
          <a:p>
            <a:r>
              <a:rPr lang="en-US" sz="2400" dirty="0">
                <a:latin typeface="Overpass" pitchFamily="2" charset="77"/>
                <a:ea typeface="Century Gothic" charset="0"/>
                <a:cs typeface="Century Gothic" charset="0"/>
              </a:rPr>
              <a:t>Service Based Architecture</a:t>
            </a:r>
            <a:endParaRPr lang="en" sz="2400" dirty="0">
              <a:latin typeface="Overpass" pitchFamily="2" charset="77"/>
              <a:ea typeface="Century Gothic" charset="0"/>
              <a:cs typeface="Century Gothic" charset="0"/>
            </a:endParaRPr>
          </a:p>
        </p:txBody>
      </p:sp>
      <p:sp>
        <p:nvSpPr>
          <p:cNvPr id="10" name="Down Arrow 9">
            <a:extLst>
              <a:ext uri="{FF2B5EF4-FFF2-40B4-BE49-F238E27FC236}">
                <a16:creationId xmlns:a16="http://schemas.microsoft.com/office/drawing/2014/main" id="{5FA8B705-2ED1-C14B-B89C-F20D49E0886F}"/>
              </a:ext>
            </a:extLst>
          </p:cNvPr>
          <p:cNvSpPr/>
          <p:nvPr/>
        </p:nvSpPr>
        <p:spPr bwMode="auto">
          <a:xfrm rot="10800000">
            <a:off x="4458068" y="819437"/>
            <a:ext cx="428625" cy="3099701"/>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vert" wrap="none" lIns="68580" tIns="34290" rIns="68580" bIns="34290" numCol="1" rtlCol="0" anchor="ctr" anchorCtr="0" compatLnSpc="1">
            <a:prstTxWarp prst="textNoShape">
              <a:avLst/>
            </a:prstTxWarp>
          </a:bodyPr>
          <a:lstStyle/>
          <a:p>
            <a:pPr algn="ctr" defTabSz="685800" fontAlgn="base">
              <a:spcBef>
                <a:spcPct val="0"/>
              </a:spcBef>
              <a:spcAft>
                <a:spcPct val="0"/>
              </a:spcAft>
            </a:pPr>
            <a:r>
              <a:rPr lang="en-US" sz="1050" b="1" dirty="0">
                <a:solidFill>
                  <a:schemeClr val="tx1"/>
                </a:solidFill>
                <a:latin typeface="Overpass" pitchFamily="2" charset="77"/>
              </a:rPr>
              <a:t>Increase value &amp; development velocity</a:t>
            </a:r>
          </a:p>
        </p:txBody>
      </p:sp>
      <p:sp>
        <p:nvSpPr>
          <p:cNvPr id="3" name="TextBox 2">
            <a:extLst>
              <a:ext uri="{FF2B5EF4-FFF2-40B4-BE49-F238E27FC236}">
                <a16:creationId xmlns:a16="http://schemas.microsoft.com/office/drawing/2014/main" id="{94A4912D-538F-9C49-BFF2-C05529EEA2E3}"/>
              </a:ext>
            </a:extLst>
          </p:cNvPr>
          <p:cNvSpPr txBox="1"/>
          <p:nvPr/>
        </p:nvSpPr>
        <p:spPr bwMode="auto">
          <a:xfrm>
            <a:off x="6143920" y="3358299"/>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25000" lnSpcReduction="20000"/>
          </a:bodyPr>
          <a:lstStyle/>
          <a:p>
            <a:endParaRPr lang="en-US" sz="1350" b="1" dirty="0">
              <a:latin typeface="Overpass" pitchFamily="2" charset="77"/>
            </a:endParaRPr>
          </a:p>
        </p:txBody>
      </p:sp>
      <p:sp>
        <p:nvSpPr>
          <p:cNvPr id="4" name="TextBox 3">
            <a:extLst>
              <a:ext uri="{FF2B5EF4-FFF2-40B4-BE49-F238E27FC236}">
                <a16:creationId xmlns:a16="http://schemas.microsoft.com/office/drawing/2014/main" id="{E71FCD9E-2F13-FA42-A82E-2C8989348969}"/>
              </a:ext>
            </a:extLst>
          </p:cNvPr>
          <p:cNvSpPr txBox="1"/>
          <p:nvPr/>
        </p:nvSpPr>
        <p:spPr bwMode="auto">
          <a:xfrm>
            <a:off x="6094429" y="3386579"/>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25000" lnSpcReduction="20000"/>
          </a:bodyPr>
          <a:lstStyle/>
          <a:p>
            <a:endParaRPr lang="en-US" sz="1350" b="1" dirty="0">
              <a:latin typeface="Overpass" pitchFamily="2" charset="77"/>
            </a:endParaRPr>
          </a:p>
        </p:txBody>
      </p:sp>
      <p:sp>
        <p:nvSpPr>
          <p:cNvPr id="6" name="TextBox 5">
            <a:extLst>
              <a:ext uri="{FF2B5EF4-FFF2-40B4-BE49-F238E27FC236}">
                <a16:creationId xmlns:a16="http://schemas.microsoft.com/office/drawing/2014/main" id="{F33F6161-C70B-C846-8D7C-A4BD97764F99}"/>
              </a:ext>
            </a:extLst>
          </p:cNvPr>
          <p:cNvSpPr txBox="1"/>
          <p:nvPr/>
        </p:nvSpPr>
        <p:spPr bwMode="auto">
          <a:xfrm>
            <a:off x="8519474" y="3351229"/>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25000" lnSpcReduction="20000"/>
          </a:bodyPr>
          <a:lstStyle/>
          <a:p>
            <a:endParaRPr lang="en-US" sz="1350" b="1" dirty="0">
              <a:latin typeface="Overpass" pitchFamily="2" charset="77"/>
            </a:endParaRPr>
          </a:p>
        </p:txBody>
      </p:sp>
      <p:sp>
        <p:nvSpPr>
          <p:cNvPr id="7" name="TextBox 6">
            <a:extLst>
              <a:ext uri="{FF2B5EF4-FFF2-40B4-BE49-F238E27FC236}">
                <a16:creationId xmlns:a16="http://schemas.microsoft.com/office/drawing/2014/main" id="{674D47C4-1B02-774E-89E8-6AA05E730A2C}"/>
              </a:ext>
            </a:extLst>
          </p:cNvPr>
          <p:cNvSpPr txBox="1"/>
          <p:nvPr/>
        </p:nvSpPr>
        <p:spPr bwMode="auto">
          <a:xfrm>
            <a:off x="6292392" y="2531097"/>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25000" lnSpcReduction="20000"/>
          </a:bodyPr>
          <a:lstStyle/>
          <a:p>
            <a:endParaRPr lang="en-US" sz="1350" b="1" dirty="0">
              <a:latin typeface="Overpass" pitchFamily="2" charset="77"/>
            </a:endParaRPr>
          </a:p>
        </p:txBody>
      </p:sp>
      <p:sp>
        <p:nvSpPr>
          <p:cNvPr id="12" name="TextBox 11">
            <a:extLst>
              <a:ext uri="{FF2B5EF4-FFF2-40B4-BE49-F238E27FC236}">
                <a16:creationId xmlns:a16="http://schemas.microsoft.com/office/drawing/2014/main" id="{AB173C3B-D995-7644-BD74-BF0888602F1E}"/>
              </a:ext>
            </a:extLst>
          </p:cNvPr>
          <p:cNvSpPr txBox="1"/>
          <p:nvPr/>
        </p:nvSpPr>
        <p:spPr bwMode="auto">
          <a:xfrm>
            <a:off x="6025896" y="2532888"/>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t" anchorCtr="0" compatLnSpc="1">
            <a:prstTxWarp prst="textNoShape">
              <a:avLst/>
            </a:prstTxWarp>
            <a:normAutofit fontScale="25000" lnSpcReduction="20000"/>
          </a:bodyPr>
          <a:lstStyle/>
          <a:p>
            <a:endParaRPr lang="en-US" sz="1350" b="1" dirty="0">
              <a:latin typeface="Overpass" pitchFamily="2" charset="77"/>
            </a:endParaRPr>
          </a:p>
        </p:txBody>
      </p:sp>
    </p:spTree>
    <p:extLst>
      <p:ext uri="{BB962C8B-B14F-4D97-AF65-F5344CB8AC3E}">
        <p14:creationId xmlns:p14="http://schemas.microsoft.com/office/powerpoint/2010/main" val="3200483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0" y="84304"/>
            <a:ext cx="7741227" cy="445344"/>
          </a:xfrm>
          <a:prstGeom prst="rect">
            <a:avLst/>
          </a:prstGeom>
        </p:spPr>
        <p:txBody>
          <a:bodyPr wrap="square" lIns="91425" tIns="91425" rIns="91425" bIns="91425" anchor="b" anchorCtr="0">
            <a:noAutofit/>
          </a:bodyPr>
          <a:lstStyle/>
          <a:p>
            <a:pPr algn="ctr"/>
            <a:r>
              <a:rPr lang="en" sz="2700" dirty="0" err="1">
                <a:latin typeface="Overpass" pitchFamily="2" charset="77"/>
                <a:ea typeface="Century Gothic" charset="0"/>
                <a:cs typeface="Century Gothic" charset="0"/>
              </a:rPr>
              <a:t>NextGen</a:t>
            </a:r>
            <a:r>
              <a:rPr lang="en" sz="2700" dirty="0">
                <a:latin typeface="Overpass" pitchFamily="2" charset="77"/>
                <a:ea typeface="Century Gothic" charset="0"/>
                <a:cs typeface="Century Gothic" charset="0"/>
              </a:rPr>
              <a:t> Principles : IT as a Service Provider</a:t>
            </a:r>
          </a:p>
        </p:txBody>
      </p:sp>
      <p:sp>
        <p:nvSpPr>
          <p:cNvPr id="89" name="Rectangle 37"/>
          <p:cNvSpPr/>
          <p:nvPr/>
        </p:nvSpPr>
        <p:spPr>
          <a:xfrm>
            <a:off x="3137063" y="2381035"/>
            <a:ext cx="178515" cy="1357660"/>
          </a:xfrm>
          <a:prstGeom prst="rect">
            <a:avLst/>
          </a:prstGeom>
          <a:pattFill prst="wdUpDiag">
            <a:fgClr>
              <a:srgbClr val="C00000"/>
            </a:fgClr>
            <a:bgClr>
              <a:srgbClr val="00B050"/>
            </a:bgClr>
          </a:pattFill>
          <a:ln w="25400" cap="flat" cmpd="sng" algn="ctr">
            <a:noFill/>
            <a:prstDash val="solid"/>
          </a:ln>
          <a:effectLst/>
        </p:spPr>
        <p:txBody>
          <a:bodyPr rtlCol="0" anchor="ctr"/>
          <a:lstStyle/>
          <a:p>
            <a:pPr algn="ctr" defTabSz="685800">
              <a:defRPr/>
            </a:pPr>
            <a:endParaRPr lang="en-CA" sz="1350" dirty="0">
              <a:solidFill>
                <a:srgbClr val="FFFFFF"/>
              </a:solidFill>
              <a:latin typeface="Overpass" pitchFamily="2" charset="77"/>
              <a:ea typeface="Lucida Sans" charset="0"/>
              <a:cs typeface="Lucida Sans" charset="0"/>
            </a:endParaRPr>
          </a:p>
        </p:txBody>
      </p:sp>
      <p:sp>
        <p:nvSpPr>
          <p:cNvPr id="90" name="Text Placeholder 2"/>
          <p:cNvSpPr txBox="1">
            <a:spLocks/>
          </p:cNvSpPr>
          <p:nvPr/>
        </p:nvSpPr>
        <p:spPr>
          <a:xfrm>
            <a:off x="1284992" y="1092342"/>
            <a:ext cx="2001441" cy="321469"/>
          </a:xfrm>
          <a:prstGeom prst="rect">
            <a:avLst/>
          </a:prstGeom>
          <a:noFill/>
          <a:ln>
            <a:noFill/>
          </a:ln>
        </p:spPr>
        <p:txBody>
          <a:bodyPr lIns="68569" tIns="68569" rIns="68569" bIns="68569" anchor="t" anchorCtr="0"/>
          <a:lstStyle>
            <a:defPPr marR="0" lvl="0" algn="l" rtl="0">
              <a:lnSpc>
                <a:spcPct val="100000"/>
              </a:lnSpc>
              <a:spcBef>
                <a:spcPts val="0"/>
              </a:spcBef>
              <a:spcAft>
                <a:spcPts val="0"/>
              </a:spcAft>
            </a:defPPr>
            <a:lvl1pPr marL="232746" marR="0" lvl="0" indent="-140671" algn="l" rtl="0">
              <a:lnSpc>
                <a:spcPct val="115000"/>
              </a:lnSpc>
              <a:spcBef>
                <a:spcPts val="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1pPr>
            <a:lvl2pPr marL="689772" marR="0" lvl="1" indent="-169072" algn="l" rtl="0">
              <a:lnSpc>
                <a:spcPct val="115000"/>
              </a:lnSpc>
              <a:spcBef>
                <a:spcPts val="40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2pPr>
            <a:lvl3pPr marL="1218732" marR="0" lvl="2" indent="-151932" algn="l" rtl="0">
              <a:lnSpc>
                <a:spcPct val="115000"/>
              </a:lnSpc>
              <a:spcBef>
                <a:spcPts val="40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3pPr>
            <a:lvl4pPr marL="1828100" marR="0" lvl="3" indent="-158050" algn="l" rtl="0">
              <a:lnSpc>
                <a:spcPct val="115000"/>
              </a:lnSpc>
              <a:spcBef>
                <a:spcPts val="36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4pPr>
            <a:lvl5pPr marL="2365526" marR="0" lvl="4" indent="-174776" algn="l" rtl="0">
              <a:lnSpc>
                <a:spcPct val="115000"/>
              </a:lnSpc>
              <a:spcBef>
                <a:spcPts val="36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5pPr>
            <a:lvl6pPr marL="3351512" marR="0" lvl="5" indent="-214612" algn="l" rtl="0">
              <a:lnSpc>
                <a:spcPct val="115000"/>
              </a:lnSpc>
              <a:spcBef>
                <a:spcPts val="54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6pPr>
            <a:lvl7pPr marL="3960880" marR="0" lvl="6" indent="-214379" algn="l" rtl="0">
              <a:lnSpc>
                <a:spcPct val="115000"/>
              </a:lnSpc>
              <a:spcBef>
                <a:spcPts val="54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7pPr>
            <a:lvl8pPr marL="4570247" marR="0" lvl="7" indent="-214147" algn="l" rtl="0">
              <a:lnSpc>
                <a:spcPct val="115000"/>
              </a:lnSpc>
              <a:spcBef>
                <a:spcPts val="54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8pPr>
            <a:lvl9pPr marL="5179612" marR="0" lvl="8" indent="-213912" algn="l" rtl="0">
              <a:lnSpc>
                <a:spcPct val="115000"/>
              </a:lnSpc>
              <a:spcBef>
                <a:spcPts val="540"/>
              </a:spcBef>
              <a:spcAft>
                <a:spcPts val="0"/>
              </a:spcAft>
              <a:buClr>
                <a:srgbClr val="666666"/>
              </a:buClr>
              <a:buSzPct val="100000"/>
              <a:buFont typeface="Open Sans"/>
              <a:buChar char="•"/>
              <a:defRPr sz="1800" b="0" i="0" u="none" strike="noStrike" cap="none">
                <a:solidFill>
                  <a:srgbClr val="666666"/>
                </a:solidFill>
                <a:latin typeface="Open Sans"/>
                <a:ea typeface="Open Sans"/>
                <a:cs typeface="Open Sans"/>
                <a:sym typeface="Open Sans"/>
              </a:defRPr>
            </a:lvl9pPr>
          </a:lstStyle>
          <a:p>
            <a:pPr marL="0" indent="0" algn="ctr">
              <a:buNone/>
            </a:pPr>
            <a:r>
              <a:rPr lang="en-CA" sz="1050" dirty="0">
                <a:latin typeface="Overpass" pitchFamily="2" charset="77"/>
                <a:ea typeface="Century Gothic" charset="0"/>
                <a:cs typeface="Century Gothic" charset="0"/>
              </a:rPr>
              <a:t>Typical Infrastructure Using Server Virtualization</a:t>
            </a:r>
          </a:p>
        </p:txBody>
      </p:sp>
      <p:sp>
        <p:nvSpPr>
          <p:cNvPr id="91" name="Rounded Rectangle 90"/>
          <p:cNvSpPr/>
          <p:nvPr/>
        </p:nvSpPr>
        <p:spPr>
          <a:xfrm>
            <a:off x="1306240" y="4468369"/>
            <a:ext cx="1783199" cy="267293"/>
          </a:xfrm>
          <a:prstGeom prst="roundRect">
            <a:avLst/>
          </a:prstGeom>
          <a:solidFill>
            <a:srgbClr val="3369E8"/>
          </a:solidFill>
          <a:ln w="25400" cap="flat" cmpd="sng" algn="ctr">
            <a:solidFill>
              <a:srgbClr val="3369E8">
                <a:shade val="50000"/>
              </a:srgbClr>
            </a:solidFill>
            <a:prstDash val="solid"/>
          </a:ln>
          <a:effectLst/>
        </p:spPr>
        <p:txBody>
          <a:bodyPr rtlCol="0" anchor="ctr"/>
          <a:lstStyle/>
          <a:p>
            <a:pPr algn="ctr" defTabSz="685800">
              <a:defRPr/>
            </a:pPr>
            <a:r>
              <a:rPr lang="en-CA" sz="1050" dirty="0">
                <a:solidFill>
                  <a:srgbClr val="FFFFFF"/>
                </a:solidFill>
                <a:latin typeface="Overpass" pitchFamily="2" charset="77"/>
                <a:ea typeface="Lucida Sans" charset="0"/>
                <a:cs typeface="Lucida Sans" charset="0"/>
              </a:rPr>
              <a:t>Hardware Layer</a:t>
            </a:r>
          </a:p>
        </p:txBody>
      </p:sp>
      <p:sp>
        <p:nvSpPr>
          <p:cNvPr id="92" name="Rounded Rectangle 91"/>
          <p:cNvSpPr/>
          <p:nvPr/>
        </p:nvSpPr>
        <p:spPr>
          <a:xfrm rot="16200000">
            <a:off x="1040571" y="1827812"/>
            <a:ext cx="736088" cy="204744"/>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Century Gothic" charset="0"/>
                <a:cs typeface="Century Gothic" charset="0"/>
              </a:rPr>
              <a:t>Application</a:t>
            </a:r>
          </a:p>
        </p:txBody>
      </p:sp>
      <p:sp>
        <p:nvSpPr>
          <p:cNvPr id="93" name="Rounded Rectangle 92"/>
          <p:cNvSpPr/>
          <p:nvPr/>
        </p:nvSpPr>
        <p:spPr>
          <a:xfrm rot="16200000">
            <a:off x="731574" y="2943098"/>
            <a:ext cx="1372228" cy="222893"/>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Lucida Sans" charset="0"/>
                <a:cs typeface="Lucida Sans" charset="0"/>
              </a:rPr>
              <a:t>Virtual Machine OS + dependencies</a:t>
            </a:r>
          </a:p>
        </p:txBody>
      </p:sp>
      <p:sp>
        <p:nvSpPr>
          <p:cNvPr id="94" name="Rounded Rectangle 93"/>
          <p:cNvSpPr/>
          <p:nvPr/>
        </p:nvSpPr>
        <p:spPr>
          <a:xfrm rot="16200000">
            <a:off x="1302375" y="1827813"/>
            <a:ext cx="736088" cy="204744"/>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Century Gothic" charset="0"/>
                <a:cs typeface="Century Gothic" charset="0"/>
              </a:rPr>
              <a:t>Application</a:t>
            </a:r>
          </a:p>
        </p:txBody>
      </p:sp>
      <p:sp>
        <p:nvSpPr>
          <p:cNvPr id="95" name="Rounded Rectangle 94"/>
          <p:cNvSpPr/>
          <p:nvPr/>
        </p:nvSpPr>
        <p:spPr>
          <a:xfrm rot="16200000">
            <a:off x="993378" y="2943099"/>
            <a:ext cx="1372228" cy="222893"/>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Lucida Sans" charset="0"/>
                <a:cs typeface="Lucida Sans" charset="0"/>
              </a:rPr>
              <a:t>Virtual Machine OS + dependencies</a:t>
            </a:r>
          </a:p>
        </p:txBody>
      </p:sp>
      <p:sp>
        <p:nvSpPr>
          <p:cNvPr id="96" name="Rounded Rectangle 95"/>
          <p:cNvSpPr/>
          <p:nvPr/>
        </p:nvSpPr>
        <p:spPr>
          <a:xfrm rot="16200000">
            <a:off x="1564179" y="1827813"/>
            <a:ext cx="736088" cy="204744"/>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Century Gothic" charset="0"/>
                <a:cs typeface="Century Gothic" charset="0"/>
              </a:rPr>
              <a:t>Application</a:t>
            </a:r>
          </a:p>
        </p:txBody>
      </p:sp>
      <p:sp>
        <p:nvSpPr>
          <p:cNvPr id="97" name="Rounded Rectangle 96"/>
          <p:cNvSpPr/>
          <p:nvPr/>
        </p:nvSpPr>
        <p:spPr>
          <a:xfrm rot="16200000">
            <a:off x="1255183" y="2943100"/>
            <a:ext cx="1372226" cy="222893"/>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Lucida Sans" charset="0"/>
                <a:cs typeface="Lucida Sans" charset="0"/>
              </a:rPr>
              <a:t>Virtual Machine OS + dependencies</a:t>
            </a:r>
          </a:p>
        </p:txBody>
      </p:sp>
      <p:sp>
        <p:nvSpPr>
          <p:cNvPr id="98" name="Rounded Rectangle 97"/>
          <p:cNvSpPr/>
          <p:nvPr/>
        </p:nvSpPr>
        <p:spPr>
          <a:xfrm rot="16200000">
            <a:off x="1825981" y="1827813"/>
            <a:ext cx="736088" cy="204742"/>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Century Gothic" charset="0"/>
                <a:cs typeface="Century Gothic" charset="0"/>
              </a:rPr>
              <a:t>Application</a:t>
            </a:r>
          </a:p>
        </p:txBody>
      </p:sp>
      <p:sp>
        <p:nvSpPr>
          <p:cNvPr id="99" name="Rounded Rectangle 98"/>
          <p:cNvSpPr/>
          <p:nvPr/>
        </p:nvSpPr>
        <p:spPr>
          <a:xfrm rot="16200000">
            <a:off x="1516987" y="2943100"/>
            <a:ext cx="1372226" cy="222893"/>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Lucida Sans" charset="0"/>
                <a:cs typeface="Lucida Sans" charset="0"/>
              </a:rPr>
              <a:t>Virtual Machine OS + dependencies</a:t>
            </a:r>
          </a:p>
        </p:txBody>
      </p:sp>
      <p:sp>
        <p:nvSpPr>
          <p:cNvPr id="100" name="Rounded Rectangle 99"/>
          <p:cNvSpPr/>
          <p:nvPr/>
        </p:nvSpPr>
        <p:spPr>
          <a:xfrm rot="16200000">
            <a:off x="2087785" y="1827813"/>
            <a:ext cx="736088" cy="204744"/>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Century Gothic" charset="0"/>
                <a:cs typeface="Century Gothic" charset="0"/>
              </a:rPr>
              <a:t>Application</a:t>
            </a:r>
          </a:p>
        </p:txBody>
      </p:sp>
      <p:sp>
        <p:nvSpPr>
          <p:cNvPr id="101" name="Rounded Rectangle 100"/>
          <p:cNvSpPr/>
          <p:nvPr/>
        </p:nvSpPr>
        <p:spPr>
          <a:xfrm rot="16200000">
            <a:off x="1778789" y="2943100"/>
            <a:ext cx="1372226" cy="222893"/>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Lucida Sans" charset="0"/>
                <a:cs typeface="Lucida Sans" charset="0"/>
              </a:rPr>
              <a:t>Virtual Machine OS + dependencies</a:t>
            </a:r>
          </a:p>
        </p:txBody>
      </p:sp>
      <p:sp>
        <p:nvSpPr>
          <p:cNvPr id="102" name="Rounded Rectangle 101"/>
          <p:cNvSpPr/>
          <p:nvPr/>
        </p:nvSpPr>
        <p:spPr>
          <a:xfrm rot="16200000">
            <a:off x="2349587" y="1827813"/>
            <a:ext cx="736088" cy="204744"/>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Century Gothic" charset="0"/>
                <a:cs typeface="Century Gothic" charset="0"/>
              </a:rPr>
              <a:t>Application</a:t>
            </a:r>
          </a:p>
        </p:txBody>
      </p:sp>
      <p:sp>
        <p:nvSpPr>
          <p:cNvPr id="103" name="Rounded Rectangle 102"/>
          <p:cNvSpPr/>
          <p:nvPr/>
        </p:nvSpPr>
        <p:spPr>
          <a:xfrm rot="16200000">
            <a:off x="2040592" y="2943100"/>
            <a:ext cx="1372226" cy="222893"/>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Lucida Sans" charset="0"/>
                <a:cs typeface="Lucida Sans" charset="0"/>
              </a:rPr>
              <a:t>Virtual Machine OS + dependencies</a:t>
            </a:r>
          </a:p>
        </p:txBody>
      </p:sp>
      <p:sp>
        <p:nvSpPr>
          <p:cNvPr id="104" name="Rounded Rectangle 103"/>
          <p:cNvSpPr/>
          <p:nvPr/>
        </p:nvSpPr>
        <p:spPr>
          <a:xfrm rot="16200000">
            <a:off x="2611390" y="1827814"/>
            <a:ext cx="736088" cy="204744"/>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Century Gothic" charset="0"/>
                <a:cs typeface="Century Gothic" charset="0"/>
              </a:rPr>
              <a:t>Application</a:t>
            </a:r>
          </a:p>
        </p:txBody>
      </p:sp>
      <p:sp>
        <p:nvSpPr>
          <p:cNvPr id="105" name="Rounded Rectangle 104"/>
          <p:cNvSpPr/>
          <p:nvPr/>
        </p:nvSpPr>
        <p:spPr>
          <a:xfrm rot="16200000">
            <a:off x="2302395" y="2943100"/>
            <a:ext cx="1372226" cy="222893"/>
          </a:xfrm>
          <a:prstGeom prst="roundRect">
            <a:avLst/>
          </a:prstGeom>
          <a:solidFill>
            <a:srgbClr val="609CC9"/>
          </a:solidFill>
          <a:ln w="25400" cap="flat" cmpd="sng" algn="ctr">
            <a:solidFill>
              <a:schemeClr val="tx1">
                <a:lumMod val="75000"/>
              </a:schemeClr>
            </a:solidFill>
            <a:prstDash val="solid"/>
          </a:ln>
          <a:effectLst/>
        </p:spPr>
        <p:txBody>
          <a:bodyPr rtlCol="0" anchor="ctr"/>
          <a:lstStyle/>
          <a:p>
            <a:pPr algn="ctr" defTabSz="685800">
              <a:defRPr/>
            </a:pPr>
            <a:r>
              <a:rPr lang="en-CA" sz="750" dirty="0">
                <a:solidFill>
                  <a:srgbClr val="FFFFFF"/>
                </a:solidFill>
                <a:latin typeface="Overpass" pitchFamily="2" charset="77"/>
                <a:ea typeface="Lucida Sans" charset="0"/>
                <a:cs typeface="Lucida Sans" charset="0"/>
              </a:rPr>
              <a:t>Virtual Machine OS + dependencies</a:t>
            </a:r>
          </a:p>
        </p:txBody>
      </p:sp>
      <p:sp>
        <p:nvSpPr>
          <p:cNvPr id="106" name="Rounded Rectangle 105"/>
          <p:cNvSpPr/>
          <p:nvPr/>
        </p:nvSpPr>
        <p:spPr>
          <a:xfrm rot="16200000">
            <a:off x="5261229" y="1826362"/>
            <a:ext cx="751448" cy="212376"/>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600" dirty="0">
                <a:solidFill>
                  <a:srgbClr val="FFFFFF"/>
                </a:solidFill>
                <a:latin typeface="Overpass" pitchFamily="2" charset="77"/>
                <a:ea typeface="Century Gothic" charset="0"/>
                <a:cs typeface="Century Gothic" charset="0"/>
              </a:rPr>
              <a:t>Application + dependencies</a:t>
            </a:r>
          </a:p>
        </p:txBody>
      </p:sp>
      <p:sp>
        <p:nvSpPr>
          <p:cNvPr id="107" name="Rounded Rectangle 106"/>
          <p:cNvSpPr/>
          <p:nvPr/>
        </p:nvSpPr>
        <p:spPr>
          <a:xfrm>
            <a:off x="5530765" y="3094102"/>
            <a:ext cx="1783199" cy="271848"/>
          </a:xfrm>
          <a:prstGeom prst="roundRect">
            <a:avLst/>
          </a:prstGeom>
          <a:solidFill>
            <a:srgbClr val="3369E8"/>
          </a:solidFill>
          <a:ln w="25400" cap="flat" cmpd="sng" algn="ctr">
            <a:solidFill>
              <a:srgbClr val="3369E8">
                <a:shade val="50000"/>
              </a:srgbClr>
            </a:solidFill>
            <a:prstDash val="solid"/>
          </a:ln>
          <a:effectLst/>
        </p:spPr>
        <p:txBody>
          <a:bodyPr rtlCol="0" anchor="ctr"/>
          <a:lstStyle/>
          <a:p>
            <a:pPr algn="ctr" defTabSz="685800">
              <a:defRPr/>
            </a:pPr>
            <a:r>
              <a:rPr lang="en-CA" sz="1050" dirty="0">
                <a:solidFill>
                  <a:srgbClr val="FFFFFF"/>
                </a:solidFill>
                <a:latin typeface="Overpass" pitchFamily="2" charset="77"/>
                <a:ea typeface="Lucida Sans" charset="0"/>
                <a:cs typeface="Lucida Sans" charset="0"/>
              </a:rPr>
              <a:t>Hardware Layer</a:t>
            </a:r>
          </a:p>
        </p:txBody>
      </p:sp>
      <p:sp>
        <p:nvSpPr>
          <p:cNvPr id="108" name="Rounded Rectangle 107"/>
          <p:cNvSpPr/>
          <p:nvPr/>
        </p:nvSpPr>
        <p:spPr>
          <a:xfrm>
            <a:off x="5530765" y="2775916"/>
            <a:ext cx="1783199" cy="271848"/>
          </a:xfrm>
          <a:prstGeom prst="roundRect">
            <a:avLst/>
          </a:prstGeom>
          <a:solidFill>
            <a:srgbClr val="BA4A3B"/>
          </a:solidFill>
          <a:ln w="25400" cap="flat" cmpd="sng" algn="ctr">
            <a:solidFill>
              <a:srgbClr val="89372C"/>
            </a:solidFill>
            <a:prstDash val="solid"/>
          </a:ln>
          <a:effectLst/>
        </p:spPr>
        <p:txBody>
          <a:bodyPr rtlCol="0" anchor="ctr"/>
          <a:lstStyle/>
          <a:p>
            <a:pPr algn="ctr" defTabSz="685800">
              <a:defRPr/>
            </a:pPr>
            <a:r>
              <a:rPr lang="en-CA" sz="1050" dirty="0">
                <a:solidFill>
                  <a:srgbClr val="FFFFFF"/>
                </a:solidFill>
                <a:latin typeface="Overpass" pitchFamily="2" charset="77"/>
                <a:ea typeface="Lucida Sans" charset="0"/>
                <a:cs typeface="Lucida Sans" charset="0"/>
              </a:rPr>
              <a:t>Host Operating System</a:t>
            </a:r>
          </a:p>
        </p:txBody>
      </p:sp>
      <p:sp>
        <p:nvSpPr>
          <p:cNvPr id="109" name="Rounded Rectangle 108"/>
          <p:cNvSpPr/>
          <p:nvPr/>
        </p:nvSpPr>
        <p:spPr>
          <a:xfrm>
            <a:off x="5530765" y="2451550"/>
            <a:ext cx="1783199" cy="271848"/>
          </a:xfrm>
          <a:prstGeom prst="roundRect">
            <a:avLst/>
          </a:prstGeom>
          <a:solidFill>
            <a:srgbClr val="92D050"/>
          </a:solidFill>
          <a:ln w="25400" cap="flat" cmpd="sng" algn="ctr">
            <a:solidFill>
              <a:srgbClr val="00B050"/>
            </a:solidFill>
            <a:prstDash val="solid"/>
          </a:ln>
          <a:effectLst/>
        </p:spPr>
        <p:txBody>
          <a:bodyPr rtlCol="0" anchor="ctr"/>
          <a:lstStyle/>
          <a:p>
            <a:pPr algn="ctr" defTabSz="685800">
              <a:defRPr/>
            </a:pPr>
            <a:r>
              <a:rPr lang="en-CA" sz="1050" dirty="0">
                <a:solidFill>
                  <a:srgbClr val="FFFFFF"/>
                </a:solidFill>
                <a:latin typeface="Overpass" pitchFamily="2" charset="77"/>
                <a:ea typeface="Lucida Sans" charset="0"/>
                <a:cs typeface="Lucida Sans" charset="0"/>
              </a:rPr>
              <a:t>Container Engine</a:t>
            </a:r>
          </a:p>
        </p:txBody>
      </p:sp>
      <p:sp>
        <p:nvSpPr>
          <p:cNvPr id="110" name="Rounded Rectangle 109"/>
          <p:cNvSpPr/>
          <p:nvPr/>
        </p:nvSpPr>
        <p:spPr>
          <a:xfrm rot="16200000">
            <a:off x="5523031" y="1826362"/>
            <a:ext cx="751448" cy="212376"/>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600" dirty="0">
                <a:solidFill>
                  <a:srgbClr val="FFFFFF"/>
                </a:solidFill>
                <a:latin typeface="Overpass" pitchFamily="2" charset="77"/>
                <a:ea typeface="Century Gothic" charset="0"/>
                <a:cs typeface="Century Gothic" charset="0"/>
              </a:rPr>
              <a:t>Application + dependencies</a:t>
            </a:r>
          </a:p>
        </p:txBody>
      </p:sp>
      <p:sp>
        <p:nvSpPr>
          <p:cNvPr id="111" name="Rounded Rectangle 110"/>
          <p:cNvSpPr/>
          <p:nvPr/>
        </p:nvSpPr>
        <p:spPr>
          <a:xfrm rot="16200000">
            <a:off x="5784834" y="1826362"/>
            <a:ext cx="751448" cy="212376"/>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600" dirty="0">
                <a:solidFill>
                  <a:srgbClr val="FFFFFF"/>
                </a:solidFill>
                <a:latin typeface="Overpass" pitchFamily="2" charset="77"/>
                <a:ea typeface="Century Gothic" charset="0"/>
                <a:cs typeface="Century Gothic" charset="0"/>
              </a:rPr>
              <a:t>Application + dependencies</a:t>
            </a:r>
          </a:p>
        </p:txBody>
      </p:sp>
      <p:sp>
        <p:nvSpPr>
          <p:cNvPr id="112" name="Rounded Rectangle 111"/>
          <p:cNvSpPr/>
          <p:nvPr/>
        </p:nvSpPr>
        <p:spPr>
          <a:xfrm rot="16200000">
            <a:off x="6046636" y="1826362"/>
            <a:ext cx="751448" cy="212376"/>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600" dirty="0">
                <a:solidFill>
                  <a:srgbClr val="FFFFFF"/>
                </a:solidFill>
                <a:latin typeface="Overpass" pitchFamily="2" charset="77"/>
                <a:ea typeface="Century Gothic" charset="0"/>
                <a:cs typeface="Century Gothic" charset="0"/>
              </a:rPr>
              <a:t>Application + dependencies</a:t>
            </a:r>
          </a:p>
        </p:txBody>
      </p:sp>
      <p:sp>
        <p:nvSpPr>
          <p:cNvPr id="113" name="Rounded Rectangle 112"/>
          <p:cNvSpPr/>
          <p:nvPr/>
        </p:nvSpPr>
        <p:spPr>
          <a:xfrm rot="16200000">
            <a:off x="6308439" y="1826362"/>
            <a:ext cx="751448" cy="212376"/>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600" dirty="0">
                <a:solidFill>
                  <a:srgbClr val="FFFFFF"/>
                </a:solidFill>
                <a:latin typeface="Overpass" pitchFamily="2" charset="77"/>
                <a:ea typeface="Century Gothic" charset="0"/>
                <a:cs typeface="Century Gothic" charset="0"/>
              </a:rPr>
              <a:t>Application + dependencies</a:t>
            </a:r>
          </a:p>
        </p:txBody>
      </p:sp>
      <p:sp>
        <p:nvSpPr>
          <p:cNvPr id="114" name="Rounded Rectangle 113"/>
          <p:cNvSpPr/>
          <p:nvPr/>
        </p:nvSpPr>
        <p:spPr>
          <a:xfrm rot="16200000">
            <a:off x="6570241" y="1826362"/>
            <a:ext cx="751448" cy="212376"/>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600" dirty="0">
                <a:solidFill>
                  <a:srgbClr val="FFFFFF"/>
                </a:solidFill>
                <a:latin typeface="Overpass" pitchFamily="2" charset="77"/>
                <a:ea typeface="Century Gothic" charset="0"/>
                <a:cs typeface="Century Gothic" charset="0"/>
              </a:rPr>
              <a:t>Application + dependencies</a:t>
            </a:r>
          </a:p>
        </p:txBody>
      </p:sp>
      <p:sp>
        <p:nvSpPr>
          <p:cNvPr id="115" name="Rounded Rectangle 114"/>
          <p:cNvSpPr/>
          <p:nvPr/>
        </p:nvSpPr>
        <p:spPr>
          <a:xfrm rot="16200000">
            <a:off x="6832052" y="1826363"/>
            <a:ext cx="751448" cy="212376"/>
          </a:xfrm>
          <a:prstGeom prst="roundRect">
            <a:avLst/>
          </a:prstGeom>
          <a:solidFill>
            <a:schemeClr val="accent6"/>
          </a:solidFill>
          <a:ln w="25400" cap="flat" cmpd="sng" algn="ctr">
            <a:solidFill>
              <a:schemeClr val="accent6">
                <a:lumMod val="75000"/>
              </a:schemeClr>
            </a:solidFill>
            <a:prstDash val="solid"/>
          </a:ln>
          <a:effectLst/>
        </p:spPr>
        <p:txBody>
          <a:bodyPr rtlCol="0" anchor="ctr"/>
          <a:lstStyle/>
          <a:p>
            <a:pPr algn="ctr" defTabSz="685800">
              <a:defRPr/>
            </a:pPr>
            <a:r>
              <a:rPr lang="en-CA" sz="600" dirty="0">
                <a:solidFill>
                  <a:srgbClr val="FFFFFF"/>
                </a:solidFill>
                <a:latin typeface="Overpass" pitchFamily="2" charset="77"/>
                <a:ea typeface="Century Gothic" charset="0"/>
                <a:cs typeface="Century Gothic" charset="0"/>
              </a:rPr>
              <a:t>Application + dependencies</a:t>
            </a:r>
          </a:p>
        </p:txBody>
      </p:sp>
      <p:sp>
        <p:nvSpPr>
          <p:cNvPr id="116" name="Text Placeholder 2"/>
          <p:cNvSpPr txBox="1">
            <a:spLocks/>
          </p:cNvSpPr>
          <p:nvPr/>
        </p:nvSpPr>
        <p:spPr bwMode="auto">
          <a:xfrm>
            <a:off x="5380650" y="1121636"/>
            <a:ext cx="2002309" cy="32114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174625" indent="-174625" algn="l" rtl="0" eaLnBrk="1" fontAlgn="base" hangingPunct="1">
              <a:lnSpc>
                <a:spcPct val="100000"/>
              </a:lnSpc>
              <a:spcBef>
                <a:spcPts val="500"/>
              </a:spcBef>
              <a:spcAft>
                <a:spcPct val="0"/>
              </a:spcAft>
              <a:buClr>
                <a:schemeClr val="tx1"/>
              </a:buClr>
              <a:buSzPct val="120000"/>
              <a:buFont typeface="Arial" pitchFamily="34" charset="0"/>
              <a:buChar char="•"/>
              <a:defRPr sz="1200" kern="1200" baseline="0">
                <a:solidFill>
                  <a:schemeClr val="tx1"/>
                </a:solidFill>
                <a:latin typeface="+mn-lt"/>
                <a:ea typeface="+mn-ea"/>
                <a:cs typeface="+mn-cs"/>
              </a:defRPr>
            </a:lvl1pPr>
            <a:lvl2pPr marL="361950" indent="-180975" algn="l" rtl="0" eaLnBrk="1" fontAlgn="base" hangingPunct="1">
              <a:lnSpc>
                <a:spcPct val="100000"/>
              </a:lnSpc>
              <a:spcBef>
                <a:spcPts val="500"/>
              </a:spcBef>
              <a:spcAft>
                <a:spcPct val="0"/>
              </a:spcAft>
              <a:buClr>
                <a:schemeClr val="tx1"/>
              </a:buClr>
              <a:buSzPct val="150000"/>
              <a:buFont typeface="Arial" pitchFamily="34" charset="0"/>
              <a:buChar char="◦"/>
              <a:defRPr sz="1200" kern="1200">
                <a:solidFill>
                  <a:schemeClr val="tx1"/>
                </a:solidFill>
                <a:latin typeface="+mn-lt"/>
                <a:ea typeface="+mn-ea"/>
                <a:cs typeface="+mn-cs"/>
              </a:defRPr>
            </a:lvl2pPr>
            <a:lvl3pPr marL="542925" indent="-180975" algn="l" rtl="0" eaLnBrk="1" fontAlgn="base" hangingPunct="1">
              <a:lnSpc>
                <a:spcPct val="100000"/>
              </a:lnSpc>
              <a:spcBef>
                <a:spcPts val="500"/>
              </a:spcBef>
              <a:spcAft>
                <a:spcPct val="0"/>
              </a:spcAft>
              <a:buClr>
                <a:schemeClr val="tx1"/>
              </a:buClr>
              <a:buSzPct val="100000"/>
              <a:buFont typeface="Arial" pitchFamily="34" charset="0"/>
              <a:buChar char="–"/>
              <a:defRPr sz="1200" kern="1200" baseline="0">
                <a:solidFill>
                  <a:schemeClr val="tx1"/>
                </a:solidFill>
                <a:latin typeface="+mn-lt"/>
                <a:ea typeface="+mn-ea"/>
                <a:cs typeface="+mn-cs"/>
              </a:defRPr>
            </a:lvl3pPr>
            <a:lvl4pPr marL="714375" indent="-171450" algn="l" rtl="0" eaLnBrk="1" fontAlgn="base" hangingPunct="1">
              <a:lnSpc>
                <a:spcPct val="100000"/>
              </a:lnSpc>
              <a:spcBef>
                <a:spcPts val="500"/>
              </a:spcBef>
              <a:spcAft>
                <a:spcPct val="0"/>
              </a:spcAft>
              <a:buClr>
                <a:schemeClr val="tx1"/>
              </a:buClr>
              <a:buSzPct val="100000"/>
              <a:buFont typeface="Wingdings" pitchFamily="2" charset="2"/>
              <a:buChar char="§"/>
              <a:defRPr sz="1200" kern="1200">
                <a:solidFill>
                  <a:schemeClr val="tx1"/>
                </a:solidFill>
                <a:latin typeface="+mn-lt"/>
                <a:ea typeface="+mn-ea"/>
                <a:cs typeface="+mn-cs"/>
              </a:defRPr>
            </a:lvl4pPr>
            <a:lvl5pPr marL="1614488" indent="-174625" algn="l" rtl="0" eaLnBrk="1" fontAlgn="base" hangingPunct="1">
              <a:lnSpc>
                <a:spcPts val="1350"/>
              </a:lnSpc>
              <a:spcBef>
                <a:spcPts val="500"/>
              </a:spcBef>
              <a:spcAft>
                <a:spcPct val="0"/>
              </a:spcAft>
              <a:buSzPct val="150000"/>
              <a:buFont typeface="Arial" pitchFamily="34" charset="0"/>
              <a:buChar char="◦"/>
              <a:tabLst/>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rgbClr val="333333"/>
              </a:buClr>
              <a:buNone/>
            </a:pPr>
            <a:r>
              <a:rPr lang="en-CA" sz="1050" dirty="0">
                <a:solidFill>
                  <a:srgbClr val="333333"/>
                </a:solidFill>
                <a:latin typeface="Overpass" pitchFamily="2" charset="77"/>
                <a:ea typeface="Century Gothic" charset="0"/>
                <a:cs typeface="Century Gothic" charset="0"/>
              </a:rPr>
              <a:t>Ideal Infrastructure Using Application Containers</a:t>
            </a:r>
          </a:p>
        </p:txBody>
      </p:sp>
      <p:sp>
        <p:nvSpPr>
          <p:cNvPr id="117" name="TextBox 40"/>
          <p:cNvSpPr txBox="1"/>
          <p:nvPr/>
        </p:nvSpPr>
        <p:spPr>
          <a:xfrm>
            <a:off x="1151805" y="600239"/>
            <a:ext cx="6404660" cy="253916"/>
          </a:xfrm>
          <a:prstGeom prst="rect">
            <a:avLst/>
          </a:prstGeom>
          <a:ln>
            <a:solidFill>
              <a:schemeClr val="tx1"/>
            </a:solidFill>
          </a:ln>
        </p:spPr>
        <p:txBody>
          <a:bodyPr wrap="square" rtlCol="0">
            <a:spAutoFit/>
          </a:bodyPr>
          <a:lstStyle/>
          <a:p>
            <a:r>
              <a:rPr lang="en-CA" sz="1050" b="1" dirty="0">
                <a:latin typeface="Overpass" pitchFamily="2" charset="77"/>
                <a:ea typeface="Century Gothic" charset="0"/>
                <a:cs typeface="Century Gothic" charset="0"/>
              </a:rPr>
              <a:t>Containers isolates and package application workloads more efficiently.</a:t>
            </a:r>
          </a:p>
        </p:txBody>
      </p:sp>
      <p:sp>
        <p:nvSpPr>
          <p:cNvPr id="118" name="Right Brace 42"/>
          <p:cNvSpPr/>
          <p:nvPr/>
        </p:nvSpPr>
        <p:spPr>
          <a:xfrm>
            <a:off x="3146588" y="2360256"/>
            <a:ext cx="455939" cy="2375406"/>
          </a:xfrm>
          <a:prstGeom prst="rightBrace">
            <a:avLst>
              <a:gd name="adj1" fmla="val 8333"/>
              <a:gd name="adj2" fmla="val 46792"/>
            </a:avLst>
          </a:prstGeom>
          <a:noFill/>
          <a:ln w="38100" cap="flat" cmpd="sng" algn="ctr">
            <a:solidFill>
              <a:srgbClr val="00B050"/>
            </a:solidFill>
            <a:prstDash val="solid"/>
          </a:ln>
          <a:effectLst/>
        </p:spPr>
        <p:txBody>
          <a:bodyPr rtlCol="0" anchor="ctr"/>
          <a:lstStyle/>
          <a:p>
            <a:pPr algn="ctr" defTabSz="685800">
              <a:defRPr/>
            </a:pPr>
            <a:endParaRPr lang="en-CA" sz="1350" dirty="0">
              <a:solidFill>
                <a:srgbClr val="333333"/>
              </a:solidFill>
              <a:latin typeface="Overpass" pitchFamily="2" charset="77"/>
              <a:ea typeface="Lucida Sans" charset="0"/>
              <a:cs typeface="Lucida Sans" charset="0"/>
            </a:endParaRPr>
          </a:p>
        </p:txBody>
      </p:sp>
      <p:sp>
        <p:nvSpPr>
          <p:cNvPr id="119" name="Right Brace 44"/>
          <p:cNvSpPr/>
          <p:nvPr/>
        </p:nvSpPr>
        <p:spPr>
          <a:xfrm>
            <a:off x="3089438" y="1556826"/>
            <a:ext cx="704475" cy="2181869"/>
          </a:xfrm>
          <a:prstGeom prst="rightBrace">
            <a:avLst>
              <a:gd name="adj1" fmla="val 8333"/>
              <a:gd name="adj2" fmla="val 44496"/>
            </a:avLst>
          </a:prstGeom>
          <a:noFill/>
          <a:ln w="38100" cap="flat" cmpd="sng" algn="ctr">
            <a:solidFill>
              <a:schemeClr val="accent6">
                <a:lumMod val="75000"/>
              </a:schemeClr>
            </a:solidFill>
            <a:prstDash val="solid"/>
          </a:ln>
          <a:effectLst/>
        </p:spPr>
        <p:txBody>
          <a:bodyPr rtlCol="0" anchor="ctr"/>
          <a:lstStyle/>
          <a:p>
            <a:pPr algn="ctr" defTabSz="685800">
              <a:defRPr/>
            </a:pPr>
            <a:endParaRPr lang="en-CA" sz="1350" dirty="0">
              <a:solidFill>
                <a:srgbClr val="333333"/>
              </a:solidFill>
              <a:latin typeface="Overpass" pitchFamily="2" charset="77"/>
              <a:ea typeface="Lucida Sans" charset="0"/>
              <a:cs typeface="Lucida Sans" charset="0"/>
            </a:endParaRPr>
          </a:p>
        </p:txBody>
      </p:sp>
      <p:sp>
        <p:nvSpPr>
          <p:cNvPr id="120" name="Right Brace 45"/>
          <p:cNvSpPr/>
          <p:nvPr/>
        </p:nvSpPr>
        <p:spPr>
          <a:xfrm flipH="1">
            <a:off x="5199123" y="1562139"/>
            <a:ext cx="324006" cy="746135"/>
          </a:xfrm>
          <a:prstGeom prst="rightBrace">
            <a:avLst>
              <a:gd name="adj1" fmla="val 8333"/>
              <a:gd name="adj2" fmla="val 51957"/>
            </a:avLst>
          </a:prstGeom>
          <a:noFill/>
          <a:ln w="38100" cap="flat" cmpd="sng" algn="ctr">
            <a:solidFill>
              <a:schemeClr val="accent6">
                <a:lumMod val="75000"/>
              </a:schemeClr>
            </a:solidFill>
            <a:prstDash val="solid"/>
          </a:ln>
          <a:effectLst/>
        </p:spPr>
        <p:txBody>
          <a:bodyPr rtlCol="0" anchor="ctr"/>
          <a:lstStyle/>
          <a:p>
            <a:pPr algn="ctr" defTabSz="685800">
              <a:defRPr/>
            </a:pPr>
            <a:endParaRPr lang="en-CA" sz="1350" dirty="0">
              <a:solidFill>
                <a:srgbClr val="333333"/>
              </a:solidFill>
              <a:latin typeface="Overpass" pitchFamily="2" charset="77"/>
              <a:ea typeface="Lucida Sans" charset="0"/>
              <a:cs typeface="Lucida Sans" charset="0"/>
            </a:endParaRPr>
          </a:p>
        </p:txBody>
      </p:sp>
      <p:sp>
        <p:nvSpPr>
          <p:cNvPr id="121" name="Right Brace 48"/>
          <p:cNvSpPr/>
          <p:nvPr/>
        </p:nvSpPr>
        <p:spPr>
          <a:xfrm flipH="1">
            <a:off x="5134208" y="2463168"/>
            <a:ext cx="406268" cy="877638"/>
          </a:xfrm>
          <a:prstGeom prst="rightBrace">
            <a:avLst>
              <a:gd name="adj1" fmla="val 8333"/>
              <a:gd name="adj2" fmla="val 70621"/>
            </a:avLst>
          </a:prstGeom>
          <a:noFill/>
          <a:ln w="38100" cap="flat" cmpd="sng" algn="ctr">
            <a:solidFill>
              <a:srgbClr val="00B050"/>
            </a:solidFill>
            <a:prstDash val="solid"/>
          </a:ln>
          <a:effectLst/>
        </p:spPr>
        <p:txBody>
          <a:bodyPr rtlCol="0" anchor="ctr"/>
          <a:lstStyle/>
          <a:p>
            <a:pPr algn="ctr" defTabSz="685800">
              <a:defRPr/>
            </a:pPr>
            <a:endParaRPr lang="en-CA" sz="1350" dirty="0">
              <a:solidFill>
                <a:srgbClr val="333333"/>
              </a:solidFill>
              <a:latin typeface="Overpass" pitchFamily="2" charset="77"/>
              <a:ea typeface="Lucida Sans" charset="0"/>
              <a:cs typeface="Lucida Sans" charset="0"/>
            </a:endParaRPr>
          </a:p>
        </p:txBody>
      </p:sp>
      <p:sp>
        <p:nvSpPr>
          <p:cNvPr id="122" name="TextBox 50"/>
          <p:cNvSpPr txBox="1"/>
          <p:nvPr/>
        </p:nvSpPr>
        <p:spPr>
          <a:xfrm>
            <a:off x="3810732" y="1827409"/>
            <a:ext cx="1380755" cy="900246"/>
          </a:xfrm>
          <a:prstGeom prst="rect">
            <a:avLst/>
          </a:prstGeom>
          <a:ln w="25400">
            <a:solidFill>
              <a:schemeClr val="accent6">
                <a:lumMod val="75000"/>
              </a:schemeClr>
            </a:solidFill>
          </a:ln>
        </p:spPr>
        <p:txBody>
          <a:bodyPr wrap="square" rtlCol="0">
            <a:spAutoFit/>
          </a:bodyPr>
          <a:lstStyle/>
          <a:p>
            <a:r>
              <a:rPr lang="en-CA" sz="1050" dirty="0">
                <a:solidFill>
                  <a:srgbClr val="333333"/>
                </a:solidFill>
                <a:latin typeface="Overpass" pitchFamily="2" charset="77"/>
                <a:ea typeface="Century Gothic" charset="0"/>
                <a:cs typeface="Century Gothic" charset="0"/>
              </a:rPr>
              <a:t>Development maintenance and configuration responsibility </a:t>
            </a:r>
          </a:p>
          <a:p>
            <a:endParaRPr lang="en-CA" sz="1050" dirty="0">
              <a:solidFill>
                <a:srgbClr val="333333"/>
              </a:solidFill>
              <a:latin typeface="Overpass" pitchFamily="2" charset="77"/>
              <a:ea typeface="Century Gothic" charset="0"/>
              <a:cs typeface="Century Gothic" charset="0"/>
            </a:endParaRPr>
          </a:p>
        </p:txBody>
      </p:sp>
      <p:sp>
        <p:nvSpPr>
          <p:cNvPr id="125" name="TextBox 57"/>
          <p:cNvSpPr txBox="1"/>
          <p:nvPr/>
        </p:nvSpPr>
        <p:spPr>
          <a:xfrm>
            <a:off x="3602527" y="3025675"/>
            <a:ext cx="1532245" cy="738664"/>
          </a:xfrm>
          <a:prstGeom prst="rect">
            <a:avLst/>
          </a:prstGeom>
          <a:ln w="25400">
            <a:solidFill>
              <a:srgbClr val="00B050"/>
            </a:solidFill>
          </a:ln>
        </p:spPr>
        <p:txBody>
          <a:bodyPr wrap="square" rtlCol="0">
            <a:spAutoFit/>
          </a:bodyPr>
          <a:lstStyle/>
          <a:p>
            <a:r>
              <a:rPr lang="en-CA" sz="1050" dirty="0">
                <a:solidFill>
                  <a:srgbClr val="333333"/>
                </a:solidFill>
                <a:latin typeface="Overpass" pitchFamily="2" charset="77"/>
                <a:ea typeface="Century Gothic" charset="0"/>
                <a:cs typeface="Century Gothic" charset="0"/>
              </a:rPr>
              <a:t>Infrastructure/Ops maintenance and configuration responsibility.</a:t>
            </a:r>
          </a:p>
        </p:txBody>
      </p:sp>
      <p:sp>
        <p:nvSpPr>
          <p:cNvPr id="128" name="Rectangle 60"/>
          <p:cNvSpPr/>
          <p:nvPr/>
        </p:nvSpPr>
        <p:spPr>
          <a:xfrm>
            <a:off x="3537026" y="4128765"/>
            <a:ext cx="273706" cy="259303"/>
          </a:xfrm>
          <a:prstGeom prst="rect">
            <a:avLst/>
          </a:prstGeom>
          <a:pattFill prst="wdUpDiag">
            <a:fgClr>
              <a:srgbClr val="C00000"/>
            </a:fgClr>
            <a:bgClr>
              <a:srgbClr val="00B050"/>
            </a:bgClr>
          </a:pattFill>
          <a:ln w="25400" cap="flat" cmpd="sng" algn="ctr">
            <a:noFill/>
            <a:prstDash val="solid"/>
          </a:ln>
          <a:effectLst/>
        </p:spPr>
        <p:txBody>
          <a:bodyPr rtlCol="0" anchor="ctr"/>
          <a:lstStyle/>
          <a:p>
            <a:pPr algn="ctr" defTabSz="685800">
              <a:defRPr/>
            </a:pPr>
            <a:endParaRPr lang="en-CA" sz="1350" dirty="0">
              <a:solidFill>
                <a:srgbClr val="FFFFFF"/>
              </a:solidFill>
              <a:latin typeface="Overpass" pitchFamily="2" charset="77"/>
              <a:ea typeface="Lucida Sans" charset="0"/>
              <a:cs typeface="Lucida Sans" charset="0"/>
            </a:endParaRPr>
          </a:p>
        </p:txBody>
      </p:sp>
      <p:sp>
        <p:nvSpPr>
          <p:cNvPr id="129" name="TextBox 61"/>
          <p:cNvSpPr txBox="1"/>
          <p:nvPr/>
        </p:nvSpPr>
        <p:spPr>
          <a:xfrm>
            <a:off x="3864329" y="4043781"/>
            <a:ext cx="1564419" cy="738664"/>
          </a:xfrm>
          <a:prstGeom prst="rect">
            <a:avLst/>
          </a:prstGeom>
        </p:spPr>
        <p:txBody>
          <a:bodyPr wrap="square" rtlCol="0">
            <a:spAutoFit/>
          </a:bodyPr>
          <a:lstStyle/>
          <a:p>
            <a:r>
              <a:rPr lang="en-CA" sz="1050" dirty="0">
                <a:solidFill>
                  <a:srgbClr val="333333"/>
                </a:solidFill>
                <a:latin typeface="Overpass" pitchFamily="2" charset="77"/>
                <a:ea typeface="Century Gothic" charset="0"/>
                <a:cs typeface="Century Gothic" charset="0"/>
              </a:rPr>
              <a:t>Overlap where both development and operation have accountabilities</a:t>
            </a:r>
          </a:p>
        </p:txBody>
      </p:sp>
      <p:sp>
        <p:nvSpPr>
          <p:cNvPr id="130" name="Rectangle 129"/>
          <p:cNvSpPr/>
          <p:nvPr/>
        </p:nvSpPr>
        <p:spPr>
          <a:xfrm>
            <a:off x="5502493" y="3868693"/>
            <a:ext cx="2219123" cy="1061829"/>
          </a:xfrm>
          <a:prstGeom prst="rect">
            <a:avLst/>
          </a:prstGeom>
          <a:solidFill>
            <a:srgbClr val="FFFFFF"/>
          </a:solidFill>
          <a:ln w="25400" cap="flat" cmpd="sng" algn="ctr">
            <a:solidFill>
              <a:srgbClr val="A44134"/>
            </a:solidFill>
            <a:prstDash val="solid"/>
          </a:ln>
          <a:effectLst/>
        </p:spPr>
        <p:txBody>
          <a:bodyPr wrap="square">
            <a:spAutoFit/>
          </a:bodyPr>
          <a:lstStyle/>
          <a:p>
            <a:pPr defTabSz="685800">
              <a:defRPr/>
            </a:pPr>
            <a:r>
              <a:rPr lang="en-CA" sz="1050" dirty="0">
                <a:solidFill>
                  <a:srgbClr val="333333"/>
                </a:solidFill>
                <a:latin typeface="Overpass" pitchFamily="2" charset="77"/>
                <a:ea typeface="Century Gothic" charset="0"/>
                <a:cs typeface="Century Gothic" charset="0"/>
              </a:rPr>
              <a:t>Infrastructure/Ops can focus on reliability/availability/performance of the underlying server. Development can focus on the run-time and dependencies of the application. </a:t>
            </a:r>
          </a:p>
        </p:txBody>
      </p:sp>
      <p:sp>
        <p:nvSpPr>
          <p:cNvPr id="131" name="Rounded Rectangle 130"/>
          <p:cNvSpPr/>
          <p:nvPr/>
        </p:nvSpPr>
        <p:spPr>
          <a:xfrm>
            <a:off x="1306240" y="3825817"/>
            <a:ext cx="1783199" cy="588268"/>
          </a:xfrm>
          <a:prstGeom prst="roundRect">
            <a:avLst/>
          </a:prstGeom>
          <a:solidFill>
            <a:srgbClr val="BA4A3B"/>
          </a:solidFill>
          <a:ln w="25400" cap="flat" cmpd="sng" algn="ctr">
            <a:solidFill>
              <a:srgbClr val="89372C"/>
            </a:solidFill>
            <a:prstDash val="solid"/>
          </a:ln>
          <a:effectLst/>
        </p:spPr>
        <p:txBody>
          <a:bodyPr rtlCol="0" anchor="ctr"/>
          <a:lstStyle/>
          <a:p>
            <a:pPr algn="ctr" defTabSz="685800">
              <a:defRPr/>
            </a:pPr>
            <a:r>
              <a:rPr lang="en-CA" sz="1050" dirty="0">
                <a:solidFill>
                  <a:srgbClr val="FFFFFF"/>
                </a:solidFill>
                <a:latin typeface="Overpass" pitchFamily="2" charset="77"/>
                <a:ea typeface="Lucida Sans" charset="0"/>
                <a:cs typeface="Lucida Sans" charset="0"/>
              </a:rPr>
              <a:t>Hypervisor</a:t>
            </a:r>
          </a:p>
        </p:txBody>
      </p:sp>
      <p:sp>
        <p:nvSpPr>
          <p:cNvPr id="42" name="Slide Number Placeholder 1">
            <a:extLst>
              <a:ext uri="{FF2B5EF4-FFF2-40B4-BE49-F238E27FC236}">
                <a16:creationId xmlns:a16="http://schemas.microsoft.com/office/drawing/2014/main" id="{DFA51427-8458-0744-A03F-82691C2B8DBB}"/>
              </a:ext>
            </a:extLst>
          </p:cNvPr>
          <p:cNvSpPr txBox="1">
            <a:spLocks/>
          </p:cNvSpPr>
          <p:nvPr/>
        </p:nvSpPr>
        <p:spPr>
          <a:xfrm>
            <a:off x="103328" y="4733944"/>
            <a:ext cx="416436"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36</a:t>
            </a:fld>
            <a:endParaRPr lang="en" dirty="0"/>
          </a:p>
        </p:txBody>
      </p:sp>
    </p:spTree>
    <p:extLst>
      <p:ext uri="{BB962C8B-B14F-4D97-AF65-F5344CB8AC3E}">
        <p14:creationId xmlns:p14="http://schemas.microsoft.com/office/powerpoint/2010/main" val="2797462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a:spLocks noGrp="1"/>
          </p:cNvSpPr>
          <p:nvPr>
            <p:ph type="title"/>
          </p:nvPr>
        </p:nvSpPr>
        <p:spPr>
          <a:xfrm>
            <a:off x="746616" y="140452"/>
            <a:ext cx="8180408" cy="429992"/>
          </a:xfrm>
          <a:prstGeom prst="rect">
            <a:avLst/>
          </a:prstGeom>
        </p:spPr>
        <p:txBody>
          <a:bodyPr wrap="square" lIns="91425" tIns="91425" rIns="91425" bIns="91425" anchor="b" anchorCtr="0">
            <a:noAutofit/>
          </a:bodyPr>
          <a:lstStyle/>
          <a:p>
            <a:pPr algn="ctr"/>
            <a:r>
              <a:rPr lang="en" sz="2550" dirty="0" err="1">
                <a:latin typeface="Overpass" pitchFamily="2" charset="77"/>
                <a:ea typeface="Century Gothic" charset="0"/>
                <a:cs typeface="Century Gothic" charset="0"/>
              </a:rPr>
              <a:t>NextGen</a:t>
            </a:r>
            <a:r>
              <a:rPr lang="en" sz="2550" dirty="0">
                <a:latin typeface="Overpass" pitchFamily="2" charset="77"/>
                <a:ea typeface="Century Gothic" charset="0"/>
                <a:cs typeface="Century Gothic" charset="0"/>
              </a:rPr>
              <a:t> Principles : Clean Separation Concerns</a:t>
            </a:r>
          </a:p>
        </p:txBody>
      </p:sp>
      <p:sp>
        <p:nvSpPr>
          <p:cNvPr id="3" name="Text Placeholder 2"/>
          <p:cNvSpPr txBox="1">
            <a:spLocks/>
          </p:cNvSpPr>
          <p:nvPr/>
        </p:nvSpPr>
        <p:spPr bwMode="auto">
          <a:xfrm>
            <a:off x="818428" y="675387"/>
            <a:ext cx="7600949" cy="81091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174625" indent="-174625" algn="l" rtl="0" eaLnBrk="1" fontAlgn="base" hangingPunct="1">
              <a:lnSpc>
                <a:spcPct val="100000"/>
              </a:lnSpc>
              <a:spcBef>
                <a:spcPts val="500"/>
              </a:spcBef>
              <a:spcAft>
                <a:spcPct val="0"/>
              </a:spcAft>
              <a:buClr>
                <a:schemeClr val="tx1"/>
              </a:buClr>
              <a:buSzPct val="120000"/>
              <a:buFont typeface="Arial" pitchFamily="34" charset="0"/>
              <a:buChar char="•"/>
              <a:defRPr sz="1200" kern="1200" baseline="0">
                <a:solidFill>
                  <a:schemeClr val="tx1"/>
                </a:solidFill>
                <a:latin typeface="+mn-lt"/>
                <a:ea typeface="+mn-ea"/>
                <a:cs typeface="+mn-cs"/>
              </a:defRPr>
            </a:lvl1pPr>
            <a:lvl2pPr marL="361950" indent="-180975" algn="l" rtl="0" eaLnBrk="1" fontAlgn="base" hangingPunct="1">
              <a:lnSpc>
                <a:spcPct val="100000"/>
              </a:lnSpc>
              <a:spcBef>
                <a:spcPts val="500"/>
              </a:spcBef>
              <a:spcAft>
                <a:spcPct val="0"/>
              </a:spcAft>
              <a:buClr>
                <a:schemeClr val="tx1"/>
              </a:buClr>
              <a:buSzPct val="150000"/>
              <a:buFont typeface="Arial" pitchFamily="34" charset="0"/>
              <a:buChar char="◦"/>
              <a:defRPr sz="1200" kern="1200">
                <a:solidFill>
                  <a:schemeClr val="tx1"/>
                </a:solidFill>
                <a:latin typeface="+mn-lt"/>
                <a:ea typeface="+mn-ea"/>
                <a:cs typeface="+mn-cs"/>
              </a:defRPr>
            </a:lvl2pPr>
            <a:lvl3pPr marL="542925" indent="-180975" algn="l" rtl="0" eaLnBrk="1" fontAlgn="base" hangingPunct="1">
              <a:lnSpc>
                <a:spcPct val="100000"/>
              </a:lnSpc>
              <a:spcBef>
                <a:spcPts val="500"/>
              </a:spcBef>
              <a:spcAft>
                <a:spcPct val="0"/>
              </a:spcAft>
              <a:buClr>
                <a:schemeClr val="tx1"/>
              </a:buClr>
              <a:buSzPct val="100000"/>
              <a:buFont typeface="Arial" pitchFamily="34" charset="0"/>
              <a:buChar char="–"/>
              <a:defRPr sz="1200" kern="1200" baseline="0">
                <a:solidFill>
                  <a:schemeClr val="tx1"/>
                </a:solidFill>
                <a:latin typeface="+mn-lt"/>
                <a:ea typeface="+mn-ea"/>
                <a:cs typeface="+mn-cs"/>
              </a:defRPr>
            </a:lvl3pPr>
            <a:lvl4pPr marL="714375" indent="-171450" algn="l" rtl="0" eaLnBrk="1" fontAlgn="base" hangingPunct="1">
              <a:lnSpc>
                <a:spcPct val="100000"/>
              </a:lnSpc>
              <a:spcBef>
                <a:spcPts val="500"/>
              </a:spcBef>
              <a:spcAft>
                <a:spcPct val="0"/>
              </a:spcAft>
              <a:buClr>
                <a:schemeClr val="tx1"/>
              </a:buClr>
              <a:buSzPct val="100000"/>
              <a:buFont typeface="Wingdings" pitchFamily="2" charset="2"/>
              <a:buChar char="§"/>
              <a:defRPr sz="1200" kern="1200">
                <a:solidFill>
                  <a:schemeClr val="tx1"/>
                </a:solidFill>
                <a:latin typeface="+mn-lt"/>
                <a:ea typeface="+mn-ea"/>
                <a:cs typeface="+mn-cs"/>
              </a:defRPr>
            </a:lvl4pPr>
            <a:lvl5pPr marL="1614488" indent="-174625" algn="l" rtl="0" eaLnBrk="1" fontAlgn="base" hangingPunct="1">
              <a:lnSpc>
                <a:spcPts val="1350"/>
              </a:lnSpc>
              <a:spcBef>
                <a:spcPts val="500"/>
              </a:spcBef>
              <a:spcAft>
                <a:spcPct val="0"/>
              </a:spcAft>
              <a:buSzPct val="150000"/>
              <a:buFont typeface="Arial" pitchFamily="34" charset="0"/>
              <a:buChar char="◦"/>
              <a:tabLst/>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33333"/>
              </a:buClr>
              <a:buNone/>
            </a:pPr>
            <a:r>
              <a:rPr lang="en-CA" sz="1050" b="1" dirty="0">
                <a:solidFill>
                  <a:srgbClr val="333333"/>
                </a:solidFill>
                <a:latin typeface="Overpass" pitchFamily="2" charset="77"/>
                <a:ea typeface="Century Gothic" charset="0"/>
                <a:cs typeface="Century Gothic" charset="0"/>
              </a:rPr>
              <a:t>Containers establish a clearer line of responsibility for application and infrastructure maintenance.</a:t>
            </a:r>
          </a:p>
          <a:p>
            <a:pPr marL="0" indent="0">
              <a:buClr>
                <a:srgbClr val="333333"/>
              </a:buClr>
              <a:buNone/>
            </a:pPr>
            <a:r>
              <a:rPr lang="en-CA" sz="1050" dirty="0">
                <a:solidFill>
                  <a:srgbClr val="333333"/>
                </a:solidFill>
                <a:latin typeface="Overpass" pitchFamily="2" charset="77"/>
                <a:ea typeface="Century Gothic" charset="0"/>
                <a:cs typeface="Century Gothic" charset="0"/>
              </a:rPr>
              <a:t>This change in process creates a transparent structure of responsibility from application development through application use. Development and operations are no longer conflicting on who is responsible for maintaining, updating, and monitoring applications and application dependencies.</a:t>
            </a:r>
          </a:p>
        </p:txBody>
      </p:sp>
      <p:sp>
        <p:nvSpPr>
          <p:cNvPr id="4" name="Text Placeholder 2"/>
          <p:cNvSpPr txBox="1">
            <a:spLocks/>
          </p:cNvSpPr>
          <p:nvPr/>
        </p:nvSpPr>
        <p:spPr bwMode="auto">
          <a:xfrm>
            <a:off x="818427" y="1580547"/>
            <a:ext cx="3829405" cy="1510904"/>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174625" indent="-174625" algn="l" rtl="0" eaLnBrk="1" fontAlgn="base" hangingPunct="1">
              <a:lnSpc>
                <a:spcPct val="100000"/>
              </a:lnSpc>
              <a:spcBef>
                <a:spcPts val="500"/>
              </a:spcBef>
              <a:spcAft>
                <a:spcPct val="0"/>
              </a:spcAft>
              <a:buClr>
                <a:schemeClr val="tx1"/>
              </a:buClr>
              <a:buSzPct val="120000"/>
              <a:buFont typeface="Arial" pitchFamily="34" charset="0"/>
              <a:buChar char="•"/>
              <a:defRPr sz="1200" kern="1200" baseline="0">
                <a:solidFill>
                  <a:schemeClr val="tx1"/>
                </a:solidFill>
                <a:latin typeface="+mn-lt"/>
                <a:ea typeface="+mn-ea"/>
                <a:cs typeface="+mn-cs"/>
              </a:defRPr>
            </a:lvl1pPr>
            <a:lvl2pPr marL="361950" indent="-180975" algn="l" rtl="0" eaLnBrk="1" fontAlgn="base" hangingPunct="1">
              <a:lnSpc>
                <a:spcPct val="100000"/>
              </a:lnSpc>
              <a:spcBef>
                <a:spcPts val="500"/>
              </a:spcBef>
              <a:spcAft>
                <a:spcPct val="0"/>
              </a:spcAft>
              <a:buClr>
                <a:schemeClr val="tx1"/>
              </a:buClr>
              <a:buSzPct val="150000"/>
              <a:buFont typeface="Arial" pitchFamily="34" charset="0"/>
              <a:buChar char="◦"/>
              <a:defRPr sz="1200" kern="1200">
                <a:solidFill>
                  <a:schemeClr val="tx1"/>
                </a:solidFill>
                <a:latin typeface="+mn-lt"/>
                <a:ea typeface="+mn-ea"/>
                <a:cs typeface="+mn-cs"/>
              </a:defRPr>
            </a:lvl2pPr>
            <a:lvl3pPr marL="542925" indent="-180975" algn="l" rtl="0" eaLnBrk="1" fontAlgn="base" hangingPunct="1">
              <a:lnSpc>
                <a:spcPct val="100000"/>
              </a:lnSpc>
              <a:spcBef>
                <a:spcPts val="500"/>
              </a:spcBef>
              <a:spcAft>
                <a:spcPct val="0"/>
              </a:spcAft>
              <a:buClr>
                <a:schemeClr val="tx1"/>
              </a:buClr>
              <a:buSzPct val="100000"/>
              <a:buFont typeface="Arial" pitchFamily="34" charset="0"/>
              <a:buChar char="–"/>
              <a:defRPr sz="1200" kern="1200" baseline="0">
                <a:solidFill>
                  <a:schemeClr val="tx1"/>
                </a:solidFill>
                <a:latin typeface="+mn-lt"/>
                <a:ea typeface="+mn-ea"/>
                <a:cs typeface="+mn-cs"/>
              </a:defRPr>
            </a:lvl3pPr>
            <a:lvl4pPr marL="714375" indent="-171450" algn="l" rtl="0" eaLnBrk="1" fontAlgn="base" hangingPunct="1">
              <a:lnSpc>
                <a:spcPct val="100000"/>
              </a:lnSpc>
              <a:spcBef>
                <a:spcPts val="500"/>
              </a:spcBef>
              <a:spcAft>
                <a:spcPct val="0"/>
              </a:spcAft>
              <a:buClr>
                <a:schemeClr val="tx1"/>
              </a:buClr>
              <a:buSzPct val="100000"/>
              <a:buFont typeface="Wingdings" pitchFamily="2" charset="2"/>
              <a:buChar char="§"/>
              <a:defRPr sz="1200" kern="1200">
                <a:solidFill>
                  <a:schemeClr val="tx1"/>
                </a:solidFill>
                <a:latin typeface="+mn-lt"/>
                <a:ea typeface="+mn-ea"/>
                <a:cs typeface="+mn-cs"/>
              </a:defRPr>
            </a:lvl4pPr>
            <a:lvl5pPr marL="1614488" indent="-174625" algn="l" rtl="0" eaLnBrk="1" fontAlgn="base" hangingPunct="1">
              <a:lnSpc>
                <a:spcPts val="1350"/>
              </a:lnSpc>
              <a:spcBef>
                <a:spcPts val="500"/>
              </a:spcBef>
              <a:spcAft>
                <a:spcPct val="0"/>
              </a:spcAft>
              <a:buSzPct val="150000"/>
              <a:buFont typeface="Arial" pitchFamily="34" charset="0"/>
              <a:buChar char="◦"/>
              <a:tabLst/>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33333"/>
              </a:buClr>
              <a:buNone/>
            </a:pPr>
            <a:r>
              <a:rPr lang="en-CA" sz="1050" b="1" dirty="0">
                <a:solidFill>
                  <a:srgbClr val="333333"/>
                </a:solidFill>
                <a:latin typeface="Overpass" pitchFamily="2" charset="77"/>
                <a:ea typeface="Century Gothic" charset="0"/>
                <a:cs typeface="Century Gothic" charset="0"/>
              </a:rPr>
              <a:t>Development is responsible for:</a:t>
            </a:r>
          </a:p>
          <a:p>
            <a:pPr marL="0" indent="0">
              <a:buClr>
                <a:srgbClr val="333333"/>
              </a:buClr>
              <a:buNone/>
            </a:pPr>
            <a:r>
              <a:rPr lang="en-CA" sz="1050" dirty="0">
                <a:solidFill>
                  <a:srgbClr val="333333"/>
                </a:solidFill>
                <a:latin typeface="Overpass" pitchFamily="2" charset="77"/>
                <a:ea typeface="Century Gothic" charset="0"/>
                <a:cs typeface="Century Gothic" charset="0"/>
              </a:rPr>
              <a:t>Maintaining applications and their dependencies, even after they’ve transitioned outside development and testing. Development will be responsible for everything inside the container. They will need to update and configure application libraries and dependencies, and insure that containers will function appropriately.</a:t>
            </a:r>
          </a:p>
        </p:txBody>
      </p:sp>
      <p:sp>
        <p:nvSpPr>
          <p:cNvPr id="5" name="Freeform 4"/>
          <p:cNvSpPr/>
          <p:nvPr/>
        </p:nvSpPr>
        <p:spPr>
          <a:xfrm>
            <a:off x="1839261" y="3868625"/>
            <a:ext cx="2626180" cy="162038"/>
          </a:xfrm>
          <a:custGeom>
            <a:avLst/>
            <a:gdLst>
              <a:gd name="connsiteX0" fmla="*/ 0 w 3501573"/>
              <a:gd name="connsiteY0" fmla="*/ 0 h 216050"/>
              <a:gd name="connsiteX1" fmla="*/ 3501573 w 3501573"/>
              <a:gd name="connsiteY1" fmla="*/ 0 h 216050"/>
              <a:gd name="connsiteX2" fmla="*/ 3501573 w 3501573"/>
              <a:gd name="connsiteY2" fmla="*/ 216050 h 216050"/>
              <a:gd name="connsiteX3" fmla="*/ 0 w 3501573"/>
              <a:gd name="connsiteY3" fmla="*/ 216050 h 216050"/>
              <a:gd name="connsiteX4" fmla="*/ 0 w 3501573"/>
              <a:gd name="connsiteY4" fmla="*/ 0 h 2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1573" h="216050">
                <a:moveTo>
                  <a:pt x="0" y="0"/>
                </a:moveTo>
                <a:lnTo>
                  <a:pt x="3501573" y="0"/>
                </a:lnTo>
                <a:lnTo>
                  <a:pt x="3501573" y="216050"/>
                </a:lnTo>
                <a:lnTo>
                  <a:pt x="0" y="216050"/>
                </a:lnTo>
                <a:lnTo>
                  <a:pt x="0" y="0"/>
                </a:lnTo>
                <a:close/>
              </a:path>
            </a:pathLst>
          </a:custGeom>
          <a:solidFill>
            <a:srgbClr val="A243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atin typeface="Overpass" pitchFamily="2" charset="77"/>
              <a:ea typeface="Century Gothic" charset="0"/>
              <a:cs typeface="Century Gothic" charset="0"/>
            </a:endParaRPr>
          </a:p>
        </p:txBody>
      </p:sp>
      <p:sp>
        <p:nvSpPr>
          <p:cNvPr id="6" name="Freeform 5"/>
          <p:cNvSpPr/>
          <p:nvPr/>
        </p:nvSpPr>
        <p:spPr>
          <a:xfrm>
            <a:off x="5058564" y="3868625"/>
            <a:ext cx="2442563" cy="162038"/>
          </a:xfrm>
          <a:custGeom>
            <a:avLst/>
            <a:gdLst>
              <a:gd name="connsiteX0" fmla="*/ 0 w 3256750"/>
              <a:gd name="connsiteY0" fmla="*/ 0 h 216050"/>
              <a:gd name="connsiteX1" fmla="*/ 3256750 w 3256750"/>
              <a:gd name="connsiteY1" fmla="*/ 0 h 216050"/>
              <a:gd name="connsiteX2" fmla="*/ 3256750 w 3256750"/>
              <a:gd name="connsiteY2" fmla="*/ 108025 h 216050"/>
              <a:gd name="connsiteX3" fmla="*/ 3256750 w 3256750"/>
              <a:gd name="connsiteY3" fmla="*/ 216050 h 216050"/>
              <a:gd name="connsiteX4" fmla="*/ 0 w 3256750"/>
              <a:gd name="connsiteY4" fmla="*/ 216050 h 216050"/>
              <a:gd name="connsiteX5" fmla="*/ 0 w 3256750"/>
              <a:gd name="connsiteY5" fmla="*/ 0 h 21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6750" h="216050">
                <a:moveTo>
                  <a:pt x="0" y="0"/>
                </a:moveTo>
                <a:lnTo>
                  <a:pt x="3256750" y="0"/>
                </a:lnTo>
                <a:lnTo>
                  <a:pt x="3256750" y="108025"/>
                </a:lnTo>
                <a:lnTo>
                  <a:pt x="3256750" y="216050"/>
                </a:lnTo>
                <a:lnTo>
                  <a:pt x="0" y="216050"/>
                </a:lnTo>
                <a:lnTo>
                  <a:pt x="0" y="0"/>
                </a:lnTo>
                <a:close/>
              </a:path>
            </a:pathLst>
          </a:custGeom>
          <a:solidFill>
            <a:srgbClr val="297E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atin typeface="Overpass" pitchFamily="2" charset="77"/>
              <a:ea typeface="Century Gothic" charset="0"/>
              <a:cs typeface="Century Gothic" charset="0"/>
            </a:endParaRPr>
          </a:p>
        </p:txBody>
      </p:sp>
      <p:sp>
        <p:nvSpPr>
          <p:cNvPr id="7" name="TextBox 55"/>
          <p:cNvSpPr txBox="1"/>
          <p:nvPr/>
        </p:nvSpPr>
        <p:spPr>
          <a:xfrm>
            <a:off x="2633971" y="3845770"/>
            <a:ext cx="1003856" cy="230832"/>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i="1" dirty="0">
                <a:solidFill>
                  <a:srgbClr val="FFFFFF"/>
                </a:solidFill>
                <a:latin typeface="Overpass" pitchFamily="2" charset="77"/>
                <a:ea typeface="Century Gothic" charset="0"/>
                <a:cs typeface="Century Gothic" charset="0"/>
              </a:rPr>
              <a:t>Development</a:t>
            </a:r>
            <a:endParaRPr lang="en-US" sz="900" b="1" i="1" dirty="0">
              <a:solidFill>
                <a:srgbClr val="FFFFFF">
                  <a:lumMod val="50000"/>
                </a:srgbClr>
              </a:solidFill>
              <a:latin typeface="Overpass" pitchFamily="2" charset="77"/>
              <a:ea typeface="Century Gothic" charset="0"/>
              <a:cs typeface="Century Gothic" charset="0"/>
            </a:endParaRPr>
          </a:p>
        </p:txBody>
      </p:sp>
      <p:sp>
        <p:nvSpPr>
          <p:cNvPr id="8" name="TextBox 55"/>
          <p:cNvSpPr txBox="1"/>
          <p:nvPr/>
        </p:nvSpPr>
        <p:spPr>
          <a:xfrm>
            <a:off x="6059814" y="3845770"/>
            <a:ext cx="890484" cy="230832"/>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i="1" dirty="0">
                <a:solidFill>
                  <a:srgbClr val="FFFFFF"/>
                </a:solidFill>
                <a:latin typeface="Overpass" pitchFamily="2" charset="77"/>
                <a:ea typeface="Century Gothic" charset="0"/>
                <a:cs typeface="Century Gothic" charset="0"/>
              </a:rPr>
              <a:t>Operations</a:t>
            </a:r>
            <a:endParaRPr lang="en-US" sz="900" b="1" i="1" dirty="0">
              <a:solidFill>
                <a:srgbClr val="FFFFFF">
                  <a:lumMod val="50000"/>
                </a:srgbClr>
              </a:solidFill>
              <a:latin typeface="Overpass" pitchFamily="2" charset="77"/>
              <a:ea typeface="Century Gothic" charset="0"/>
              <a:cs typeface="Century Gothic" charset="0"/>
            </a:endParaRPr>
          </a:p>
        </p:txBody>
      </p:sp>
      <p:sp>
        <p:nvSpPr>
          <p:cNvPr id="9" name="TextBox 8"/>
          <p:cNvSpPr txBox="1"/>
          <p:nvPr/>
        </p:nvSpPr>
        <p:spPr>
          <a:xfrm>
            <a:off x="4998009" y="3624825"/>
            <a:ext cx="2907018" cy="230832"/>
          </a:xfrm>
          <a:prstGeom prst="rect">
            <a:avLst/>
          </a:prstGeom>
        </p:spPr>
        <p:txBody>
          <a:bodyPr wrap="square" rtlCol="0">
            <a:spAutoFit/>
          </a:bodyPr>
          <a:lstStyle/>
          <a:p>
            <a:r>
              <a:rPr lang="en-CA" sz="900" b="1" kern="1200" dirty="0">
                <a:solidFill>
                  <a:srgbClr val="333333"/>
                </a:solidFill>
                <a:latin typeface="Overpass" pitchFamily="2" charset="77"/>
                <a:ea typeface="Century Gothic" charset="0"/>
                <a:cs typeface="Century Gothic" charset="0"/>
              </a:rPr>
              <a:t>Physical and virtual environment maintenance</a:t>
            </a:r>
          </a:p>
        </p:txBody>
      </p:sp>
      <p:sp>
        <p:nvSpPr>
          <p:cNvPr id="10" name="TextBox 9"/>
          <p:cNvSpPr txBox="1"/>
          <p:nvPr/>
        </p:nvSpPr>
        <p:spPr>
          <a:xfrm>
            <a:off x="1861960" y="3658739"/>
            <a:ext cx="2603481" cy="230832"/>
          </a:xfrm>
          <a:prstGeom prst="rect">
            <a:avLst/>
          </a:prstGeom>
        </p:spPr>
        <p:txBody>
          <a:bodyPr wrap="square" rtlCol="0">
            <a:spAutoFit/>
          </a:bodyPr>
          <a:lstStyle/>
          <a:p>
            <a:r>
              <a:rPr lang="en-CA" sz="900" b="1" kern="1200" dirty="0">
                <a:solidFill>
                  <a:srgbClr val="333333"/>
                </a:solidFill>
                <a:latin typeface="Overpass" pitchFamily="2" charset="77"/>
                <a:ea typeface="Century Gothic" charset="0"/>
                <a:cs typeface="Century Gothic" charset="0"/>
              </a:rPr>
              <a:t>Applications, libraries, and dependencies</a:t>
            </a:r>
          </a:p>
        </p:txBody>
      </p:sp>
      <p:sp>
        <p:nvSpPr>
          <p:cNvPr id="11" name="TextBox 10"/>
          <p:cNvSpPr txBox="1"/>
          <p:nvPr/>
        </p:nvSpPr>
        <p:spPr>
          <a:xfrm>
            <a:off x="5633105" y="4079910"/>
            <a:ext cx="1391728" cy="230832"/>
          </a:xfrm>
          <a:prstGeom prst="rect">
            <a:avLst/>
          </a:prstGeom>
        </p:spPr>
        <p:txBody>
          <a:bodyPr wrap="none" rtlCol="0">
            <a:spAutoFit/>
          </a:bodyPr>
          <a:lstStyle/>
          <a:p>
            <a:r>
              <a:rPr lang="en-CA" sz="900" b="1" kern="1200" dirty="0">
                <a:solidFill>
                  <a:srgbClr val="333333"/>
                </a:solidFill>
                <a:latin typeface="Overpass" pitchFamily="2" charset="77"/>
                <a:ea typeface="Century Gothic" charset="0"/>
                <a:cs typeface="Century Gothic" charset="0"/>
              </a:rPr>
              <a:t>Outside the container</a:t>
            </a:r>
          </a:p>
        </p:txBody>
      </p:sp>
      <p:sp>
        <p:nvSpPr>
          <p:cNvPr id="12" name="TextBox 11"/>
          <p:cNvSpPr txBox="1"/>
          <p:nvPr/>
        </p:nvSpPr>
        <p:spPr>
          <a:xfrm>
            <a:off x="2527660" y="4079910"/>
            <a:ext cx="1292341" cy="230832"/>
          </a:xfrm>
          <a:prstGeom prst="rect">
            <a:avLst/>
          </a:prstGeom>
        </p:spPr>
        <p:txBody>
          <a:bodyPr wrap="none" rtlCol="0">
            <a:spAutoFit/>
          </a:bodyPr>
          <a:lstStyle/>
          <a:p>
            <a:r>
              <a:rPr lang="en-CA" sz="900" b="1" kern="1200" dirty="0">
                <a:solidFill>
                  <a:srgbClr val="333333"/>
                </a:solidFill>
                <a:latin typeface="Overpass" pitchFamily="2" charset="77"/>
                <a:ea typeface="Century Gothic" charset="0"/>
                <a:cs typeface="Century Gothic" charset="0"/>
              </a:rPr>
              <a:t>Inside the container</a:t>
            </a:r>
          </a:p>
        </p:txBody>
      </p:sp>
      <p:sp>
        <p:nvSpPr>
          <p:cNvPr id="13" name="TextBox 12"/>
          <p:cNvSpPr txBox="1"/>
          <p:nvPr/>
        </p:nvSpPr>
        <p:spPr>
          <a:xfrm>
            <a:off x="818427" y="3195287"/>
            <a:ext cx="950330" cy="300082"/>
          </a:xfrm>
          <a:prstGeom prst="rect">
            <a:avLst/>
          </a:prstGeom>
        </p:spPr>
        <p:txBody>
          <a:bodyPr wrap="square" rtlCol="0">
            <a:spAutoFit/>
          </a:bodyPr>
          <a:lstStyle/>
          <a:p>
            <a:r>
              <a:rPr lang="en-CA" sz="675" kern="1200" dirty="0">
                <a:solidFill>
                  <a:srgbClr val="333333"/>
                </a:solidFill>
                <a:latin typeface="Overpass" pitchFamily="2" charset="77"/>
                <a:ea typeface="Century Gothic" charset="0"/>
                <a:cs typeface="Century Gothic" charset="0"/>
              </a:rPr>
              <a:t>Previous roles and responsibilities </a:t>
            </a:r>
          </a:p>
        </p:txBody>
      </p:sp>
      <p:sp>
        <p:nvSpPr>
          <p:cNvPr id="14" name="Right Arrow 13"/>
          <p:cNvSpPr/>
          <p:nvPr/>
        </p:nvSpPr>
        <p:spPr>
          <a:xfrm>
            <a:off x="1839260" y="3233901"/>
            <a:ext cx="5661867" cy="303645"/>
          </a:xfrm>
          <a:prstGeom prst="rightArrow">
            <a:avLst>
              <a:gd name="adj1" fmla="val 53364"/>
              <a:gd name="adj2" fmla="val 0"/>
            </a:avLst>
          </a:prstGeom>
          <a:gradFill flip="none" rotWithShape="1">
            <a:gsLst>
              <a:gs pos="100000">
                <a:srgbClr val="A44A2A"/>
              </a:gs>
              <a:gs pos="0">
                <a:srgbClr val="227E2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0800000" scaled="1"/>
                <a:tileRect/>
              </a:gradFill>
              <a:latin typeface="Overpass" pitchFamily="2" charset="77"/>
              <a:ea typeface="Century Gothic" charset="0"/>
              <a:cs typeface="Century Gothic" charset="0"/>
            </a:endParaRPr>
          </a:p>
        </p:txBody>
      </p:sp>
      <p:sp>
        <p:nvSpPr>
          <p:cNvPr id="15" name="TextBox 55"/>
          <p:cNvSpPr txBox="1"/>
          <p:nvPr/>
        </p:nvSpPr>
        <p:spPr>
          <a:xfrm>
            <a:off x="2633971" y="3270746"/>
            <a:ext cx="1003856" cy="230832"/>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i="1" dirty="0">
                <a:solidFill>
                  <a:srgbClr val="FFFFFF"/>
                </a:solidFill>
                <a:latin typeface="Overpass" pitchFamily="2" charset="77"/>
                <a:ea typeface="Century Gothic" charset="0"/>
                <a:cs typeface="Century Gothic" charset="0"/>
              </a:rPr>
              <a:t>Development</a:t>
            </a:r>
            <a:endParaRPr lang="en-US" sz="900" b="1" i="1" dirty="0">
              <a:solidFill>
                <a:srgbClr val="FFFFFF">
                  <a:lumMod val="50000"/>
                </a:srgbClr>
              </a:solidFill>
              <a:latin typeface="Overpass" pitchFamily="2" charset="77"/>
              <a:ea typeface="Century Gothic" charset="0"/>
              <a:cs typeface="Century Gothic" charset="0"/>
            </a:endParaRPr>
          </a:p>
        </p:txBody>
      </p:sp>
      <p:sp>
        <p:nvSpPr>
          <p:cNvPr id="16" name="TextBox 55"/>
          <p:cNvSpPr txBox="1"/>
          <p:nvPr/>
        </p:nvSpPr>
        <p:spPr>
          <a:xfrm>
            <a:off x="6017886" y="3270746"/>
            <a:ext cx="890484" cy="230832"/>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i="1" dirty="0">
                <a:solidFill>
                  <a:srgbClr val="FFFFFF"/>
                </a:solidFill>
                <a:latin typeface="Overpass" pitchFamily="2" charset="77"/>
                <a:ea typeface="Century Gothic" charset="0"/>
                <a:cs typeface="Century Gothic" charset="0"/>
              </a:rPr>
              <a:t>Operations</a:t>
            </a:r>
            <a:endParaRPr lang="en-US" sz="900" b="1" i="1" dirty="0">
              <a:solidFill>
                <a:srgbClr val="FFFFFF">
                  <a:lumMod val="50000"/>
                </a:srgbClr>
              </a:solidFill>
              <a:latin typeface="Overpass" pitchFamily="2" charset="77"/>
              <a:ea typeface="Century Gothic" charset="0"/>
              <a:cs typeface="Century Gothic" charset="0"/>
            </a:endParaRPr>
          </a:p>
        </p:txBody>
      </p:sp>
      <p:sp>
        <p:nvSpPr>
          <p:cNvPr id="17" name="TextBox 16"/>
          <p:cNvSpPr txBox="1"/>
          <p:nvPr/>
        </p:nvSpPr>
        <p:spPr>
          <a:xfrm>
            <a:off x="818428" y="3754466"/>
            <a:ext cx="936473" cy="403957"/>
          </a:xfrm>
          <a:prstGeom prst="rect">
            <a:avLst/>
          </a:prstGeom>
        </p:spPr>
        <p:txBody>
          <a:bodyPr wrap="square" rtlCol="0">
            <a:spAutoFit/>
          </a:bodyPr>
          <a:lstStyle/>
          <a:p>
            <a:r>
              <a:rPr lang="en-CA" sz="675" kern="1200" dirty="0">
                <a:solidFill>
                  <a:srgbClr val="333333"/>
                </a:solidFill>
                <a:latin typeface="Overpass" pitchFamily="2" charset="77"/>
                <a:ea typeface="Century Gothic" charset="0"/>
                <a:cs typeface="Century Gothic" charset="0"/>
              </a:rPr>
              <a:t>Roles and responsibilities with containers</a:t>
            </a:r>
          </a:p>
        </p:txBody>
      </p:sp>
      <p:sp>
        <p:nvSpPr>
          <p:cNvPr id="18" name="Right Brace 45"/>
          <p:cNvSpPr/>
          <p:nvPr/>
        </p:nvSpPr>
        <p:spPr>
          <a:xfrm flipH="1">
            <a:off x="1712888" y="3782941"/>
            <a:ext cx="146510" cy="447147"/>
          </a:xfrm>
          <a:prstGeom prst="rightBrace">
            <a:avLst>
              <a:gd name="adj1" fmla="val 8333"/>
              <a:gd name="adj2" fmla="val 51957"/>
            </a:avLst>
          </a:prstGeom>
          <a:ln w="63500">
            <a:solidFill>
              <a:srgbClr val="A2413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350" kern="1200" dirty="0">
              <a:solidFill>
                <a:srgbClr val="333333"/>
              </a:solidFill>
              <a:latin typeface="Overpass" pitchFamily="2" charset="77"/>
              <a:ea typeface="Century Gothic" charset="0"/>
              <a:cs typeface="Century Gothic" charset="0"/>
            </a:endParaRPr>
          </a:p>
        </p:txBody>
      </p:sp>
      <p:sp>
        <p:nvSpPr>
          <p:cNvPr id="19" name="Right Brace 45"/>
          <p:cNvSpPr/>
          <p:nvPr/>
        </p:nvSpPr>
        <p:spPr>
          <a:xfrm flipH="1">
            <a:off x="1712888" y="3205325"/>
            <a:ext cx="146510" cy="311894"/>
          </a:xfrm>
          <a:prstGeom prst="rightBrace">
            <a:avLst>
              <a:gd name="adj1" fmla="val 8333"/>
              <a:gd name="adj2" fmla="val 51957"/>
            </a:avLst>
          </a:prstGeom>
          <a:ln w="63500">
            <a:solidFill>
              <a:srgbClr val="A2413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350" kern="1200" dirty="0">
              <a:solidFill>
                <a:srgbClr val="333333"/>
              </a:solidFill>
              <a:latin typeface="Overpass" pitchFamily="2" charset="77"/>
              <a:ea typeface="Century Gothic" charset="0"/>
              <a:cs typeface="Century Gothic" charset="0"/>
            </a:endParaRPr>
          </a:p>
        </p:txBody>
      </p:sp>
      <p:sp>
        <p:nvSpPr>
          <p:cNvPr id="20" name="Text Placeholder 2"/>
          <p:cNvSpPr txBox="1">
            <a:spLocks/>
          </p:cNvSpPr>
          <p:nvPr/>
        </p:nvSpPr>
        <p:spPr bwMode="auto">
          <a:xfrm>
            <a:off x="4733003" y="1580548"/>
            <a:ext cx="3686374" cy="1559105"/>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174625" indent="-174625" algn="l" rtl="0" eaLnBrk="1" fontAlgn="base" hangingPunct="1">
              <a:lnSpc>
                <a:spcPct val="100000"/>
              </a:lnSpc>
              <a:spcBef>
                <a:spcPts val="500"/>
              </a:spcBef>
              <a:spcAft>
                <a:spcPct val="0"/>
              </a:spcAft>
              <a:buClr>
                <a:schemeClr val="tx1"/>
              </a:buClr>
              <a:buSzPct val="120000"/>
              <a:buFont typeface="Arial" pitchFamily="34" charset="0"/>
              <a:buChar char="•"/>
              <a:defRPr sz="1200" kern="1200" baseline="0">
                <a:solidFill>
                  <a:schemeClr val="tx1"/>
                </a:solidFill>
                <a:latin typeface="+mn-lt"/>
                <a:ea typeface="+mn-ea"/>
                <a:cs typeface="+mn-cs"/>
              </a:defRPr>
            </a:lvl1pPr>
            <a:lvl2pPr marL="361950" indent="-180975" algn="l" rtl="0" eaLnBrk="1" fontAlgn="base" hangingPunct="1">
              <a:lnSpc>
                <a:spcPct val="100000"/>
              </a:lnSpc>
              <a:spcBef>
                <a:spcPts val="500"/>
              </a:spcBef>
              <a:spcAft>
                <a:spcPct val="0"/>
              </a:spcAft>
              <a:buClr>
                <a:schemeClr val="tx1"/>
              </a:buClr>
              <a:buSzPct val="150000"/>
              <a:buFont typeface="Arial" pitchFamily="34" charset="0"/>
              <a:buChar char="◦"/>
              <a:defRPr sz="1200" kern="1200">
                <a:solidFill>
                  <a:schemeClr val="tx1"/>
                </a:solidFill>
                <a:latin typeface="+mn-lt"/>
                <a:ea typeface="+mn-ea"/>
                <a:cs typeface="+mn-cs"/>
              </a:defRPr>
            </a:lvl2pPr>
            <a:lvl3pPr marL="542925" indent="-180975" algn="l" rtl="0" eaLnBrk="1" fontAlgn="base" hangingPunct="1">
              <a:lnSpc>
                <a:spcPct val="100000"/>
              </a:lnSpc>
              <a:spcBef>
                <a:spcPts val="500"/>
              </a:spcBef>
              <a:spcAft>
                <a:spcPct val="0"/>
              </a:spcAft>
              <a:buClr>
                <a:schemeClr val="tx1"/>
              </a:buClr>
              <a:buSzPct val="100000"/>
              <a:buFont typeface="Arial" pitchFamily="34" charset="0"/>
              <a:buChar char="–"/>
              <a:defRPr sz="1200" kern="1200" baseline="0">
                <a:solidFill>
                  <a:schemeClr val="tx1"/>
                </a:solidFill>
                <a:latin typeface="+mn-lt"/>
                <a:ea typeface="+mn-ea"/>
                <a:cs typeface="+mn-cs"/>
              </a:defRPr>
            </a:lvl3pPr>
            <a:lvl4pPr marL="714375" indent="-171450" algn="l" rtl="0" eaLnBrk="1" fontAlgn="base" hangingPunct="1">
              <a:lnSpc>
                <a:spcPct val="100000"/>
              </a:lnSpc>
              <a:spcBef>
                <a:spcPts val="500"/>
              </a:spcBef>
              <a:spcAft>
                <a:spcPct val="0"/>
              </a:spcAft>
              <a:buClr>
                <a:schemeClr val="tx1"/>
              </a:buClr>
              <a:buSzPct val="100000"/>
              <a:buFont typeface="Wingdings" pitchFamily="2" charset="2"/>
              <a:buChar char="§"/>
              <a:defRPr sz="1200" kern="1200">
                <a:solidFill>
                  <a:schemeClr val="tx1"/>
                </a:solidFill>
                <a:latin typeface="+mn-lt"/>
                <a:ea typeface="+mn-ea"/>
                <a:cs typeface="+mn-cs"/>
              </a:defRPr>
            </a:lvl4pPr>
            <a:lvl5pPr marL="1614488" indent="-174625" algn="l" rtl="0" eaLnBrk="1" fontAlgn="base" hangingPunct="1">
              <a:lnSpc>
                <a:spcPts val="1350"/>
              </a:lnSpc>
              <a:spcBef>
                <a:spcPts val="500"/>
              </a:spcBef>
              <a:spcAft>
                <a:spcPct val="0"/>
              </a:spcAft>
              <a:buSzPct val="150000"/>
              <a:buFont typeface="Arial" pitchFamily="34" charset="0"/>
              <a:buChar char="◦"/>
              <a:tabLst/>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333333"/>
              </a:buClr>
              <a:buNone/>
            </a:pPr>
            <a:r>
              <a:rPr lang="en-CA" sz="1050" b="1" dirty="0">
                <a:solidFill>
                  <a:srgbClr val="333333"/>
                </a:solidFill>
                <a:latin typeface="Overpass" pitchFamily="2" charset="77"/>
                <a:ea typeface="Century Gothic" charset="0"/>
                <a:cs typeface="Century Gothic" charset="0"/>
              </a:rPr>
              <a:t>Operations is responsible for:</a:t>
            </a:r>
          </a:p>
          <a:p>
            <a:pPr marL="0" indent="0">
              <a:buClr>
                <a:srgbClr val="333333"/>
              </a:buClr>
              <a:buNone/>
            </a:pPr>
            <a:r>
              <a:rPr lang="en-CA" sz="1050" dirty="0">
                <a:solidFill>
                  <a:srgbClr val="333333"/>
                </a:solidFill>
                <a:latin typeface="Overpass" pitchFamily="2" charset="77"/>
                <a:ea typeface="Century Gothic" charset="0"/>
                <a:cs typeface="Century Gothic" charset="0"/>
              </a:rPr>
              <a:t>Maintaining the physical and virtual infrastructure that is used to host the containers. Infrastructure is responsible for everything outside the container. This includes the host OS, any VM instances, and VM guest OSs. Infrastructure must be able to guarantee, similar to PaaS, that containers will perform to the required organizational standards.</a:t>
            </a:r>
          </a:p>
        </p:txBody>
      </p:sp>
      <p:sp>
        <p:nvSpPr>
          <p:cNvPr id="21" name="Slide Number Placeholder 1">
            <a:extLst>
              <a:ext uri="{FF2B5EF4-FFF2-40B4-BE49-F238E27FC236}">
                <a16:creationId xmlns:a16="http://schemas.microsoft.com/office/drawing/2014/main" id="{4EDA6F40-E8FC-A149-B93E-5B6A83071DDD}"/>
              </a:ext>
            </a:extLst>
          </p:cNvPr>
          <p:cNvSpPr txBox="1">
            <a:spLocks/>
          </p:cNvSpPr>
          <p:nvPr/>
        </p:nvSpPr>
        <p:spPr>
          <a:xfrm>
            <a:off x="103328" y="4733944"/>
            <a:ext cx="416436"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37</a:t>
            </a:fld>
            <a:endParaRPr lang="en" dirty="0"/>
          </a:p>
        </p:txBody>
      </p:sp>
    </p:spTree>
    <p:extLst>
      <p:ext uri="{BB962C8B-B14F-4D97-AF65-F5344CB8AC3E}">
        <p14:creationId xmlns:p14="http://schemas.microsoft.com/office/powerpoint/2010/main" val="534037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cxnSp>
        <p:nvCxnSpPr>
          <p:cNvPr id="585" name="Shape 585"/>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586" name="Shape 586"/>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587" name="Shape 587"/>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000">
                <a:solidFill>
                  <a:schemeClr val="lt1"/>
                </a:solidFill>
                <a:latin typeface="Overpass" pitchFamily="2" charset="77"/>
                <a:ea typeface="Century Gothic"/>
                <a:cs typeface="Century Gothic"/>
                <a:sym typeface="Century Gothic"/>
              </a:rPr>
              <a:t>Containers</a:t>
            </a:r>
          </a:p>
        </p:txBody>
      </p:sp>
      <p:cxnSp>
        <p:nvCxnSpPr>
          <p:cNvPr id="588" name="Shape 588"/>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589" name="Shape 589"/>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590" name="Shape 590"/>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000">
                <a:solidFill>
                  <a:schemeClr val="lt1"/>
                </a:solidFill>
                <a:latin typeface="Overpass" pitchFamily="2" charset="77"/>
                <a:ea typeface="Century Gothic"/>
                <a:cs typeface="Century Gothic"/>
                <a:sym typeface="Century Gothic"/>
              </a:rPr>
              <a:t>Cloud</a:t>
            </a:r>
            <a:br>
              <a:rPr lang="en-US" sz="1000">
                <a:solidFill>
                  <a:schemeClr val="lt1"/>
                </a:solidFill>
                <a:latin typeface="Overpass" pitchFamily="2" charset="77"/>
                <a:ea typeface="Century Gothic"/>
                <a:cs typeface="Century Gothic"/>
                <a:sym typeface="Century Gothic"/>
              </a:rPr>
            </a:br>
            <a:r>
              <a:rPr lang="en-US" sz="1000">
                <a:solidFill>
                  <a:schemeClr val="lt1"/>
                </a:solidFill>
                <a:latin typeface="Overpass" pitchFamily="2" charset="77"/>
                <a:ea typeface="Century Gothic"/>
                <a:cs typeface="Century Gothic"/>
                <a:sym typeface="Century Gothic"/>
              </a:rPr>
              <a:t> Native</a:t>
            </a:r>
          </a:p>
        </p:txBody>
      </p:sp>
      <p:sp>
        <p:nvSpPr>
          <p:cNvPr id="591" name="Shape 591"/>
          <p:cNvSpPr txBox="1">
            <a:spLocks noGrp="1"/>
          </p:cNvSpPr>
          <p:nvPr>
            <p:ph type="title"/>
          </p:nvPr>
        </p:nvSpPr>
        <p:spPr>
          <a:xfrm>
            <a:off x="75634" y="29607"/>
            <a:ext cx="8755500" cy="674400"/>
          </a:xfrm>
          <a:prstGeom prst="rect">
            <a:avLst/>
          </a:prstGeom>
          <a:noFill/>
          <a:ln>
            <a:noFill/>
          </a:ln>
        </p:spPr>
        <p:txBody>
          <a:bodyPr vert="horz" wrap="square" lIns="121900" tIns="121900" rIns="121900" bIns="121900" numCol="1" anchor="ctr" anchorCtr="0" compatLnSpc="1">
            <a:prstTxWarp prst="textNoShape">
              <a:avLst/>
            </a:prstTxWarp>
            <a:noAutofit/>
          </a:bodyPr>
          <a:lstStyle/>
          <a:p>
            <a:pPr>
              <a:buClr>
                <a:srgbClr val="FFFFFF"/>
              </a:buClr>
              <a:buSzPct val="25000"/>
            </a:pPr>
            <a:r>
              <a:rPr lang="en-US" sz="2600" dirty="0">
                <a:solidFill>
                  <a:schemeClr val="tx1"/>
                </a:solidFill>
                <a:latin typeface="Overpass" pitchFamily="2" charset="77"/>
                <a:ea typeface="Century Gothic"/>
                <a:cs typeface="Century Gothic"/>
                <a:sym typeface="Century Gothic"/>
              </a:rPr>
              <a:t>How did get here?</a:t>
            </a:r>
          </a:p>
        </p:txBody>
      </p:sp>
      <p:sp>
        <p:nvSpPr>
          <p:cNvPr id="593" name="Shape 593"/>
          <p:cNvSpPr txBox="1">
            <a:spLocks noGrp="1"/>
          </p:cNvSpPr>
          <p:nvPr>
            <p:ph type="body" idx="1"/>
          </p:nvPr>
        </p:nvSpPr>
        <p:spPr>
          <a:xfrm>
            <a:off x="4132875" y="974225"/>
            <a:ext cx="4787400" cy="1647300"/>
          </a:xfrm>
          <a:prstGeom prst="rect">
            <a:avLst/>
          </a:prstGeom>
          <a:noFill/>
          <a:ln>
            <a:noFill/>
          </a:ln>
        </p:spPr>
        <p:txBody>
          <a:bodyPr vert="horz" wrap="square" lIns="121900" tIns="121900" rIns="121900" bIns="121900" numCol="1" anchor="t" anchorCtr="0" compatLnSpc="1">
            <a:prstTxWarp prst="textNoShape">
              <a:avLst/>
            </a:prstTxWarp>
            <a:noAutofit/>
          </a:bodyPr>
          <a:lstStyle/>
          <a:p>
            <a:pPr marL="117472" indent="-117472">
              <a:lnSpc>
                <a:spcPct val="120000"/>
              </a:lnSpc>
              <a:spcBef>
                <a:spcPts val="0"/>
              </a:spcBef>
              <a:buClr>
                <a:srgbClr val="446CA9"/>
              </a:buClr>
              <a:buSzPct val="100000"/>
              <a:buFont typeface="Arial"/>
              <a:buChar char="•"/>
            </a:pPr>
            <a:r>
              <a:rPr lang="en-US" sz="1500" dirty="0">
                <a:solidFill>
                  <a:srgbClr val="595959"/>
                </a:solidFill>
                <a:latin typeface="Overpass" pitchFamily="2" charset="77"/>
                <a:ea typeface="Century Gothic"/>
                <a:cs typeface="Century Gothic"/>
                <a:sym typeface="Century Gothic"/>
              </a:rPr>
              <a:t>Cloud native computing uses an open source software stack to:</a:t>
            </a:r>
          </a:p>
          <a:p>
            <a:pPr marL="284155" lvl="1" indent="-169858">
              <a:spcBef>
                <a:spcPts val="300"/>
              </a:spcBef>
              <a:buClr>
                <a:srgbClr val="446CA9"/>
              </a:buClr>
              <a:buSzPct val="65517"/>
              <a:buFont typeface="Arial"/>
              <a:buChar char="–"/>
            </a:pPr>
            <a:r>
              <a:rPr lang="en-US" sz="1500" dirty="0">
                <a:solidFill>
                  <a:srgbClr val="595959"/>
                </a:solidFill>
                <a:latin typeface="Overpass" pitchFamily="2" charset="77"/>
                <a:ea typeface="Century Gothic"/>
                <a:cs typeface="Century Gothic"/>
                <a:sym typeface="Century Gothic"/>
              </a:rPr>
              <a:t>segment applications into </a:t>
            </a:r>
            <a:r>
              <a:rPr lang="en-US" sz="1500" i="1" dirty="0">
                <a:solidFill>
                  <a:srgbClr val="595959"/>
                </a:solidFill>
                <a:latin typeface="Overpass" pitchFamily="2" charset="77"/>
                <a:ea typeface="Century Gothic"/>
                <a:cs typeface="Century Gothic"/>
                <a:sym typeface="Century Gothic"/>
              </a:rPr>
              <a:t>containers</a:t>
            </a:r>
            <a:r>
              <a:rPr lang="en-US" sz="1500" dirty="0">
                <a:solidFill>
                  <a:srgbClr val="595959"/>
                </a:solidFill>
                <a:latin typeface="Overpass" pitchFamily="2" charset="77"/>
                <a:ea typeface="Century Gothic"/>
                <a:cs typeface="Century Gothic"/>
                <a:sym typeface="Century Gothic"/>
              </a:rPr>
              <a:t>,</a:t>
            </a:r>
          </a:p>
          <a:p>
            <a:pPr marL="284155" lvl="1" indent="-169858">
              <a:spcBef>
                <a:spcPts val="300"/>
              </a:spcBef>
              <a:buClr>
                <a:srgbClr val="446CA9"/>
              </a:buClr>
              <a:buSzPct val="65517"/>
              <a:buFont typeface="Arial"/>
              <a:buChar char="–"/>
            </a:pPr>
            <a:r>
              <a:rPr lang="en-US" sz="1500" dirty="0">
                <a:solidFill>
                  <a:srgbClr val="595959"/>
                </a:solidFill>
                <a:latin typeface="Overpass" pitchFamily="2" charset="77"/>
                <a:ea typeface="Century Gothic"/>
                <a:cs typeface="Century Gothic"/>
                <a:sym typeface="Century Gothic"/>
              </a:rPr>
              <a:t>packaging each part into its own </a:t>
            </a:r>
            <a:r>
              <a:rPr lang="en-US" sz="1500" i="1" dirty="0">
                <a:solidFill>
                  <a:srgbClr val="595959"/>
                </a:solidFill>
                <a:latin typeface="Overpass" pitchFamily="2" charset="77"/>
                <a:ea typeface="Century Gothic"/>
                <a:cs typeface="Century Gothic"/>
                <a:sym typeface="Century Gothic"/>
              </a:rPr>
              <a:t>container</a:t>
            </a:r>
          </a:p>
          <a:p>
            <a:pPr marL="284155" lvl="1" indent="-169858">
              <a:spcBef>
                <a:spcPts val="300"/>
              </a:spcBef>
              <a:buClr>
                <a:srgbClr val="446CA9"/>
              </a:buClr>
              <a:buSzPct val="65517"/>
              <a:buFont typeface="Arial"/>
              <a:buChar char="–"/>
            </a:pPr>
            <a:r>
              <a:rPr lang="en-US" sz="1500" dirty="0">
                <a:solidFill>
                  <a:srgbClr val="595959"/>
                </a:solidFill>
                <a:latin typeface="Overpass" pitchFamily="2" charset="77"/>
                <a:ea typeface="Century Gothic"/>
                <a:cs typeface="Century Gothic"/>
                <a:sym typeface="Century Gothic"/>
              </a:rPr>
              <a:t>and dynamically </a:t>
            </a:r>
            <a:r>
              <a:rPr lang="en-US" sz="1500" i="1" dirty="0">
                <a:solidFill>
                  <a:srgbClr val="595959"/>
                </a:solidFill>
                <a:latin typeface="Overpass" pitchFamily="2" charset="77"/>
                <a:ea typeface="Century Gothic"/>
                <a:cs typeface="Century Gothic"/>
                <a:sym typeface="Century Gothic"/>
              </a:rPr>
              <a:t>orchestrating</a:t>
            </a:r>
            <a:r>
              <a:rPr lang="en-US" sz="1500" dirty="0">
                <a:solidFill>
                  <a:srgbClr val="595959"/>
                </a:solidFill>
                <a:latin typeface="Overpass" pitchFamily="2" charset="77"/>
                <a:ea typeface="Century Gothic"/>
                <a:cs typeface="Century Gothic"/>
                <a:sym typeface="Century Gothic"/>
              </a:rPr>
              <a:t> those containers to optimize resource utilization</a:t>
            </a:r>
          </a:p>
        </p:txBody>
      </p:sp>
      <p:cxnSp>
        <p:nvCxnSpPr>
          <p:cNvPr id="594" name="Shape 59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595" name="Shape 595"/>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596" name="Shape 596"/>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597" name="Shape 597"/>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000">
                <a:solidFill>
                  <a:schemeClr val="lt1"/>
                </a:solidFill>
                <a:latin typeface="Overpass" pitchFamily="2" charset="77"/>
                <a:ea typeface="Century Gothic"/>
                <a:cs typeface="Century Gothic"/>
                <a:sym typeface="Century Gothic"/>
              </a:rPr>
              <a:t>Open</a:t>
            </a:r>
            <a:br>
              <a:rPr lang="en-US" sz="1000">
                <a:solidFill>
                  <a:schemeClr val="lt1"/>
                </a:solidFill>
                <a:latin typeface="Overpass" pitchFamily="2" charset="77"/>
                <a:ea typeface="Century Gothic"/>
                <a:cs typeface="Century Gothic"/>
                <a:sym typeface="Century Gothic"/>
              </a:rPr>
            </a:br>
            <a:r>
              <a:rPr lang="en-US" sz="1000">
                <a:solidFill>
                  <a:schemeClr val="lt1"/>
                </a:solidFill>
                <a:latin typeface="Overpass" pitchFamily="2" charset="77"/>
                <a:ea typeface="Century Gothic"/>
                <a:cs typeface="Century Gothic"/>
                <a:sym typeface="Century Gothic"/>
              </a:rPr>
              <a:t> Source</a:t>
            </a:r>
          </a:p>
          <a:p>
            <a:pPr algn="ctr">
              <a:buClr>
                <a:schemeClr val="lt1"/>
              </a:buClr>
              <a:buSzPct val="25000"/>
            </a:pPr>
            <a:r>
              <a:rPr lang="en-US" sz="1000">
                <a:solidFill>
                  <a:schemeClr val="lt1"/>
                </a:solidFill>
                <a:latin typeface="Overpass" pitchFamily="2" charset="77"/>
                <a:ea typeface="Century Gothic"/>
                <a:cs typeface="Century Gothic"/>
                <a:sym typeface="Century Gothic"/>
              </a:rPr>
              <a:t>IaaS</a:t>
            </a:r>
          </a:p>
        </p:txBody>
      </p:sp>
      <p:cxnSp>
        <p:nvCxnSpPr>
          <p:cNvPr id="598" name="Shape 598"/>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599" name="Shape 599"/>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00" name="Shape 600"/>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000">
                <a:solidFill>
                  <a:schemeClr val="lt1"/>
                </a:solidFill>
                <a:latin typeface="Overpass" pitchFamily="2" charset="77"/>
                <a:ea typeface="Century Gothic"/>
                <a:cs typeface="Century Gothic"/>
                <a:sym typeface="Century Gothic"/>
              </a:rPr>
              <a:t>PaaS</a:t>
            </a:r>
          </a:p>
        </p:txBody>
      </p:sp>
      <p:cxnSp>
        <p:nvCxnSpPr>
          <p:cNvPr id="601" name="Shape 601"/>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602" name="Shape 602"/>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03" name="Shape 603"/>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04" name="Shape 604"/>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000">
                <a:solidFill>
                  <a:schemeClr val="lt1"/>
                </a:solidFill>
                <a:latin typeface="Overpass" pitchFamily="2" charset="77"/>
                <a:ea typeface="Century Gothic"/>
                <a:cs typeface="Century Gothic"/>
                <a:sym typeface="Century Gothic"/>
              </a:rPr>
              <a:t>Open</a:t>
            </a:r>
            <a:br>
              <a:rPr lang="en-US" sz="1000">
                <a:solidFill>
                  <a:schemeClr val="lt1"/>
                </a:solidFill>
                <a:latin typeface="Overpass" pitchFamily="2" charset="77"/>
                <a:ea typeface="Century Gothic"/>
                <a:cs typeface="Century Gothic"/>
                <a:sym typeface="Century Gothic"/>
              </a:rPr>
            </a:br>
            <a:r>
              <a:rPr lang="en-US" sz="1000">
                <a:solidFill>
                  <a:schemeClr val="lt1"/>
                </a:solidFill>
                <a:latin typeface="Overpass" pitchFamily="2" charset="77"/>
                <a:ea typeface="Century Gothic"/>
                <a:cs typeface="Century Gothic"/>
                <a:sym typeface="Century Gothic"/>
              </a:rPr>
              <a:t> Source</a:t>
            </a:r>
          </a:p>
          <a:p>
            <a:pPr algn="ctr">
              <a:buClr>
                <a:schemeClr val="lt1"/>
              </a:buClr>
              <a:buSzPct val="25000"/>
            </a:pPr>
            <a:r>
              <a:rPr lang="en-US" sz="1000">
                <a:solidFill>
                  <a:schemeClr val="lt1"/>
                </a:solidFill>
                <a:latin typeface="Overpass" pitchFamily="2" charset="77"/>
                <a:ea typeface="Century Gothic"/>
                <a:cs typeface="Century Gothic"/>
                <a:sym typeface="Century Gothic"/>
              </a:rPr>
              <a:t>PaaS</a:t>
            </a:r>
          </a:p>
        </p:txBody>
      </p:sp>
      <p:cxnSp>
        <p:nvCxnSpPr>
          <p:cNvPr id="605" name="Shape 605"/>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606" name="Shape 606"/>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cxnSp>
        <p:nvCxnSpPr>
          <p:cNvPr id="607" name="Shape 607"/>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608" name="Shape 608"/>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09" name="Shape 609"/>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000">
                <a:solidFill>
                  <a:schemeClr val="lt1"/>
                </a:solidFill>
                <a:latin typeface="Overpass" pitchFamily="2" charset="77"/>
                <a:ea typeface="Century Gothic"/>
                <a:cs typeface="Century Gothic"/>
                <a:sym typeface="Century Gothic"/>
              </a:rPr>
              <a:t>Virtualiza-</a:t>
            </a:r>
            <a:br>
              <a:rPr lang="en-US" sz="1000">
                <a:solidFill>
                  <a:schemeClr val="lt1"/>
                </a:solidFill>
                <a:latin typeface="Overpass" pitchFamily="2" charset="77"/>
                <a:ea typeface="Century Gothic"/>
                <a:cs typeface="Century Gothic"/>
                <a:sym typeface="Century Gothic"/>
              </a:rPr>
            </a:br>
            <a:r>
              <a:rPr lang="en-US" sz="1000">
                <a:solidFill>
                  <a:schemeClr val="lt1"/>
                </a:solidFill>
                <a:latin typeface="Overpass" pitchFamily="2" charset="77"/>
                <a:ea typeface="Century Gothic"/>
                <a:cs typeface="Century Gothic"/>
                <a:sym typeface="Century Gothic"/>
              </a:rPr>
              <a:t>tion</a:t>
            </a:r>
          </a:p>
        </p:txBody>
      </p:sp>
      <p:sp>
        <p:nvSpPr>
          <p:cNvPr id="610" name="Shape 61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11" name="Shape 61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12" name="Shape 61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13" name="Shape 61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14" name="Shape 61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15" name="Shape 61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16" name="Shape 61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17" name="Shape 61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18" name="Shape 61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200">
                <a:solidFill>
                  <a:schemeClr val="lt1"/>
                </a:solidFill>
                <a:latin typeface="Overpass" pitchFamily="2" charset="77"/>
                <a:ea typeface="Century Gothic"/>
                <a:cs typeface="Century Gothic"/>
                <a:sym typeface="Century Gothic"/>
              </a:rPr>
              <a:t>2000</a:t>
            </a:r>
          </a:p>
        </p:txBody>
      </p:sp>
      <p:sp>
        <p:nvSpPr>
          <p:cNvPr id="619" name="Shape 61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200">
                <a:solidFill>
                  <a:schemeClr val="lt1"/>
                </a:solidFill>
                <a:latin typeface="Overpass" pitchFamily="2" charset="77"/>
                <a:ea typeface="Century Gothic"/>
                <a:cs typeface="Century Gothic"/>
                <a:sym typeface="Century Gothic"/>
              </a:rPr>
              <a:t>2001</a:t>
            </a:r>
          </a:p>
        </p:txBody>
      </p:sp>
      <p:sp>
        <p:nvSpPr>
          <p:cNvPr id="620" name="Shape 620"/>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200">
                <a:solidFill>
                  <a:schemeClr val="lt1"/>
                </a:solidFill>
                <a:latin typeface="Overpass" pitchFamily="2" charset="77"/>
                <a:ea typeface="Century Gothic"/>
                <a:cs typeface="Century Gothic"/>
                <a:sym typeface="Century Gothic"/>
              </a:rPr>
              <a:t>2006</a:t>
            </a:r>
          </a:p>
        </p:txBody>
      </p:sp>
      <p:sp>
        <p:nvSpPr>
          <p:cNvPr id="621" name="Shape 621"/>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200">
                <a:solidFill>
                  <a:schemeClr val="lt1"/>
                </a:solidFill>
                <a:latin typeface="Overpass" pitchFamily="2" charset="77"/>
                <a:ea typeface="Century Gothic"/>
                <a:cs typeface="Century Gothic"/>
                <a:sym typeface="Century Gothic"/>
              </a:rPr>
              <a:t>2009</a:t>
            </a:r>
          </a:p>
        </p:txBody>
      </p:sp>
      <p:sp>
        <p:nvSpPr>
          <p:cNvPr id="622" name="Shape 622"/>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200">
                <a:solidFill>
                  <a:schemeClr val="lt1"/>
                </a:solidFill>
                <a:latin typeface="Overpass" pitchFamily="2" charset="77"/>
                <a:ea typeface="Century Gothic"/>
                <a:cs typeface="Century Gothic"/>
                <a:sym typeface="Century Gothic"/>
              </a:rPr>
              <a:t>2010</a:t>
            </a:r>
          </a:p>
        </p:txBody>
      </p:sp>
      <p:sp>
        <p:nvSpPr>
          <p:cNvPr id="623" name="Shape 623"/>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200">
                <a:solidFill>
                  <a:schemeClr val="lt1"/>
                </a:solidFill>
                <a:latin typeface="Overpass" pitchFamily="2" charset="77"/>
                <a:ea typeface="Century Gothic"/>
                <a:cs typeface="Century Gothic"/>
                <a:sym typeface="Century Gothic"/>
              </a:rPr>
              <a:t>2011</a:t>
            </a:r>
          </a:p>
        </p:txBody>
      </p:sp>
      <p:sp>
        <p:nvSpPr>
          <p:cNvPr id="624" name="Shape 624"/>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algn="ctr">
              <a:buClr>
                <a:srgbClr val="000000"/>
              </a:buClr>
            </a:pPr>
            <a:endParaRPr sz="1050">
              <a:solidFill>
                <a:schemeClr val="lt1"/>
              </a:solidFill>
              <a:latin typeface="Overpass" pitchFamily="2" charset="77"/>
              <a:ea typeface="Century Gothic"/>
              <a:cs typeface="Century Gothic"/>
              <a:sym typeface="Century Gothic"/>
            </a:endParaRPr>
          </a:p>
        </p:txBody>
      </p:sp>
      <p:sp>
        <p:nvSpPr>
          <p:cNvPr id="625" name="Shape 625"/>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000">
                <a:solidFill>
                  <a:schemeClr val="lt1"/>
                </a:solidFill>
                <a:latin typeface="Overpass" pitchFamily="2" charset="77"/>
                <a:ea typeface="Century Gothic"/>
                <a:cs typeface="Century Gothic"/>
                <a:sym typeface="Century Gothic"/>
              </a:rPr>
              <a:t>Non-</a:t>
            </a:r>
            <a:br>
              <a:rPr lang="en-US" sz="1000">
                <a:solidFill>
                  <a:schemeClr val="lt1"/>
                </a:solidFill>
                <a:latin typeface="Overpass" pitchFamily="2" charset="77"/>
                <a:ea typeface="Century Gothic"/>
                <a:cs typeface="Century Gothic"/>
                <a:sym typeface="Century Gothic"/>
              </a:rPr>
            </a:br>
            <a:r>
              <a:rPr lang="en-US" sz="1000">
                <a:solidFill>
                  <a:schemeClr val="lt1"/>
                </a:solidFill>
                <a:latin typeface="Overpass" pitchFamily="2" charset="77"/>
                <a:ea typeface="Century Gothic"/>
                <a:cs typeface="Century Gothic"/>
                <a:sym typeface="Century Gothic"/>
              </a:rPr>
              <a:t>Virtualized</a:t>
            </a:r>
          </a:p>
          <a:p>
            <a:pPr algn="ctr">
              <a:buClr>
                <a:schemeClr val="lt1"/>
              </a:buClr>
              <a:buSzPct val="25000"/>
            </a:pPr>
            <a:r>
              <a:rPr lang="en-US" sz="1000">
                <a:solidFill>
                  <a:schemeClr val="lt1"/>
                </a:solidFill>
                <a:latin typeface="Overpass" pitchFamily="2" charset="77"/>
                <a:ea typeface="Century Gothic"/>
                <a:cs typeface="Century Gothic"/>
                <a:sym typeface="Century Gothic"/>
              </a:rPr>
              <a:t>Hardware</a:t>
            </a:r>
          </a:p>
        </p:txBody>
      </p:sp>
      <p:sp>
        <p:nvSpPr>
          <p:cNvPr id="626" name="Shape 626"/>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200">
                <a:solidFill>
                  <a:schemeClr val="lt1"/>
                </a:solidFill>
                <a:latin typeface="Overpass" pitchFamily="2" charset="77"/>
                <a:ea typeface="Century Gothic"/>
                <a:cs typeface="Century Gothic"/>
                <a:sym typeface="Century Gothic"/>
              </a:rPr>
              <a:t>2013</a:t>
            </a:r>
          </a:p>
        </p:txBody>
      </p:sp>
      <p:sp>
        <p:nvSpPr>
          <p:cNvPr id="627" name="Shape 627"/>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200">
                <a:solidFill>
                  <a:schemeClr val="lt1"/>
                </a:solidFill>
                <a:latin typeface="Overpass" pitchFamily="2" charset="77"/>
                <a:ea typeface="Century Gothic"/>
                <a:cs typeface="Century Gothic"/>
                <a:sym typeface="Century Gothic"/>
              </a:rPr>
              <a:t>2015</a:t>
            </a:r>
          </a:p>
        </p:txBody>
      </p:sp>
      <p:pic>
        <p:nvPicPr>
          <p:cNvPr id="628" name="Shape 62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29" name="Shape 629"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30" name="Shape 630"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31" name="Shape 631"/>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32" name="Shape 632"/>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33" name="Shape 633"/>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34" name="Shape 634"/>
          <p:cNvPicPr preferRelativeResize="0"/>
          <p:nvPr/>
        </p:nvPicPr>
        <p:blipFill rotWithShape="1">
          <a:blip r:embed="rId9">
            <a:alphaModFix/>
          </a:blip>
          <a:srcRect/>
          <a:stretch/>
        </p:blipFill>
        <p:spPr>
          <a:xfrm>
            <a:off x="2485753" y="4227591"/>
            <a:ext cx="906600" cy="362700"/>
          </a:xfrm>
          <a:prstGeom prst="rect">
            <a:avLst/>
          </a:prstGeom>
          <a:noFill/>
          <a:ln>
            <a:noFill/>
          </a:ln>
        </p:spPr>
      </p:pic>
      <p:pic>
        <p:nvPicPr>
          <p:cNvPr id="635" name="Shape 635"/>
          <p:cNvPicPr preferRelativeResize="0"/>
          <p:nvPr/>
        </p:nvPicPr>
        <p:blipFill rotWithShape="1">
          <a:blip r:embed="rId10">
            <a:alphaModFix/>
          </a:blip>
          <a:srcRect/>
          <a:stretch/>
        </p:blipFill>
        <p:spPr>
          <a:xfrm>
            <a:off x="459923" y="4217353"/>
            <a:ext cx="955200" cy="413400"/>
          </a:xfrm>
          <a:prstGeom prst="rect">
            <a:avLst/>
          </a:prstGeom>
          <a:noFill/>
          <a:ln>
            <a:noFill/>
          </a:ln>
        </p:spPr>
      </p:pic>
      <p:sp>
        <p:nvSpPr>
          <p:cNvPr id="636" name="Shape 636"/>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algn="ctr">
              <a:buClr>
                <a:schemeClr val="lt1"/>
              </a:buClr>
              <a:buSzPct val="25000"/>
            </a:pPr>
            <a:r>
              <a:rPr lang="en-US" sz="1000">
                <a:solidFill>
                  <a:schemeClr val="lt1"/>
                </a:solidFill>
                <a:latin typeface="Overpass" pitchFamily="2" charset="77"/>
                <a:ea typeface="Century Gothic"/>
                <a:cs typeface="Century Gothic"/>
                <a:sym typeface="Century Gothic"/>
              </a:rPr>
              <a:t>IaaS</a:t>
            </a:r>
          </a:p>
        </p:txBody>
      </p:sp>
      <p:pic>
        <p:nvPicPr>
          <p:cNvPr id="637" name="Shape 637"/>
          <p:cNvPicPr preferRelativeResize="0"/>
          <p:nvPr/>
        </p:nvPicPr>
        <p:blipFill rotWithShape="1">
          <a:blip r:embed="rId11">
            <a:alphaModFix/>
          </a:blip>
          <a:srcRect/>
          <a:stretch/>
        </p:blipFill>
        <p:spPr>
          <a:xfrm>
            <a:off x="7896300" y="4383950"/>
            <a:ext cx="252000" cy="252000"/>
          </a:xfrm>
          <a:prstGeom prst="rect">
            <a:avLst/>
          </a:prstGeom>
          <a:noFill/>
          <a:ln>
            <a:noFill/>
          </a:ln>
        </p:spPr>
      </p:pic>
      <p:pic>
        <p:nvPicPr>
          <p:cNvPr id="638" name="Shape 638"/>
          <p:cNvPicPr preferRelativeResize="0"/>
          <p:nvPr/>
        </p:nvPicPr>
        <p:blipFill>
          <a:blip r:embed="rId12">
            <a:alphaModFix/>
          </a:blip>
          <a:stretch>
            <a:fillRect/>
          </a:stretch>
        </p:blipFill>
        <p:spPr>
          <a:xfrm>
            <a:off x="668351" y="1764451"/>
            <a:ext cx="2738254" cy="743325"/>
          </a:xfrm>
          <a:prstGeom prst="rect">
            <a:avLst/>
          </a:prstGeom>
          <a:noFill/>
          <a:ln>
            <a:noFill/>
          </a:ln>
        </p:spPr>
      </p:pic>
      <p:sp>
        <p:nvSpPr>
          <p:cNvPr id="639" name="Shape 639"/>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fld id="{00000000-1234-1234-1234-123412341234}" type="slidenum">
              <a:rPr lang="en-US">
                <a:latin typeface="Overpass" pitchFamily="2" charset="77"/>
              </a:rPr>
              <a:pPr/>
              <a:t>38</a:t>
            </a:fld>
            <a:endParaRPr lang="en-US">
              <a:latin typeface="Overpass" pitchFamily="2" charset="77"/>
            </a:endParaRPr>
          </a:p>
        </p:txBody>
      </p:sp>
      <p:pic>
        <p:nvPicPr>
          <p:cNvPr id="640" name="Shape 640"/>
          <p:cNvPicPr preferRelativeResize="0"/>
          <p:nvPr/>
        </p:nvPicPr>
        <p:blipFill rotWithShape="1">
          <a:blip r:embed="rId13">
            <a:alphaModFix/>
          </a:blip>
          <a:srcRect l="17943" t="25725" r="17465" b="26802"/>
          <a:stretch/>
        </p:blipFill>
        <p:spPr>
          <a:xfrm>
            <a:off x="4558475" y="4191574"/>
            <a:ext cx="779100" cy="442508"/>
          </a:xfrm>
          <a:prstGeom prst="rect">
            <a:avLst/>
          </a:prstGeom>
          <a:noFill/>
          <a:ln>
            <a:noFill/>
          </a:ln>
        </p:spPr>
      </p:pic>
      <p:sp>
        <p:nvSpPr>
          <p:cNvPr id="57" name="Slide Number Placeholder 1">
            <a:extLst>
              <a:ext uri="{FF2B5EF4-FFF2-40B4-BE49-F238E27FC236}">
                <a16:creationId xmlns:a16="http://schemas.microsoft.com/office/drawing/2014/main" id="{C201E81B-851D-E64B-8954-401F5410D184}"/>
              </a:ext>
            </a:extLst>
          </p:cNvPr>
          <p:cNvSpPr txBox="1">
            <a:spLocks/>
          </p:cNvSpPr>
          <p:nvPr/>
        </p:nvSpPr>
        <p:spPr>
          <a:xfrm>
            <a:off x="103328" y="4733944"/>
            <a:ext cx="416436"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38</a:t>
            </a:fld>
            <a:endParaRPr lang="en" dirty="0"/>
          </a:p>
        </p:txBody>
      </p:sp>
    </p:spTree>
    <p:extLst>
      <p:ext uri="{BB962C8B-B14F-4D97-AF65-F5344CB8AC3E}">
        <p14:creationId xmlns:p14="http://schemas.microsoft.com/office/powerpoint/2010/main" val="1122502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164675" y="180212"/>
            <a:ext cx="8755500" cy="674400"/>
          </a:xfrm>
          <a:prstGeom prst="rect">
            <a:avLst/>
          </a:prstGeom>
          <a:noFill/>
          <a:ln>
            <a:noFill/>
          </a:ln>
        </p:spPr>
        <p:txBody>
          <a:bodyPr vert="horz" wrap="square" lIns="121900" tIns="121900" rIns="121900" bIns="121900" numCol="1" anchor="ctr" anchorCtr="0" compatLnSpc="1">
            <a:prstTxWarp prst="textNoShape">
              <a:avLst/>
            </a:prstTxWarp>
            <a:noAutofit/>
          </a:bodyPr>
          <a:lstStyle/>
          <a:p>
            <a:pPr>
              <a:buClr>
                <a:srgbClr val="FFFFFF"/>
              </a:buClr>
              <a:buSzPct val="25000"/>
            </a:pPr>
            <a:r>
              <a:rPr lang="en-US" b="0" i="0" u="none" strike="noStrike" cap="none" dirty="0">
                <a:solidFill>
                  <a:schemeClr val="tx1"/>
                </a:solidFill>
                <a:ea typeface="Century Gothic"/>
                <a:cs typeface="Century Gothic"/>
                <a:sym typeface="Century Gothic"/>
              </a:rPr>
              <a:t>What Have We Learned?</a:t>
            </a:r>
          </a:p>
        </p:txBody>
      </p:sp>
      <p:sp>
        <p:nvSpPr>
          <p:cNvPr id="647" name="Shape 647"/>
          <p:cNvSpPr txBox="1">
            <a:spLocks noGrp="1"/>
          </p:cNvSpPr>
          <p:nvPr>
            <p:ph type="body" idx="1"/>
          </p:nvPr>
        </p:nvSpPr>
        <p:spPr>
          <a:xfrm>
            <a:off x="237575" y="974225"/>
            <a:ext cx="8682600" cy="3717900"/>
          </a:xfrm>
          <a:prstGeom prst="rect">
            <a:avLst/>
          </a:prstGeom>
          <a:noFill/>
          <a:ln>
            <a:noFill/>
          </a:ln>
        </p:spPr>
        <p:txBody>
          <a:bodyPr vert="horz" wrap="square" lIns="121900" tIns="121900" rIns="121900" bIns="121900" numCol="1" anchor="t" anchorCtr="0" compatLnSpc="1">
            <a:prstTxWarp prst="textNoShape">
              <a:avLst/>
            </a:prstTxWarp>
            <a:noAutofit/>
          </a:bodyPr>
          <a:lstStyle/>
          <a:p>
            <a:pPr marL="457189" indent="-215894">
              <a:lnSpc>
                <a:spcPct val="90000"/>
              </a:lnSpc>
              <a:spcBef>
                <a:spcPts val="0"/>
              </a:spcBef>
              <a:buClr>
                <a:srgbClr val="446CA9"/>
              </a:buClr>
              <a:buSzPct val="100208"/>
              <a:buFont typeface="Arial"/>
              <a:buChar char="•"/>
            </a:pPr>
            <a:r>
              <a:rPr lang="en-US" sz="1800" dirty="0">
                <a:solidFill>
                  <a:schemeClr val="tx1"/>
                </a:solidFill>
                <a:ea typeface="Century Gothic"/>
                <a:cs typeface="Century Gothic"/>
                <a:sym typeface="Century Gothic"/>
              </a:rPr>
              <a:t>Core Building Block:</a:t>
            </a:r>
          </a:p>
          <a:p>
            <a:pPr marL="1003275" lvl="1" indent="-203195">
              <a:lnSpc>
                <a:spcPct val="90000"/>
              </a:lnSpc>
              <a:spcBef>
                <a:spcPts val="700"/>
              </a:spcBef>
              <a:buClr>
                <a:srgbClr val="446CA9"/>
              </a:buClr>
              <a:buSzPct val="66663"/>
              <a:buFont typeface="Arial"/>
              <a:buChar char="–"/>
            </a:pPr>
            <a:r>
              <a:rPr lang="en-US" sz="1800" dirty="0">
                <a:solidFill>
                  <a:schemeClr val="tx1"/>
                </a:solidFill>
                <a:ea typeface="Century Gothic"/>
                <a:cs typeface="Century Gothic"/>
                <a:sym typeface="Century Gothic"/>
              </a:rPr>
              <a:t>Servers ➡ Virtual Machines ➡ </a:t>
            </a:r>
            <a:r>
              <a:rPr lang="en-US" sz="1800" dirty="0" err="1">
                <a:solidFill>
                  <a:schemeClr val="tx1"/>
                </a:solidFill>
                <a:ea typeface="Century Gothic"/>
                <a:cs typeface="Century Gothic"/>
                <a:sym typeface="Century Gothic"/>
              </a:rPr>
              <a:t>Buildpacks</a:t>
            </a:r>
            <a:r>
              <a:rPr lang="en-US" sz="1800" dirty="0">
                <a:solidFill>
                  <a:schemeClr val="tx1"/>
                </a:solidFill>
                <a:ea typeface="Century Gothic"/>
                <a:cs typeface="Century Gothic"/>
                <a:sym typeface="Century Gothic"/>
              </a:rPr>
              <a:t> ➡ Containers</a:t>
            </a:r>
          </a:p>
          <a:p>
            <a:pPr marL="457189" indent="-215894">
              <a:lnSpc>
                <a:spcPct val="90000"/>
              </a:lnSpc>
              <a:spcBef>
                <a:spcPts val="700"/>
              </a:spcBef>
              <a:buClr>
                <a:srgbClr val="446CA9"/>
              </a:buClr>
              <a:buSzPct val="100208"/>
              <a:buFont typeface="Arial"/>
              <a:buChar char="•"/>
            </a:pPr>
            <a:r>
              <a:rPr lang="en-US" sz="1800" dirty="0">
                <a:solidFill>
                  <a:schemeClr val="tx1"/>
                </a:solidFill>
                <a:ea typeface="Century Gothic"/>
                <a:cs typeface="Century Gothic"/>
                <a:sym typeface="Century Gothic"/>
              </a:rPr>
              <a:t>Isolation Units</a:t>
            </a:r>
          </a:p>
          <a:p>
            <a:pPr marL="1003275" lvl="1" indent="-203195">
              <a:lnSpc>
                <a:spcPct val="90000"/>
              </a:lnSpc>
              <a:spcBef>
                <a:spcPts val="700"/>
              </a:spcBef>
              <a:buClr>
                <a:srgbClr val="446CA9"/>
              </a:buClr>
              <a:buSzPct val="66663"/>
              <a:buFont typeface="Arial"/>
              <a:buChar char="–"/>
            </a:pPr>
            <a:r>
              <a:rPr lang="en-US" sz="1800" dirty="0">
                <a:solidFill>
                  <a:schemeClr val="tx1"/>
                </a:solidFill>
                <a:ea typeface="Century Gothic"/>
                <a:cs typeface="Century Gothic"/>
                <a:sym typeface="Century Gothic"/>
              </a:rPr>
              <a:t>From heavier to lighter weight, in spin-up time and size</a:t>
            </a:r>
          </a:p>
          <a:p>
            <a:pPr marL="457189" indent="-215894">
              <a:lnSpc>
                <a:spcPct val="90000"/>
              </a:lnSpc>
              <a:spcBef>
                <a:spcPts val="700"/>
              </a:spcBef>
              <a:buClr>
                <a:srgbClr val="446CA9"/>
              </a:buClr>
              <a:buSzPct val="100208"/>
              <a:buFont typeface="Arial"/>
              <a:buChar char="•"/>
            </a:pPr>
            <a:r>
              <a:rPr lang="en-US" sz="1800" dirty="0">
                <a:solidFill>
                  <a:schemeClr val="tx1"/>
                </a:solidFill>
                <a:ea typeface="Century Gothic"/>
                <a:cs typeface="Century Gothic"/>
                <a:sym typeface="Century Gothic"/>
              </a:rPr>
              <a:t>Immutability</a:t>
            </a:r>
          </a:p>
          <a:p>
            <a:pPr marL="1003275" lvl="1" indent="-203195">
              <a:lnSpc>
                <a:spcPct val="90000"/>
              </a:lnSpc>
              <a:spcBef>
                <a:spcPts val="700"/>
              </a:spcBef>
              <a:buClr>
                <a:srgbClr val="446CA9"/>
              </a:buClr>
              <a:buSzPct val="66663"/>
              <a:buFont typeface="Arial"/>
              <a:buChar char="–"/>
            </a:pPr>
            <a:r>
              <a:rPr lang="en-US" sz="1800" dirty="0">
                <a:solidFill>
                  <a:schemeClr val="tx1"/>
                </a:solidFill>
                <a:ea typeface="Century Gothic"/>
                <a:cs typeface="Century Gothic"/>
                <a:sym typeface="Century Gothic"/>
              </a:rPr>
              <a:t>From pets to cattle</a:t>
            </a:r>
          </a:p>
          <a:p>
            <a:pPr marL="457189" indent="-215894">
              <a:lnSpc>
                <a:spcPct val="90000"/>
              </a:lnSpc>
              <a:spcBef>
                <a:spcPts val="700"/>
              </a:spcBef>
              <a:buClr>
                <a:srgbClr val="446CA9"/>
              </a:buClr>
              <a:buSzPct val="100208"/>
              <a:buFont typeface="Arial"/>
              <a:buChar char="•"/>
            </a:pPr>
            <a:r>
              <a:rPr lang="en-US" sz="1800" dirty="0">
                <a:solidFill>
                  <a:schemeClr val="tx1"/>
                </a:solidFill>
                <a:ea typeface="Century Gothic"/>
                <a:cs typeface="Century Gothic"/>
                <a:sym typeface="Century Gothic"/>
              </a:rPr>
              <a:t>Provider</a:t>
            </a:r>
          </a:p>
          <a:p>
            <a:pPr marL="1003275" lvl="1" indent="-203195">
              <a:lnSpc>
                <a:spcPct val="90000"/>
              </a:lnSpc>
              <a:spcBef>
                <a:spcPts val="700"/>
              </a:spcBef>
              <a:buClr>
                <a:srgbClr val="446CA9"/>
              </a:buClr>
              <a:buSzPct val="66663"/>
              <a:buFont typeface="Arial"/>
              <a:buChar char="–"/>
            </a:pPr>
            <a:r>
              <a:rPr lang="en-US" sz="1800" dirty="0">
                <a:solidFill>
                  <a:schemeClr val="tx1"/>
                </a:solidFill>
                <a:ea typeface="Century Gothic"/>
                <a:cs typeface="Century Gothic"/>
                <a:sym typeface="Century Gothic"/>
              </a:rPr>
              <a:t>From closed source, single vendor to open source, cross-vendor</a:t>
            </a:r>
          </a:p>
        </p:txBody>
      </p:sp>
      <p:sp>
        <p:nvSpPr>
          <p:cNvPr id="648" name="Shape 64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fld id="{00000000-1234-1234-1234-123412341234}" type="slidenum">
              <a:rPr lang="en-US">
                <a:latin typeface="Overpass" pitchFamily="2" charset="77"/>
              </a:rPr>
              <a:pPr/>
              <a:t>39</a:t>
            </a:fld>
            <a:endParaRPr lang="en-US">
              <a:latin typeface="Overpass" pitchFamily="2" charset="77"/>
            </a:endParaRPr>
          </a:p>
        </p:txBody>
      </p:sp>
      <p:sp>
        <p:nvSpPr>
          <p:cNvPr id="5" name="Slide Number Placeholder 1">
            <a:extLst>
              <a:ext uri="{FF2B5EF4-FFF2-40B4-BE49-F238E27FC236}">
                <a16:creationId xmlns:a16="http://schemas.microsoft.com/office/drawing/2014/main" id="{529547A1-E4DA-C745-9965-8925BDF67FC7}"/>
              </a:ext>
            </a:extLst>
          </p:cNvPr>
          <p:cNvSpPr txBox="1">
            <a:spLocks/>
          </p:cNvSpPr>
          <p:nvPr/>
        </p:nvSpPr>
        <p:spPr>
          <a:xfrm>
            <a:off x="103328" y="4733944"/>
            <a:ext cx="416436"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39</a:t>
            </a:fld>
            <a:endParaRPr lang="en" dirty="0"/>
          </a:p>
        </p:txBody>
      </p:sp>
    </p:spTree>
    <p:extLst>
      <p:ext uri="{BB962C8B-B14F-4D97-AF65-F5344CB8AC3E}">
        <p14:creationId xmlns:p14="http://schemas.microsoft.com/office/powerpoint/2010/main" val="54658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grpSp>
        <p:nvGrpSpPr>
          <p:cNvPr id="512" name="Shape 512"/>
          <p:cNvGrpSpPr/>
          <p:nvPr/>
        </p:nvGrpSpPr>
        <p:grpSpPr>
          <a:xfrm>
            <a:off x="5405500" y="1295238"/>
            <a:ext cx="1506300" cy="1645875"/>
            <a:chOff x="4857000" y="1626000"/>
            <a:chExt cx="1506300" cy="1645875"/>
          </a:xfrm>
        </p:grpSpPr>
        <p:sp>
          <p:nvSpPr>
            <p:cNvPr id="513" name="Shape 513"/>
            <p:cNvSpPr/>
            <p:nvPr/>
          </p:nvSpPr>
          <p:spPr>
            <a:xfrm>
              <a:off x="4857000" y="2912175"/>
              <a:ext cx="15063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Container Host</a:t>
              </a:r>
              <a:endParaRPr sz="1000">
                <a:solidFill>
                  <a:srgbClr val="FFFFFF"/>
                </a:solidFill>
                <a:latin typeface="Overpass" pitchFamily="2" charset="77"/>
                <a:ea typeface="Overpass"/>
                <a:cs typeface="Overpass"/>
                <a:sym typeface="Overpass"/>
              </a:endParaRPr>
            </a:p>
          </p:txBody>
        </p:sp>
        <p:sp>
          <p:nvSpPr>
            <p:cNvPr id="514" name="Shape 514"/>
            <p:cNvSpPr/>
            <p:nvPr/>
          </p:nvSpPr>
          <p:spPr>
            <a:xfrm>
              <a:off x="4857000" y="1626000"/>
              <a:ext cx="1506300" cy="12576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274E13"/>
                  </a:solidFill>
                  <a:latin typeface="Overpass" pitchFamily="2" charset="77"/>
                  <a:ea typeface="Overpass"/>
                  <a:cs typeface="Overpass"/>
                  <a:sym typeface="Overpass"/>
                </a:rPr>
                <a:t>Container</a:t>
              </a:r>
              <a:endParaRPr sz="1000">
                <a:solidFill>
                  <a:srgbClr val="274E13"/>
                </a:solidFill>
                <a:latin typeface="Overpass" pitchFamily="2" charset="77"/>
                <a:ea typeface="Overpass"/>
                <a:cs typeface="Overpass"/>
                <a:sym typeface="Overpass"/>
              </a:endParaRPr>
            </a:p>
          </p:txBody>
        </p:sp>
        <p:sp>
          <p:nvSpPr>
            <p:cNvPr id="515" name="Shape 515"/>
            <p:cNvSpPr/>
            <p:nvPr/>
          </p:nvSpPr>
          <p:spPr>
            <a:xfrm>
              <a:off x="4921500" y="2029079"/>
              <a:ext cx="13773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Application</a:t>
              </a:r>
              <a:endParaRPr sz="900">
                <a:solidFill>
                  <a:srgbClr val="FFFFFF"/>
                </a:solidFill>
                <a:latin typeface="Overpass" pitchFamily="2" charset="77"/>
                <a:ea typeface="Overpass"/>
                <a:cs typeface="Overpass"/>
                <a:sym typeface="Overpass"/>
              </a:endParaRPr>
            </a:p>
          </p:txBody>
        </p:sp>
        <p:sp>
          <p:nvSpPr>
            <p:cNvPr id="516" name="Shape 516"/>
            <p:cNvSpPr/>
            <p:nvPr/>
          </p:nvSpPr>
          <p:spPr>
            <a:xfrm>
              <a:off x="4921500" y="2453077"/>
              <a:ext cx="13773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OS dependencies</a:t>
              </a:r>
              <a:endParaRPr sz="900">
                <a:solidFill>
                  <a:srgbClr val="FFFFFF"/>
                </a:solidFill>
                <a:latin typeface="Overpass" pitchFamily="2" charset="77"/>
                <a:ea typeface="Overpass"/>
                <a:cs typeface="Overpass"/>
                <a:sym typeface="Overpass"/>
              </a:endParaRPr>
            </a:p>
          </p:txBody>
        </p:sp>
      </p:grpSp>
      <p:grpSp>
        <p:nvGrpSpPr>
          <p:cNvPr id="517" name="Shape 517"/>
          <p:cNvGrpSpPr/>
          <p:nvPr/>
        </p:nvGrpSpPr>
        <p:grpSpPr>
          <a:xfrm>
            <a:off x="1946375" y="1295266"/>
            <a:ext cx="1506300" cy="1645818"/>
            <a:chOff x="2838075" y="1626000"/>
            <a:chExt cx="1506300" cy="1661100"/>
          </a:xfrm>
        </p:grpSpPr>
        <p:sp>
          <p:nvSpPr>
            <p:cNvPr id="518" name="Shape 518"/>
            <p:cNvSpPr/>
            <p:nvPr/>
          </p:nvSpPr>
          <p:spPr>
            <a:xfrm>
              <a:off x="2838075" y="1626000"/>
              <a:ext cx="1506300" cy="1661100"/>
            </a:xfrm>
            <a:prstGeom prst="rect">
              <a:avLst/>
            </a:prstGeom>
            <a:solidFill>
              <a:srgbClr val="B4A7D6"/>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20124D"/>
                  </a:solidFill>
                  <a:latin typeface="Overpass" pitchFamily="2" charset="77"/>
                  <a:ea typeface="Overpass"/>
                  <a:cs typeface="Overpass"/>
                  <a:sym typeface="Overpass"/>
                </a:rPr>
                <a:t>Virtual Machine</a:t>
              </a:r>
              <a:endParaRPr sz="1000">
                <a:solidFill>
                  <a:srgbClr val="20124D"/>
                </a:solidFill>
                <a:latin typeface="Overpass" pitchFamily="2" charset="77"/>
                <a:ea typeface="Overpass"/>
                <a:cs typeface="Overpass"/>
                <a:sym typeface="Overpass"/>
              </a:endParaRPr>
            </a:p>
          </p:txBody>
        </p:sp>
        <p:sp>
          <p:nvSpPr>
            <p:cNvPr id="519" name="Shape 519"/>
            <p:cNvSpPr/>
            <p:nvPr/>
          </p:nvSpPr>
          <p:spPr>
            <a:xfrm>
              <a:off x="2927025" y="2051527"/>
              <a:ext cx="13284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Application</a:t>
              </a:r>
              <a:endParaRPr sz="900">
                <a:solidFill>
                  <a:srgbClr val="FFFFFF"/>
                </a:solidFill>
                <a:latin typeface="Overpass" pitchFamily="2" charset="77"/>
                <a:ea typeface="Overpass"/>
                <a:cs typeface="Overpass"/>
                <a:sym typeface="Overpass"/>
              </a:endParaRPr>
            </a:p>
          </p:txBody>
        </p:sp>
        <p:sp>
          <p:nvSpPr>
            <p:cNvPr id="520" name="Shape 520"/>
            <p:cNvSpPr/>
            <p:nvPr/>
          </p:nvSpPr>
          <p:spPr>
            <a:xfrm>
              <a:off x="2927025" y="2445338"/>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OS dependencies</a:t>
              </a:r>
              <a:endParaRPr sz="900">
                <a:solidFill>
                  <a:srgbClr val="FFFFFF"/>
                </a:solidFill>
                <a:latin typeface="Overpass" pitchFamily="2" charset="77"/>
                <a:ea typeface="Overpass"/>
                <a:cs typeface="Overpass"/>
                <a:sym typeface="Overpass"/>
              </a:endParaRPr>
            </a:p>
          </p:txBody>
        </p:sp>
        <p:sp>
          <p:nvSpPr>
            <p:cNvPr id="521" name="Shape 521"/>
            <p:cNvSpPr/>
            <p:nvPr/>
          </p:nvSpPr>
          <p:spPr>
            <a:xfrm>
              <a:off x="2927025" y="2842365"/>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Operating System</a:t>
              </a:r>
              <a:endParaRPr sz="900">
                <a:solidFill>
                  <a:srgbClr val="FFFFFF"/>
                </a:solidFill>
                <a:latin typeface="Overpass" pitchFamily="2" charset="77"/>
                <a:ea typeface="Overpass"/>
                <a:cs typeface="Overpass"/>
                <a:sym typeface="Overpass"/>
              </a:endParaRPr>
            </a:p>
          </p:txBody>
        </p:sp>
      </p:grpSp>
      <p:sp>
        <p:nvSpPr>
          <p:cNvPr id="522" name="Shape 522"/>
          <p:cNvSpPr txBox="1"/>
          <p:nvPr/>
        </p:nvSpPr>
        <p:spPr>
          <a:xfrm>
            <a:off x="826650" y="0"/>
            <a:ext cx="7490700" cy="10632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2800">
                <a:solidFill>
                  <a:srgbClr val="000000"/>
                </a:solidFill>
                <a:latin typeface="Overpass" pitchFamily="2" charset="77"/>
                <a:ea typeface="Overpass"/>
                <a:cs typeface="Overpass"/>
                <a:sym typeface="Overpass"/>
              </a:rPr>
              <a:t>VIRTUAL MACHINES AND CONTAINERS</a:t>
            </a:r>
            <a:endParaRPr sz="2800">
              <a:solidFill>
                <a:srgbClr val="000000"/>
              </a:solidFill>
              <a:latin typeface="Overpass" pitchFamily="2" charset="77"/>
              <a:ea typeface="Overpass"/>
              <a:cs typeface="Overpass"/>
              <a:sym typeface="Overpass"/>
            </a:endParaRPr>
          </a:p>
        </p:txBody>
      </p:sp>
      <p:grpSp>
        <p:nvGrpSpPr>
          <p:cNvPr id="523" name="Shape 523"/>
          <p:cNvGrpSpPr/>
          <p:nvPr/>
        </p:nvGrpSpPr>
        <p:grpSpPr>
          <a:xfrm>
            <a:off x="1654563" y="3096950"/>
            <a:ext cx="2719513" cy="1451700"/>
            <a:chOff x="1730763" y="3249350"/>
            <a:chExt cx="2719513" cy="1451700"/>
          </a:xfrm>
        </p:grpSpPr>
        <p:sp>
          <p:nvSpPr>
            <p:cNvPr id="524" name="Shape 524"/>
            <p:cNvSpPr txBox="1"/>
            <p:nvPr/>
          </p:nvSpPr>
          <p:spPr>
            <a:xfrm>
              <a:off x="1963575" y="3249350"/>
              <a:ext cx="2486700" cy="14517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0"/>
                </a:spcAft>
                <a:buNone/>
              </a:pPr>
              <a:r>
                <a:rPr lang="en" sz="1600">
                  <a:solidFill>
                    <a:srgbClr val="000000"/>
                  </a:solidFill>
                  <a:latin typeface="Overpass" pitchFamily="2" charset="77"/>
                  <a:ea typeface="Overpass"/>
                  <a:cs typeface="Overpass"/>
                  <a:sym typeface="Overpass"/>
                </a:rPr>
                <a:t>VM Isolation</a:t>
              </a:r>
              <a:endParaRPr sz="1600">
                <a:solidFill>
                  <a:srgbClr val="000000"/>
                </a:solidFill>
                <a:latin typeface="Overpass" pitchFamily="2" charset="77"/>
                <a:ea typeface="Overpass"/>
                <a:cs typeface="Overpass"/>
                <a:sym typeface="Overpass"/>
              </a:endParaRPr>
            </a:p>
            <a:p>
              <a:pPr marL="0" lvl="0" indent="0" rtl="0">
                <a:lnSpc>
                  <a:spcPct val="115000"/>
                </a:lnSpc>
                <a:spcBef>
                  <a:spcPts val="0"/>
                </a:spcBef>
                <a:spcAft>
                  <a:spcPts val="0"/>
                </a:spcAft>
                <a:buNone/>
              </a:pPr>
              <a:r>
                <a:rPr lang="en" sz="1600">
                  <a:solidFill>
                    <a:srgbClr val="000000"/>
                  </a:solidFill>
                  <a:latin typeface="Overpass" pitchFamily="2" charset="77"/>
                  <a:ea typeface="Overpass"/>
                  <a:cs typeface="Overpass"/>
                  <a:sym typeface="Overpass"/>
                </a:rPr>
                <a:t>Complete OS</a:t>
              </a:r>
              <a:endParaRPr sz="1600">
                <a:latin typeface="Overpass" pitchFamily="2" charset="77"/>
                <a:ea typeface="Overpass"/>
                <a:cs typeface="Overpass"/>
                <a:sym typeface="Overpass"/>
              </a:endParaRPr>
            </a:p>
            <a:p>
              <a:pPr marL="0" lvl="0" indent="0" rtl="0">
                <a:lnSpc>
                  <a:spcPct val="115000"/>
                </a:lnSpc>
                <a:spcBef>
                  <a:spcPts val="0"/>
                </a:spcBef>
                <a:spcAft>
                  <a:spcPts val="0"/>
                </a:spcAft>
                <a:buNone/>
              </a:pPr>
              <a:r>
                <a:rPr lang="en" sz="1600">
                  <a:latin typeface="Overpass" pitchFamily="2" charset="77"/>
                  <a:ea typeface="Overpass"/>
                  <a:cs typeface="Overpass"/>
                  <a:sym typeface="Overpass"/>
                </a:rPr>
                <a:t>Static Compute</a:t>
              </a:r>
              <a:endParaRPr sz="1600">
                <a:latin typeface="Overpass" pitchFamily="2" charset="77"/>
                <a:ea typeface="Overpass"/>
                <a:cs typeface="Overpass"/>
                <a:sym typeface="Overpass"/>
              </a:endParaRPr>
            </a:p>
            <a:p>
              <a:pPr marL="0" lvl="0" indent="0" rtl="0">
                <a:lnSpc>
                  <a:spcPct val="115000"/>
                </a:lnSpc>
                <a:spcBef>
                  <a:spcPts val="0"/>
                </a:spcBef>
                <a:spcAft>
                  <a:spcPts val="0"/>
                </a:spcAft>
                <a:buNone/>
              </a:pPr>
              <a:r>
                <a:rPr lang="en" sz="1600">
                  <a:solidFill>
                    <a:srgbClr val="000000"/>
                  </a:solidFill>
                  <a:latin typeface="Overpass" pitchFamily="2" charset="77"/>
                  <a:ea typeface="Overpass"/>
                  <a:cs typeface="Overpass"/>
                  <a:sym typeface="Overpass"/>
                </a:rPr>
                <a:t>Static </a:t>
              </a:r>
              <a:r>
                <a:rPr lang="en" sz="1600">
                  <a:latin typeface="Overpass" pitchFamily="2" charset="77"/>
                  <a:ea typeface="Overpass"/>
                  <a:cs typeface="Overpass"/>
                  <a:sym typeface="Overpass"/>
                </a:rPr>
                <a:t>Memory</a:t>
              </a:r>
              <a:endParaRPr sz="1600">
                <a:latin typeface="Overpass" pitchFamily="2" charset="77"/>
                <a:ea typeface="Overpass"/>
                <a:cs typeface="Overpass"/>
                <a:sym typeface="Overpass"/>
              </a:endParaRPr>
            </a:p>
            <a:p>
              <a:pPr marL="0" lvl="0" indent="0" rtl="0">
                <a:lnSpc>
                  <a:spcPct val="115000"/>
                </a:lnSpc>
                <a:spcBef>
                  <a:spcPts val="0"/>
                </a:spcBef>
                <a:spcAft>
                  <a:spcPts val="0"/>
                </a:spcAft>
                <a:buNone/>
              </a:pPr>
              <a:r>
                <a:rPr lang="en" sz="1600">
                  <a:latin typeface="Overpass" pitchFamily="2" charset="77"/>
                  <a:ea typeface="Overpass"/>
                  <a:cs typeface="Overpass"/>
                  <a:sym typeface="Overpass"/>
                </a:rPr>
                <a:t>High Resource Usage</a:t>
              </a:r>
              <a:endParaRPr sz="1600">
                <a:latin typeface="Overpass" pitchFamily="2" charset="77"/>
                <a:ea typeface="Overpass"/>
                <a:cs typeface="Overpass"/>
                <a:sym typeface="Overpass"/>
              </a:endParaRPr>
            </a:p>
          </p:txBody>
        </p:sp>
        <p:sp>
          <p:nvSpPr>
            <p:cNvPr id="525" name="Shape 525"/>
            <p:cNvSpPr/>
            <p:nvPr/>
          </p:nvSpPr>
          <p:spPr>
            <a:xfrm>
              <a:off x="1730763" y="3342154"/>
              <a:ext cx="251400" cy="251400"/>
            </a:xfrm>
            <a:prstGeom prst="mathPlus">
              <a:avLst>
                <a:gd name="adj1" fmla="val 23520"/>
              </a:avLst>
            </a:prstGeom>
            <a:solidFill>
              <a:srgbClr val="3F9C35"/>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526" name="Shape 526"/>
            <p:cNvSpPr/>
            <p:nvPr/>
          </p:nvSpPr>
          <p:spPr>
            <a:xfrm>
              <a:off x="1730763" y="3619014"/>
              <a:ext cx="251400" cy="251400"/>
            </a:xfrm>
            <a:prstGeom prst="mathMinus">
              <a:avLst>
                <a:gd name="adj1" fmla="val 23520"/>
              </a:avLst>
            </a:prstGeom>
            <a:solidFill>
              <a:srgbClr val="CC00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527" name="Shape 527"/>
            <p:cNvSpPr/>
            <p:nvPr/>
          </p:nvSpPr>
          <p:spPr>
            <a:xfrm>
              <a:off x="1730763" y="3895873"/>
              <a:ext cx="251400" cy="251400"/>
            </a:xfrm>
            <a:prstGeom prst="mathMinus">
              <a:avLst>
                <a:gd name="adj1" fmla="val 23520"/>
              </a:avLst>
            </a:prstGeom>
            <a:solidFill>
              <a:srgbClr val="CC00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528" name="Shape 528"/>
            <p:cNvSpPr/>
            <p:nvPr/>
          </p:nvSpPr>
          <p:spPr>
            <a:xfrm>
              <a:off x="1730763" y="4172733"/>
              <a:ext cx="251400" cy="251400"/>
            </a:xfrm>
            <a:prstGeom prst="mathMinus">
              <a:avLst>
                <a:gd name="adj1" fmla="val 23520"/>
              </a:avLst>
            </a:prstGeom>
            <a:solidFill>
              <a:srgbClr val="CC0000"/>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529" name="Shape 529"/>
            <p:cNvSpPr/>
            <p:nvPr/>
          </p:nvSpPr>
          <p:spPr>
            <a:xfrm>
              <a:off x="1730763" y="4449592"/>
              <a:ext cx="251400" cy="251400"/>
            </a:xfrm>
            <a:prstGeom prst="mathMinus">
              <a:avLst>
                <a:gd name="adj1" fmla="val 23520"/>
              </a:avLst>
            </a:prstGeom>
            <a:solidFill>
              <a:srgbClr val="CC0000"/>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grpSp>
      <p:grpSp>
        <p:nvGrpSpPr>
          <p:cNvPr id="530" name="Shape 530"/>
          <p:cNvGrpSpPr/>
          <p:nvPr/>
        </p:nvGrpSpPr>
        <p:grpSpPr>
          <a:xfrm>
            <a:off x="5098154" y="3096950"/>
            <a:ext cx="2791417" cy="1454779"/>
            <a:chOff x="5098154" y="3249350"/>
            <a:chExt cx="2791417" cy="1454779"/>
          </a:xfrm>
        </p:grpSpPr>
        <p:sp>
          <p:nvSpPr>
            <p:cNvPr id="531" name="Shape 531"/>
            <p:cNvSpPr txBox="1"/>
            <p:nvPr/>
          </p:nvSpPr>
          <p:spPr>
            <a:xfrm>
              <a:off x="5331171" y="3249350"/>
              <a:ext cx="2558400" cy="14517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0"/>
                </a:spcAft>
                <a:buNone/>
              </a:pPr>
              <a:r>
                <a:rPr lang="en" sz="1600">
                  <a:solidFill>
                    <a:srgbClr val="000000"/>
                  </a:solidFill>
                  <a:latin typeface="Overpass" pitchFamily="2" charset="77"/>
                  <a:ea typeface="Overpass"/>
                  <a:cs typeface="Overpass"/>
                  <a:sym typeface="Overpass"/>
                </a:rPr>
                <a:t>Container Isolation</a:t>
              </a:r>
              <a:endParaRPr sz="1600">
                <a:solidFill>
                  <a:srgbClr val="000000"/>
                </a:solidFill>
                <a:latin typeface="Overpass" pitchFamily="2" charset="77"/>
                <a:ea typeface="Overpass"/>
                <a:cs typeface="Overpass"/>
                <a:sym typeface="Overpass"/>
              </a:endParaRPr>
            </a:p>
            <a:p>
              <a:pPr marL="0" lvl="0" indent="0" rtl="0">
                <a:lnSpc>
                  <a:spcPct val="115000"/>
                </a:lnSpc>
                <a:spcBef>
                  <a:spcPts val="0"/>
                </a:spcBef>
                <a:spcAft>
                  <a:spcPts val="0"/>
                </a:spcAft>
                <a:buNone/>
              </a:pPr>
              <a:r>
                <a:rPr lang="en" sz="1600">
                  <a:solidFill>
                    <a:srgbClr val="000000"/>
                  </a:solidFill>
                  <a:latin typeface="Overpass" pitchFamily="2" charset="77"/>
                  <a:ea typeface="Overpass"/>
                  <a:cs typeface="Overpass"/>
                  <a:sym typeface="Overpass"/>
                </a:rPr>
                <a:t>Shared Kernel</a:t>
              </a:r>
              <a:endParaRPr sz="1600">
                <a:solidFill>
                  <a:srgbClr val="000000"/>
                </a:solidFill>
                <a:latin typeface="Overpass" pitchFamily="2" charset="77"/>
                <a:ea typeface="Overpass"/>
                <a:cs typeface="Overpass"/>
                <a:sym typeface="Overpass"/>
              </a:endParaRPr>
            </a:p>
            <a:p>
              <a:pPr marL="0" lvl="0" indent="0" rtl="0">
                <a:lnSpc>
                  <a:spcPct val="115000"/>
                </a:lnSpc>
                <a:spcBef>
                  <a:spcPts val="0"/>
                </a:spcBef>
                <a:spcAft>
                  <a:spcPts val="0"/>
                </a:spcAft>
                <a:buNone/>
              </a:pPr>
              <a:r>
                <a:rPr lang="en" sz="1600">
                  <a:solidFill>
                    <a:srgbClr val="000000"/>
                  </a:solidFill>
                  <a:latin typeface="Overpass" pitchFamily="2" charset="77"/>
                  <a:ea typeface="Overpass"/>
                  <a:cs typeface="Overpass"/>
                  <a:sym typeface="Overpass"/>
                </a:rPr>
                <a:t>Burstable Compute</a:t>
              </a:r>
              <a:endParaRPr sz="1600">
                <a:solidFill>
                  <a:srgbClr val="000000"/>
                </a:solidFill>
                <a:latin typeface="Overpass" pitchFamily="2" charset="77"/>
                <a:ea typeface="Overpass"/>
                <a:cs typeface="Overpass"/>
                <a:sym typeface="Overpass"/>
              </a:endParaRPr>
            </a:p>
            <a:p>
              <a:pPr marL="0" lvl="0" indent="0" rtl="0">
                <a:lnSpc>
                  <a:spcPct val="115000"/>
                </a:lnSpc>
                <a:spcBef>
                  <a:spcPts val="0"/>
                </a:spcBef>
                <a:spcAft>
                  <a:spcPts val="0"/>
                </a:spcAft>
                <a:buNone/>
              </a:pPr>
              <a:r>
                <a:rPr lang="en" sz="1600">
                  <a:solidFill>
                    <a:srgbClr val="000000"/>
                  </a:solidFill>
                  <a:latin typeface="Overpass" pitchFamily="2" charset="77"/>
                  <a:ea typeface="Overpass"/>
                  <a:cs typeface="Overpass"/>
                  <a:sym typeface="Overpass"/>
                </a:rPr>
                <a:t>Burstable </a:t>
              </a:r>
              <a:r>
                <a:rPr lang="en" sz="1600">
                  <a:latin typeface="Overpass" pitchFamily="2" charset="77"/>
                  <a:ea typeface="Overpass"/>
                  <a:cs typeface="Overpass"/>
                  <a:sym typeface="Overpass"/>
                </a:rPr>
                <a:t>Memory</a:t>
              </a:r>
              <a:endParaRPr sz="1600">
                <a:latin typeface="Overpass" pitchFamily="2" charset="77"/>
                <a:ea typeface="Overpass"/>
                <a:cs typeface="Overpass"/>
                <a:sym typeface="Overpass"/>
              </a:endParaRPr>
            </a:p>
            <a:p>
              <a:pPr marL="0" lvl="0" indent="0" rtl="0">
                <a:lnSpc>
                  <a:spcPct val="115000"/>
                </a:lnSpc>
                <a:spcBef>
                  <a:spcPts val="0"/>
                </a:spcBef>
                <a:spcAft>
                  <a:spcPts val="0"/>
                </a:spcAft>
                <a:buNone/>
              </a:pPr>
              <a:r>
                <a:rPr lang="en" sz="1600">
                  <a:latin typeface="Overpass" pitchFamily="2" charset="77"/>
                  <a:ea typeface="Overpass"/>
                  <a:cs typeface="Overpass"/>
                  <a:sym typeface="Overpass"/>
                </a:rPr>
                <a:t>Low Resource Usage</a:t>
              </a:r>
              <a:endParaRPr sz="1600">
                <a:latin typeface="Overpass" pitchFamily="2" charset="77"/>
                <a:ea typeface="Overpass"/>
                <a:cs typeface="Overpass"/>
                <a:sym typeface="Overpass"/>
              </a:endParaRPr>
            </a:p>
          </p:txBody>
        </p:sp>
        <p:sp>
          <p:nvSpPr>
            <p:cNvPr id="532" name="Shape 532"/>
            <p:cNvSpPr/>
            <p:nvPr/>
          </p:nvSpPr>
          <p:spPr>
            <a:xfrm>
              <a:off x="5098154" y="3630741"/>
              <a:ext cx="251400" cy="251400"/>
            </a:xfrm>
            <a:prstGeom prst="mathPlus">
              <a:avLst>
                <a:gd name="adj1" fmla="val 23520"/>
              </a:avLst>
            </a:prstGeom>
            <a:solidFill>
              <a:srgbClr val="3F9C35"/>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533" name="Shape 533"/>
            <p:cNvSpPr/>
            <p:nvPr/>
          </p:nvSpPr>
          <p:spPr>
            <a:xfrm>
              <a:off x="5098154" y="3356746"/>
              <a:ext cx="251400" cy="251400"/>
            </a:xfrm>
            <a:prstGeom prst="mathPlus">
              <a:avLst>
                <a:gd name="adj1" fmla="val 23520"/>
              </a:avLst>
            </a:prstGeom>
            <a:solidFill>
              <a:srgbClr val="3F9C35"/>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534" name="Shape 534"/>
            <p:cNvSpPr/>
            <p:nvPr/>
          </p:nvSpPr>
          <p:spPr>
            <a:xfrm>
              <a:off x="5098154" y="4178733"/>
              <a:ext cx="251400" cy="251400"/>
            </a:xfrm>
            <a:prstGeom prst="mathPlus">
              <a:avLst>
                <a:gd name="adj1" fmla="val 23520"/>
              </a:avLst>
            </a:prstGeom>
            <a:solidFill>
              <a:srgbClr val="3F9C35"/>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535" name="Shape 535"/>
            <p:cNvSpPr/>
            <p:nvPr/>
          </p:nvSpPr>
          <p:spPr>
            <a:xfrm>
              <a:off x="5098154" y="3904737"/>
              <a:ext cx="251400" cy="251400"/>
            </a:xfrm>
            <a:prstGeom prst="mathPlus">
              <a:avLst>
                <a:gd name="adj1" fmla="val 23520"/>
              </a:avLst>
            </a:prstGeom>
            <a:solidFill>
              <a:srgbClr val="3F9C35"/>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536" name="Shape 536"/>
            <p:cNvSpPr/>
            <p:nvPr/>
          </p:nvSpPr>
          <p:spPr>
            <a:xfrm>
              <a:off x="5098154" y="4452729"/>
              <a:ext cx="251400" cy="251400"/>
            </a:xfrm>
            <a:prstGeom prst="mathPlus">
              <a:avLst>
                <a:gd name="adj1" fmla="val 23520"/>
              </a:avLst>
            </a:prstGeom>
            <a:solidFill>
              <a:srgbClr val="3F9C35"/>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grpSp>
      <p:sp>
        <p:nvSpPr>
          <p:cNvPr id="2" name="Slide Number Placeholder 1">
            <a:extLst>
              <a:ext uri="{FF2B5EF4-FFF2-40B4-BE49-F238E27FC236}">
                <a16:creationId xmlns:a16="http://schemas.microsoft.com/office/drawing/2014/main" id="{8740D10C-F958-0D4B-9AC4-CC4C8574FC33}"/>
              </a:ext>
            </a:extLst>
          </p:cNvPr>
          <p:cNvSpPr>
            <a:spLocks noGrp="1"/>
          </p:cNvSpPr>
          <p:nvPr>
            <p:ph type="sldNum" idx="12"/>
          </p:nvPr>
        </p:nvSpPr>
        <p:spPr/>
        <p:txBody>
          <a:bodyPr/>
          <a:lstStyle/>
          <a:p>
            <a:fld id="{00000000-1234-1234-1234-123412341234}" type="slidenum">
              <a:rPr lang="en" smtClean="0"/>
              <a:pPr/>
              <a:t>4</a:t>
            </a:fld>
            <a:endParaRPr lang="e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44"/>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21353220"/>
              </p:ext>
            </p:extLst>
          </p:nvPr>
        </p:nvGraphicFramePr>
        <p:xfrm>
          <a:off x="76595" y="455237"/>
          <a:ext cx="8915400" cy="4469724"/>
        </p:xfrm>
        <a:graphic>
          <a:graphicData uri="http://schemas.openxmlformats.org/drawingml/2006/table">
            <a:tbl>
              <a:tblPr firstRow="1" bandRow="1">
                <a:tableStyleId>{6E25E649-3F16-4E02-A733-19D2CDBF48F0}</a:tableStyleId>
              </a:tblPr>
              <a:tblGrid>
                <a:gridCol w="2167129">
                  <a:extLst>
                    <a:ext uri="{9D8B030D-6E8A-4147-A177-3AD203B41FA5}">
                      <a16:colId xmlns:a16="http://schemas.microsoft.com/office/drawing/2014/main" val="20000"/>
                    </a:ext>
                  </a:extLst>
                </a:gridCol>
                <a:gridCol w="2290571">
                  <a:extLst>
                    <a:ext uri="{9D8B030D-6E8A-4147-A177-3AD203B41FA5}">
                      <a16:colId xmlns:a16="http://schemas.microsoft.com/office/drawing/2014/main" val="20001"/>
                    </a:ext>
                  </a:extLst>
                </a:gridCol>
                <a:gridCol w="2228850">
                  <a:extLst>
                    <a:ext uri="{9D8B030D-6E8A-4147-A177-3AD203B41FA5}">
                      <a16:colId xmlns:a16="http://schemas.microsoft.com/office/drawing/2014/main" val="20002"/>
                    </a:ext>
                  </a:extLst>
                </a:gridCol>
                <a:gridCol w="2228850">
                  <a:extLst>
                    <a:ext uri="{9D8B030D-6E8A-4147-A177-3AD203B41FA5}">
                      <a16:colId xmlns:a16="http://schemas.microsoft.com/office/drawing/2014/main" val="20003"/>
                    </a:ext>
                  </a:extLst>
                </a:gridCol>
              </a:tblGrid>
              <a:tr h="310113">
                <a:tc>
                  <a:txBody>
                    <a:bodyPr/>
                    <a:lstStyle/>
                    <a:p>
                      <a:r>
                        <a:rPr lang="en-US" sz="900">
                          <a:latin typeface="Lucida Sans" charset="0"/>
                          <a:ea typeface="Lucida Sans" charset="0"/>
                          <a:cs typeface="Lucida Sans" charset="0"/>
                        </a:rPr>
                        <a:t>Feature</a:t>
                      </a:r>
                    </a:p>
                  </a:txBody>
                  <a:tcPr marL="68580" marR="68580" marT="34290" marB="34290"/>
                </a:tc>
                <a:tc>
                  <a:txBody>
                    <a:bodyPr/>
                    <a:lstStyle/>
                    <a:p>
                      <a:r>
                        <a:rPr lang="en-US" sz="900">
                          <a:latin typeface="Lucida Sans" charset="0"/>
                          <a:ea typeface="Lucida Sans" charset="0"/>
                          <a:cs typeface="Lucida Sans" charset="0"/>
                        </a:rPr>
                        <a:t>Infrastructure-as-a-Service (</a:t>
                      </a:r>
                      <a:r>
                        <a:rPr lang="en-US" sz="900" err="1">
                          <a:latin typeface="Lucida Sans" charset="0"/>
                          <a:ea typeface="Lucida Sans" charset="0"/>
                          <a:cs typeface="Lucida Sans" charset="0"/>
                        </a:rPr>
                        <a:t>Vmware</a:t>
                      </a:r>
                      <a:r>
                        <a:rPr lang="en-US" sz="900">
                          <a:latin typeface="Lucida Sans" charset="0"/>
                          <a:ea typeface="Lucida Sans" charset="0"/>
                          <a:cs typeface="Lucida Sans" charset="0"/>
                        </a:rPr>
                        <a:t>)</a:t>
                      </a:r>
                    </a:p>
                  </a:txBody>
                  <a:tcPr marL="68580" marR="68580" marT="34290" marB="34290"/>
                </a:tc>
                <a:tc>
                  <a:txBody>
                    <a:bodyPr/>
                    <a:lstStyle/>
                    <a:p>
                      <a:r>
                        <a:rPr lang="en-US" sz="900">
                          <a:latin typeface="Lucida Sans" charset="0"/>
                          <a:ea typeface="Lucida Sans" charset="0"/>
                          <a:cs typeface="Lucida Sans" charset="0"/>
                        </a:rPr>
                        <a:t>Container-as-a-Service (</a:t>
                      </a:r>
                      <a:r>
                        <a:rPr lang="en-US" sz="900" err="1">
                          <a:latin typeface="Lucida Sans" charset="0"/>
                          <a:ea typeface="Lucida Sans" charset="0"/>
                          <a:cs typeface="Lucida Sans" charset="0"/>
                        </a:rPr>
                        <a:t>Kubernetes</a:t>
                      </a:r>
                      <a:r>
                        <a:rPr lang="en-US" sz="900">
                          <a:latin typeface="Lucida Sans" charset="0"/>
                          <a:ea typeface="Lucida Sans" charset="0"/>
                          <a:cs typeface="Lucida Sans" charset="0"/>
                        </a:rPr>
                        <a:t>)</a:t>
                      </a:r>
                    </a:p>
                  </a:txBody>
                  <a:tcPr marL="68580" marR="68580" marT="34290" marB="34290"/>
                </a:tc>
                <a:tc>
                  <a:txBody>
                    <a:bodyPr/>
                    <a:lstStyle/>
                    <a:p>
                      <a:r>
                        <a:rPr lang="en-US" sz="900">
                          <a:latin typeface="Lucida Sans" charset="0"/>
                          <a:ea typeface="Lucida Sans" charset="0"/>
                          <a:cs typeface="Lucida Sans" charset="0"/>
                        </a:rPr>
                        <a:t>Platform-as-a-Service</a:t>
                      </a:r>
                      <a:r>
                        <a:rPr lang="en-US" sz="900" baseline="0">
                          <a:latin typeface="Lucida Sans" charset="0"/>
                          <a:ea typeface="Lucida Sans" charset="0"/>
                          <a:cs typeface="Lucida Sans" charset="0"/>
                        </a:rPr>
                        <a:t> (PCF</a:t>
                      </a:r>
                      <a:r>
                        <a:rPr lang="en-US" sz="900">
                          <a:latin typeface="Lucida Sans" charset="0"/>
                          <a:ea typeface="Lucida Sans" charset="0"/>
                          <a:cs typeface="Lucida Sans" charset="0"/>
                        </a:rPr>
                        <a:t>)</a:t>
                      </a:r>
                    </a:p>
                  </a:txBody>
                  <a:tcPr marL="68580" marR="68580" marT="34290" marB="34290"/>
                </a:tc>
                <a:extLst>
                  <a:ext uri="{0D108BD9-81ED-4DB2-BD59-A6C34878D82A}">
                    <a16:rowId xmlns:a16="http://schemas.microsoft.com/office/drawing/2014/main" val="10000"/>
                  </a:ext>
                </a:extLst>
              </a:tr>
              <a:tr h="310113">
                <a:tc>
                  <a:txBody>
                    <a:bodyPr/>
                    <a:lstStyle/>
                    <a:p>
                      <a:r>
                        <a:rPr lang="en-US" sz="900">
                          <a:latin typeface="Lucida Sans" charset="0"/>
                          <a:ea typeface="Lucida Sans" charset="0"/>
                          <a:cs typeface="Lucida Sans" charset="0"/>
                        </a:rPr>
                        <a:t>Scheduling</a:t>
                      </a:r>
                    </a:p>
                  </a:txBody>
                  <a:tcPr marL="68580" marR="68580" marT="34290" marB="34290"/>
                </a:tc>
                <a:tc>
                  <a:txBody>
                    <a:bodyPr/>
                    <a:lstStyle/>
                    <a:p>
                      <a:r>
                        <a:rPr lang="en-US" sz="900" baseline="0">
                          <a:latin typeface="Lucida Sans" charset="0"/>
                          <a:ea typeface="Lucida Sans" charset="0"/>
                          <a:cs typeface="Lucida Sans" charset="0"/>
                        </a:rPr>
                        <a:t>DRS</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Scheduler</a:t>
                      </a:r>
                    </a:p>
                  </a:txBody>
                  <a:tcPr marL="68580" marR="68580" marT="34290" marB="34290"/>
                </a:tc>
                <a:tc>
                  <a:txBody>
                    <a:bodyPr/>
                    <a:lstStyle/>
                    <a:p>
                      <a:r>
                        <a:rPr lang="en-US" sz="900">
                          <a:latin typeface="Lucida Sans" charset="0"/>
                          <a:ea typeface="Lucida Sans" charset="0"/>
                          <a:cs typeface="Lucida Sans" charset="0"/>
                        </a:rPr>
                        <a:t>Diego</a:t>
                      </a:r>
                    </a:p>
                  </a:txBody>
                  <a:tcPr marL="68580" marR="68580" marT="34290" marB="34290"/>
                </a:tc>
                <a:extLst>
                  <a:ext uri="{0D108BD9-81ED-4DB2-BD59-A6C34878D82A}">
                    <a16:rowId xmlns:a16="http://schemas.microsoft.com/office/drawing/2014/main" val="10001"/>
                  </a:ext>
                </a:extLst>
              </a:tr>
              <a:tr h="310113">
                <a:tc>
                  <a:txBody>
                    <a:bodyPr/>
                    <a:lstStyle/>
                    <a:p>
                      <a:r>
                        <a:rPr lang="en-US" sz="900">
                          <a:latin typeface="Lucida Sans" charset="0"/>
                          <a:ea typeface="Lucida Sans" charset="0"/>
                          <a:cs typeface="Lucida Sans" charset="0"/>
                        </a:rPr>
                        <a:t>Management</a:t>
                      </a:r>
                    </a:p>
                  </a:txBody>
                  <a:tcPr marL="68580" marR="68580" marT="34290" marB="34290"/>
                </a:tc>
                <a:tc>
                  <a:txBody>
                    <a:bodyPr/>
                    <a:lstStyle/>
                    <a:p>
                      <a:r>
                        <a:rPr lang="en-US" sz="900" err="1">
                          <a:latin typeface="Lucida Sans" charset="0"/>
                          <a:ea typeface="Lucida Sans" charset="0"/>
                          <a:cs typeface="Lucida Sans" charset="0"/>
                        </a:rPr>
                        <a:t>vCenter</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Controller</a:t>
                      </a:r>
                    </a:p>
                  </a:txBody>
                  <a:tcPr marL="68580" marR="68580" marT="34290" marB="34290"/>
                </a:tc>
                <a:tc>
                  <a:txBody>
                    <a:bodyPr/>
                    <a:lstStyle/>
                    <a:p>
                      <a:r>
                        <a:rPr lang="en-US" sz="900">
                          <a:latin typeface="Lucida Sans" charset="0"/>
                          <a:ea typeface="Lucida Sans" charset="0"/>
                          <a:cs typeface="Lucida Sans" charset="0"/>
                        </a:rPr>
                        <a:t>Diego (AI) &amp; BOSH (VMs &amp; Services)</a:t>
                      </a:r>
                    </a:p>
                  </a:txBody>
                  <a:tcPr marL="68580" marR="68580" marT="34290" marB="34290"/>
                </a:tc>
                <a:extLst>
                  <a:ext uri="{0D108BD9-81ED-4DB2-BD59-A6C34878D82A}">
                    <a16:rowId xmlns:a16="http://schemas.microsoft.com/office/drawing/2014/main" val="10002"/>
                  </a:ext>
                </a:extLst>
              </a:tr>
              <a:tr h="310113">
                <a:tc>
                  <a:txBody>
                    <a:bodyPr/>
                    <a:lstStyle/>
                    <a:p>
                      <a:r>
                        <a:rPr lang="en-US" sz="900">
                          <a:latin typeface="Lucida Sans" charset="0"/>
                          <a:ea typeface="Lucida Sans" charset="0"/>
                          <a:cs typeface="Lucida Sans" charset="0"/>
                        </a:rPr>
                        <a:t>Scheduling unit</a:t>
                      </a:r>
                    </a:p>
                  </a:txBody>
                  <a:tcPr marL="68580" marR="68580" marT="34290" marB="34290"/>
                </a:tc>
                <a:tc>
                  <a:txBody>
                    <a:bodyPr/>
                    <a:lstStyle/>
                    <a:p>
                      <a:r>
                        <a:rPr lang="en-US" sz="900">
                          <a:latin typeface="Lucida Sans" charset="0"/>
                          <a:ea typeface="Lucida Sans" charset="0"/>
                          <a:cs typeface="Lucida Sans" charset="0"/>
                        </a:rPr>
                        <a:t>Virtual Machine</a:t>
                      </a:r>
                    </a:p>
                  </a:txBody>
                  <a:tcPr marL="68580" marR="68580" marT="34290" marB="34290"/>
                </a:tc>
                <a:tc>
                  <a:txBody>
                    <a:bodyPr/>
                    <a:lstStyle/>
                    <a:p>
                      <a:r>
                        <a:rPr lang="en-US" sz="900">
                          <a:latin typeface="Lucida Sans" charset="0"/>
                          <a:ea typeface="Lucida Sans" charset="0"/>
                          <a:cs typeface="Lucida Sans" charset="0"/>
                        </a:rPr>
                        <a:t>Pods (one</a:t>
                      </a:r>
                      <a:r>
                        <a:rPr lang="en-US" sz="900" baseline="0">
                          <a:latin typeface="Lucida Sans" charset="0"/>
                          <a:ea typeface="Lucida Sans" charset="0"/>
                          <a:cs typeface="Lucida Sans" charset="0"/>
                        </a:rPr>
                        <a:t> or more containers)</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Garden containers</a:t>
                      </a:r>
                    </a:p>
                  </a:txBody>
                  <a:tcPr marL="68580" marR="68580" marT="34290" marB="34290"/>
                </a:tc>
                <a:extLst>
                  <a:ext uri="{0D108BD9-81ED-4DB2-BD59-A6C34878D82A}">
                    <a16:rowId xmlns:a16="http://schemas.microsoft.com/office/drawing/2014/main" val="10003"/>
                  </a:ext>
                </a:extLst>
              </a:tr>
              <a:tr h="310113">
                <a:tc>
                  <a:txBody>
                    <a:bodyPr/>
                    <a:lstStyle/>
                    <a:p>
                      <a:r>
                        <a:rPr lang="en-US" sz="900">
                          <a:latin typeface="Lucida Sans" charset="0"/>
                          <a:ea typeface="Lucida Sans" charset="0"/>
                          <a:cs typeface="Lucida Sans" charset="0"/>
                        </a:rPr>
                        <a:t>Orchestration</a:t>
                      </a:r>
                    </a:p>
                  </a:txBody>
                  <a:tcPr marL="68580" marR="68580" marT="34290" marB="34290"/>
                </a:tc>
                <a:tc>
                  <a:txBody>
                    <a:bodyPr/>
                    <a:lstStyle/>
                    <a:p>
                      <a:r>
                        <a:rPr lang="en-US" sz="900">
                          <a:latin typeface="Lucida Sans" charset="0"/>
                          <a:ea typeface="Lucida Sans" charset="0"/>
                          <a:cs typeface="Lucida Sans" charset="0"/>
                        </a:rPr>
                        <a:t>VRA / VRO</a:t>
                      </a:r>
                    </a:p>
                  </a:txBody>
                  <a:tcPr marL="68580" marR="68580" marT="34290" marB="34290"/>
                </a:tc>
                <a:tc>
                  <a:txBody>
                    <a:bodyPr/>
                    <a:lstStyle/>
                    <a:p>
                      <a:r>
                        <a:rPr lang="en-US" sz="900">
                          <a:latin typeface="Lucida Sans" charset="0"/>
                          <a:ea typeface="Lucida Sans" charset="0"/>
                          <a:cs typeface="Lucida Sans" charset="0"/>
                        </a:rPr>
                        <a:t>API Server</a:t>
                      </a:r>
                    </a:p>
                  </a:txBody>
                  <a:tcPr marL="68580" marR="68580" marT="34290" marB="34290"/>
                </a:tc>
                <a:tc>
                  <a:txBody>
                    <a:bodyPr/>
                    <a:lstStyle/>
                    <a:p>
                      <a:r>
                        <a:rPr lang="en-US" sz="900">
                          <a:latin typeface="Lucida Sans" charset="0"/>
                          <a:ea typeface="Lucida Sans" charset="0"/>
                          <a:cs typeface="Lucida Sans" charset="0"/>
                        </a:rPr>
                        <a:t>Diego</a:t>
                      </a:r>
                      <a:r>
                        <a:rPr lang="en-US" sz="900" baseline="0">
                          <a:latin typeface="Lucida Sans" charset="0"/>
                          <a:ea typeface="Lucida Sans" charset="0"/>
                          <a:cs typeface="Lucida Sans" charset="0"/>
                        </a:rPr>
                        <a:t> &amp; BOSH</a:t>
                      </a:r>
                      <a:endParaRPr lang="en-US" sz="900">
                        <a:latin typeface="Lucida Sans" charset="0"/>
                        <a:ea typeface="Lucida Sans" charset="0"/>
                        <a:cs typeface="Lucida Sans" charset="0"/>
                      </a:endParaRPr>
                    </a:p>
                  </a:txBody>
                  <a:tcPr marL="68580" marR="68580" marT="34290" marB="34290"/>
                </a:tc>
                <a:extLst>
                  <a:ext uri="{0D108BD9-81ED-4DB2-BD59-A6C34878D82A}">
                    <a16:rowId xmlns:a16="http://schemas.microsoft.com/office/drawing/2014/main" val="10004"/>
                  </a:ext>
                </a:extLst>
              </a:tr>
              <a:tr h="342900">
                <a:tc>
                  <a:txBody>
                    <a:bodyPr/>
                    <a:lstStyle/>
                    <a:p>
                      <a:r>
                        <a:rPr lang="en-US" sz="900">
                          <a:latin typeface="Lucida Sans" charset="0"/>
                          <a:ea typeface="Lucida Sans" charset="0"/>
                          <a:cs typeface="Lucida Sans" charset="0"/>
                        </a:rPr>
                        <a:t>Configuration Management</a:t>
                      </a:r>
                    </a:p>
                  </a:txBody>
                  <a:tcPr marL="68580" marR="68580" marT="34290" marB="34290"/>
                </a:tc>
                <a:tc>
                  <a:txBody>
                    <a:bodyPr/>
                    <a:lstStyle/>
                    <a:p>
                      <a:r>
                        <a:rPr lang="en-US" sz="900" dirty="0">
                          <a:latin typeface="Lucida Sans" charset="0"/>
                          <a:ea typeface="Lucida Sans" charset="0"/>
                          <a:cs typeface="Lucida Sans" charset="0"/>
                        </a:rPr>
                        <a:t>Chef, Puppet,</a:t>
                      </a:r>
                      <a:r>
                        <a:rPr lang="en-US" sz="900" baseline="0" dirty="0">
                          <a:latin typeface="Lucida Sans" charset="0"/>
                          <a:ea typeface="Lucida Sans" charset="0"/>
                          <a:cs typeface="Lucida Sans" charset="0"/>
                        </a:rPr>
                        <a:t> Ansible</a:t>
                      </a:r>
                      <a:endParaRPr lang="en-US" sz="900" dirty="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Secrets, </a:t>
                      </a:r>
                      <a:r>
                        <a:rPr lang="en-US" sz="900" err="1">
                          <a:latin typeface="Lucida Sans" charset="0"/>
                          <a:ea typeface="Lucida Sans" charset="0"/>
                          <a:cs typeface="Lucida Sans" charset="0"/>
                        </a:rPr>
                        <a:t>ConfigMaps</a:t>
                      </a:r>
                      <a:r>
                        <a:rPr lang="en-US" sz="900">
                          <a:latin typeface="Lucida Sans" charset="0"/>
                          <a:ea typeface="Lucida Sans" charset="0"/>
                          <a:cs typeface="Lucida Sans" charset="0"/>
                        </a:rPr>
                        <a:t>, Lifecycle</a:t>
                      </a:r>
                      <a:r>
                        <a:rPr lang="en-US" sz="900" baseline="0">
                          <a:latin typeface="Lucida Sans" charset="0"/>
                          <a:ea typeface="Lucida Sans" charset="0"/>
                          <a:cs typeface="Lucida Sans" charset="0"/>
                        </a:rPr>
                        <a:t> hooks, </a:t>
                      </a:r>
                      <a:r>
                        <a:rPr lang="en-US" sz="900" baseline="0" err="1">
                          <a:latin typeface="Lucida Sans" charset="0"/>
                          <a:ea typeface="Lucida Sans" charset="0"/>
                          <a:cs typeface="Lucida Sans" charset="0"/>
                        </a:rPr>
                        <a:t>Init</a:t>
                      </a:r>
                      <a:r>
                        <a:rPr lang="en-US" sz="900" baseline="0">
                          <a:latin typeface="Lucida Sans" charset="0"/>
                          <a:ea typeface="Lucida Sans" charset="0"/>
                          <a:cs typeface="Lucida Sans" charset="0"/>
                        </a:rPr>
                        <a:t> containers</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BOSH (only for VMs)</a:t>
                      </a:r>
                    </a:p>
                  </a:txBody>
                  <a:tcPr marL="68580" marR="68580" marT="34290" marB="34290"/>
                </a:tc>
                <a:extLst>
                  <a:ext uri="{0D108BD9-81ED-4DB2-BD59-A6C34878D82A}">
                    <a16:rowId xmlns:a16="http://schemas.microsoft.com/office/drawing/2014/main" val="10005"/>
                  </a:ext>
                </a:extLst>
              </a:tr>
              <a:tr h="342900">
                <a:tc>
                  <a:txBody>
                    <a:bodyPr/>
                    <a:lstStyle/>
                    <a:p>
                      <a:r>
                        <a:rPr lang="en-US" sz="900">
                          <a:latin typeface="Lucida Sans" charset="0"/>
                          <a:ea typeface="Lucida Sans" charset="0"/>
                          <a:cs typeface="Lucida Sans" charset="0"/>
                        </a:rPr>
                        <a:t>Health Checks</a:t>
                      </a:r>
                    </a:p>
                  </a:txBody>
                  <a:tcPr marL="68580" marR="68580" marT="34290" marB="34290"/>
                </a:tc>
                <a:tc>
                  <a:txBody>
                    <a:bodyPr/>
                    <a:lstStyle/>
                    <a:p>
                      <a:r>
                        <a:rPr lang="en-US" sz="900" dirty="0" err="1">
                          <a:latin typeface="Lucida Sans" charset="0"/>
                          <a:ea typeface="Lucida Sans" charset="0"/>
                          <a:cs typeface="Lucida Sans" charset="0"/>
                        </a:rPr>
                        <a:t>vCenter</a:t>
                      </a:r>
                      <a:r>
                        <a:rPr lang="en-US" sz="900" baseline="0" dirty="0">
                          <a:latin typeface="Lucida Sans" charset="0"/>
                          <a:ea typeface="Lucida Sans" charset="0"/>
                          <a:cs typeface="Lucida Sans" charset="0"/>
                        </a:rPr>
                        <a:t>, </a:t>
                      </a:r>
                      <a:r>
                        <a:rPr lang="en-US" sz="900" baseline="0" dirty="0" err="1">
                          <a:latin typeface="Lucida Sans" charset="0"/>
                          <a:ea typeface="Lucida Sans" charset="0"/>
                          <a:cs typeface="Lucida Sans" charset="0"/>
                        </a:rPr>
                        <a:t>vmtools</a:t>
                      </a:r>
                      <a:r>
                        <a:rPr lang="en-US" sz="900" baseline="0" dirty="0">
                          <a:latin typeface="Lucida Sans" charset="0"/>
                          <a:ea typeface="Lucida Sans" charset="0"/>
                          <a:cs typeface="Lucida Sans" charset="0"/>
                        </a:rPr>
                        <a:t> probes</a:t>
                      </a:r>
                      <a:endParaRPr lang="en-US" sz="900" dirty="0">
                        <a:latin typeface="Lucida Sans" charset="0"/>
                        <a:ea typeface="Lucida Sans" charset="0"/>
                        <a:cs typeface="Lucida Sans"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err="1">
                          <a:latin typeface="Lucida Sans" charset="0"/>
                          <a:ea typeface="Lucida Sans" charset="0"/>
                          <a:cs typeface="Lucida Sans" charset="0"/>
                        </a:rPr>
                        <a:t>Liveness</a:t>
                      </a:r>
                      <a:r>
                        <a:rPr lang="en-US" sz="900" baseline="0">
                          <a:latin typeface="Lucida Sans" charset="0"/>
                          <a:ea typeface="Lucida Sans" charset="0"/>
                          <a:cs typeface="Lucida Sans" charset="0"/>
                        </a:rPr>
                        <a:t> and </a:t>
                      </a:r>
                      <a:r>
                        <a:rPr lang="en-US" sz="900" baseline="0" err="1">
                          <a:latin typeface="Lucida Sans" charset="0"/>
                          <a:ea typeface="Lucida Sans" charset="0"/>
                          <a:cs typeface="Lucida Sans" charset="0"/>
                        </a:rPr>
                        <a:t>Readness</a:t>
                      </a:r>
                      <a:r>
                        <a:rPr lang="en-US" sz="900" baseline="0">
                          <a:latin typeface="Lucida Sans" charset="0"/>
                          <a:ea typeface="Lucida Sans" charset="0"/>
                          <a:cs typeface="Lucida Sans" charset="0"/>
                        </a:rPr>
                        <a:t> Probes (HTTP/TCP/CMD)</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BOSH </a:t>
                      </a:r>
                      <a:r>
                        <a:rPr lang="en-US" sz="900" u="none" strike="noStrike" cap="none" err="1">
                          <a:effectLst/>
                          <a:latin typeface="Lucida Sans" charset="0"/>
                          <a:ea typeface="Lucida Sans" charset="0"/>
                          <a:cs typeface="Lucida Sans" charset="0"/>
                          <a:sym typeface="Arial"/>
                        </a:rPr>
                        <a:t>Resurrector</a:t>
                      </a:r>
                      <a:r>
                        <a:rPr lang="en-US" sz="900" u="none" strike="noStrike" cap="none">
                          <a:effectLst/>
                          <a:latin typeface="Lucida Sans" charset="0"/>
                          <a:ea typeface="Lucida Sans" charset="0"/>
                          <a:cs typeface="Lucida Sans" charset="0"/>
                          <a:sym typeface="Arial"/>
                        </a:rPr>
                        <a:t> (only for VMs), BBS (for application containers)</a:t>
                      </a:r>
                      <a:endParaRPr lang="en-US" sz="900">
                        <a:latin typeface="Lucida Sans" charset="0"/>
                        <a:ea typeface="Lucida Sans" charset="0"/>
                        <a:cs typeface="Lucida Sans" charset="0"/>
                      </a:endParaRPr>
                    </a:p>
                  </a:txBody>
                  <a:tcPr marL="68580" marR="68580" marT="34290" marB="34290"/>
                </a:tc>
                <a:extLst>
                  <a:ext uri="{0D108BD9-81ED-4DB2-BD59-A6C34878D82A}">
                    <a16:rowId xmlns:a16="http://schemas.microsoft.com/office/drawing/2014/main" val="10006"/>
                  </a:ext>
                </a:extLst>
              </a:tr>
              <a:tr h="342900">
                <a:tc>
                  <a:txBody>
                    <a:bodyPr/>
                    <a:lstStyle/>
                    <a:p>
                      <a:r>
                        <a:rPr lang="en-US" sz="900">
                          <a:latin typeface="Lucida Sans" charset="0"/>
                          <a:ea typeface="Lucida Sans" charset="0"/>
                          <a:cs typeface="Lucida Sans" charset="0"/>
                        </a:rPr>
                        <a:t>Target</a:t>
                      </a:r>
                      <a:r>
                        <a:rPr lang="en-US" sz="900" baseline="0">
                          <a:latin typeface="Lucida Sans" charset="0"/>
                          <a:ea typeface="Lucida Sans" charset="0"/>
                          <a:cs typeface="Lucida Sans" charset="0"/>
                        </a:rPr>
                        <a:t> Workloads</a:t>
                      </a:r>
                      <a:endParaRPr lang="en-US" sz="900">
                        <a:latin typeface="Lucida Sans" charset="0"/>
                        <a:ea typeface="Lucida Sans" charset="0"/>
                        <a:cs typeface="Lucida Sans"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latin typeface="Lucida Sans" charset="0"/>
                          <a:ea typeface="Lucida Sans" charset="0"/>
                          <a:cs typeface="Lucida Sans" charset="0"/>
                        </a:rPr>
                        <a:t>Virtual Machine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a:ln>
                            <a:noFill/>
                          </a:ln>
                          <a:effectLst/>
                          <a:uLnTx/>
                          <a:uFillTx/>
                          <a:latin typeface="Lucida Sans" charset="0"/>
                          <a:ea typeface="Lucida Sans" charset="0"/>
                          <a:cs typeface="Lucida Sans" charset="0"/>
                          <a:sym typeface="Arial"/>
                        </a:rPr>
                        <a:t>Virtual Machine, Monolith Applications, 12-factor micro-services</a:t>
                      </a:r>
                      <a:endParaRPr kumimoji="0" lang="en-US" sz="900" b="0" i="0" u="none" strike="noStrike" kern="0" cap="none" spc="0" normalizeH="0" baseline="0" noProof="0">
                        <a:ln>
                          <a:noFill/>
                        </a:ln>
                        <a:solidFill>
                          <a:srgbClr val="222222"/>
                        </a:solidFill>
                        <a:effectLst/>
                        <a:uLnTx/>
                        <a:uFillTx/>
                        <a:latin typeface="Lucida Sans" charset="0"/>
                        <a:ea typeface="Lucida Sans" charset="0"/>
                        <a:cs typeface="Lucida Sans" charset="0"/>
                        <a:sym typeface="Arial"/>
                      </a:endParaRPr>
                    </a:p>
                  </a:txBody>
                  <a:tcPr marL="68580" marR="68580" marT="34290" marB="34290"/>
                </a:tc>
                <a:tc>
                  <a:txBody>
                    <a:bodyPr/>
                    <a:lstStyle/>
                    <a:p>
                      <a:r>
                        <a:rPr lang="en-US" sz="900">
                          <a:latin typeface="Lucida Sans" charset="0"/>
                          <a:ea typeface="Lucida Sans" charset="0"/>
                          <a:cs typeface="Lucida Sans" charset="0"/>
                        </a:rPr>
                        <a:t>12-factor micro services</a:t>
                      </a:r>
                    </a:p>
                  </a:txBody>
                  <a:tcPr marL="68580" marR="68580" marT="34290" marB="34290"/>
                </a:tc>
                <a:extLst>
                  <a:ext uri="{0D108BD9-81ED-4DB2-BD59-A6C34878D82A}">
                    <a16:rowId xmlns:a16="http://schemas.microsoft.com/office/drawing/2014/main" val="10007"/>
                  </a:ext>
                </a:extLst>
              </a:tr>
              <a:tr h="342900">
                <a:tc>
                  <a:txBody>
                    <a:bodyPr/>
                    <a:lstStyle/>
                    <a:p>
                      <a:r>
                        <a:rPr lang="en-US" sz="900">
                          <a:latin typeface="Lucida Sans" charset="0"/>
                          <a:ea typeface="Lucida Sans" charset="0"/>
                          <a:cs typeface="Lucida Sans" charset="0"/>
                        </a:rPr>
                        <a:t>Persistent Storage</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latin typeface="Lucida Sans" charset="0"/>
                          <a:ea typeface="Lucida Sans" charset="0"/>
                          <a:cs typeface="Lucida Sans" charset="0"/>
                        </a:rPr>
                        <a:t>VSAN, NFS, iSCSI</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VSAN, NFS, iSCSI</a:t>
                      </a:r>
                      <a:r>
                        <a:rPr kumimoji="0" lang="en-US" sz="900" u="none" strike="noStrike" kern="0" cap="none" spc="0" normalizeH="0" baseline="0" noProof="0">
                          <a:ln>
                            <a:noFill/>
                          </a:ln>
                          <a:effectLst/>
                          <a:uLnTx/>
                          <a:uFillTx/>
                          <a:latin typeface="Lucida Sans" charset="0"/>
                          <a:ea typeface="Lucida Sans" charset="0"/>
                          <a:cs typeface="Lucida Sans" charset="0"/>
                          <a:sym typeface="Arial"/>
                        </a:rPr>
                        <a:t>, RBD, cloud storage (AWS, Azure, GCP)</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Volume Services </a:t>
                      </a:r>
                      <a:r>
                        <a:rPr lang="en-US" sz="900" baseline="0">
                          <a:latin typeface="Lucida Sans" charset="0"/>
                          <a:ea typeface="Lucida Sans" charset="0"/>
                          <a:cs typeface="Lucida Sans" charset="0"/>
                        </a:rPr>
                        <a:t>under development</a:t>
                      </a:r>
                      <a:endParaRPr lang="en-US" sz="900">
                        <a:latin typeface="Lucida Sans" charset="0"/>
                        <a:ea typeface="Lucida Sans" charset="0"/>
                        <a:cs typeface="Lucida Sans" charset="0"/>
                      </a:endParaRPr>
                    </a:p>
                  </a:txBody>
                  <a:tcPr marL="68580" marR="68580" marT="34290" marB="34290"/>
                </a:tc>
                <a:extLst>
                  <a:ext uri="{0D108BD9-81ED-4DB2-BD59-A6C34878D82A}">
                    <a16:rowId xmlns:a16="http://schemas.microsoft.com/office/drawing/2014/main" val="10008"/>
                  </a:ext>
                </a:extLst>
              </a:tr>
              <a:tr h="310113">
                <a:tc>
                  <a:txBody>
                    <a:bodyPr/>
                    <a:lstStyle/>
                    <a:p>
                      <a:r>
                        <a:rPr lang="en-US" sz="900">
                          <a:latin typeface="Lucida Sans" charset="0"/>
                          <a:ea typeface="Lucida Sans" charset="0"/>
                          <a:cs typeface="Lucida Sans" charset="0"/>
                        </a:rPr>
                        <a:t>Platform support</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Physical, Cloud</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Physical, Virtual, and</a:t>
                      </a:r>
                      <a:r>
                        <a:rPr lang="en-US" sz="900" baseline="0">
                          <a:latin typeface="Lucida Sans" charset="0"/>
                          <a:ea typeface="Lucida Sans" charset="0"/>
                          <a:cs typeface="Lucida Sans" charset="0"/>
                        </a:rPr>
                        <a:t> Cloud</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Virtual</a:t>
                      </a:r>
                      <a:r>
                        <a:rPr lang="en-US" sz="900" baseline="0">
                          <a:latin typeface="Lucida Sans" charset="0"/>
                          <a:ea typeface="Lucida Sans" charset="0"/>
                          <a:cs typeface="Lucida Sans" charset="0"/>
                        </a:rPr>
                        <a:t> and Cloud</a:t>
                      </a:r>
                      <a:endParaRPr lang="en-US" sz="900">
                        <a:latin typeface="Lucida Sans" charset="0"/>
                        <a:ea typeface="Lucida Sans" charset="0"/>
                        <a:cs typeface="Lucida Sans" charset="0"/>
                      </a:endParaRPr>
                    </a:p>
                  </a:txBody>
                  <a:tcPr marL="68580" marR="68580" marT="34290" marB="34290"/>
                </a:tc>
                <a:extLst>
                  <a:ext uri="{0D108BD9-81ED-4DB2-BD59-A6C34878D82A}">
                    <a16:rowId xmlns:a16="http://schemas.microsoft.com/office/drawing/2014/main" val="10009"/>
                  </a:ext>
                </a:extLst>
              </a:tr>
              <a:tr h="480060">
                <a:tc>
                  <a:txBody>
                    <a:bodyPr/>
                    <a:lstStyle/>
                    <a:p>
                      <a:r>
                        <a:rPr lang="en-US" sz="900">
                          <a:latin typeface="Lucida Sans" charset="0"/>
                          <a:ea typeface="Lucida Sans" charset="0"/>
                          <a:cs typeface="Lucida Sans" charset="0"/>
                        </a:rPr>
                        <a:t>Resources Management</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CPU,</a:t>
                      </a:r>
                      <a:r>
                        <a:rPr lang="en-US" sz="900" baseline="0">
                          <a:latin typeface="Lucida Sans" charset="0"/>
                          <a:ea typeface="Lucida Sans" charset="0"/>
                          <a:cs typeface="Lucida Sans" charset="0"/>
                        </a:rPr>
                        <a:t> Memory, Disk, Network</a:t>
                      </a:r>
                      <a:endParaRPr lang="en-US" sz="900">
                        <a:latin typeface="Lucida Sans" charset="0"/>
                        <a:ea typeface="Lucida Sans" charset="0"/>
                        <a:cs typeface="Lucida Sans"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CPU, GPU, Memory, Network, Disk</a:t>
                      </a:r>
                      <a:r>
                        <a:rPr lang="en-US" sz="900" baseline="0">
                          <a:latin typeface="Lucida Sans" charset="0"/>
                          <a:ea typeface="Lucida Sans" charset="0"/>
                          <a:cs typeface="Lucida Sans" charset="0"/>
                        </a:rPr>
                        <a:t> (Quotas) and fine grained container resource </a:t>
                      </a:r>
                      <a:r>
                        <a:rPr lang="en-US" sz="900" baseline="0" err="1">
                          <a:latin typeface="Lucida Sans" charset="0"/>
                          <a:ea typeface="Lucida Sans" charset="0"/>
                          <a:cs typeface="Lucida Sans" charset="0"/>
                        </a:rPr>
                        <a:t>mgmt</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Only Disk and Memory via</a:t>
                      </a:r>
                      <a:r>
                        <a:rPr lang="en-US" sz="900" baseline="0">
                          <a:latin typeface="Lucida Sans" charset="0"/>
                          <a:ea typeface="Lucida Sans" charset="0"/>
                          <a:cs typeface="Lucida Sans" charset="0"/>
                        </a:rPr>
                        <a:t> quotas</a:t>
                      </a:r>
                      <a:endParaRPr lang="en-US" sz="900">
                        <a:latin typeface="Lucida Sans" charset="0"/>
                        <a:ea typeface="Lucida Sans" charset="0"/>
                        <a:cs typeface="Lucida Sans" charset="0"/>
                      </a:endParaRPr>
                    </a:p>
                  </a:txBody>
                  <a:tcPr marL="68580" marR="68580" marT="34290" marB="34290"/>
                </a:tc>
                <a:extLst>
                  <a:ext uri="{0D108BD9-81ED-4DB2-BD59-A6C34878D82A}">
                    <a16:rowId xmlns:a16="http://schemas.microsoft.com/office/drawing/2014/main" val="10010"/>
                  </a:ext>
                </a:extLst>
              </a:tr>
              <a:tr h="310113">
                <a:tc>
                  <a:txBody>
                    <a:bodyPr/>
                    <a:lstStyle/>
                    <a:p>
                      <a:r>
                        <a:rPr lang="en-US" sz="900">
                          <a:latin typeface="Lucida Sans" charset="0"/>
                          <a:ea typeface="Lucida Sans" charset="0"/>
                          <a:cs typeface="Lucida Sans" charset="0"/>
                        </a:rPr>
                        <a:t>Affinity &amp; Anti-affinity</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err="1">
                          <a:latin typeface="Lucida Sans" charset="0"/>
                          <a:ea typeface="Lucida Sans" charset="0"/>
                          <a:cs typeface="Lucida Sans" charset="0"/>
                        </a:rPr>
                        <a:t>vCenter</a:t>
                      </a:r>
                      <a:endParaRPr lang="en-US" sz="900">
                        <a:latin typeface="Lucida Sans" charset="0"/>
                        <a:ea typeface="Lucida Sans" charset="0"/>
                        <a:cs typeface="Lucida Sans"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Native Feature</a:t>
                      </a:r>
                    </a:p>
                  </a:txBody>
                  <a:tcPr marL="68580" marR="68580" marT="34290" marB="34290"/>
                </a:tc>
                <a:tc>
                  <a:txBody>
                    <a:bodyPr/>
                    <a:lstStyle/>
                    <a:p>
                      <a:r>
                        <a:rPr lang="en-US" sz="900">
                          <a:latin typeface="Lucida Sans" charset="0"/>
                          <a:ea typeface="Lucida Sans" charset="0"/>
                          <a:cs typeface="Lucida Sans" charset="0"/>
                        </a:rPr>
                        <a:t>NONE</a:t>
                      </a:r>
                    </a:p>
                  </a:txBody>
                  <a:tcPr marL="68580" marR="68580" marT="34290" marB="34290"/>
                </a:tc>
                <a:extLst>
                  <a:ext uri="{0D108BD9-81ED-4DB2-BD59-A6C34878D82A}">
                    <a16:rowId xmlns:a16="http://schemas.microsoft.com/office/drawing/2014/main" val="10011"/>
                  </a:ext>
                </a:extLst>
              </a:tr>
              <a:tr h="310113">
                <a:tc>
                  <a:txBody>
                    <a:bodyPr/>
                    <a:lstStyle/>
                    <a:p>
                      <a:r>
                        <a:rPr lang="en-US" sz="900">
                          <a:latin typeface="Lucida Sans" charset="0"/>
                          <a:ea typeface="Lucida Sans" charset="0"/>
                          <a:cs typeface="Lucida Sans" charset="0"/>
                        </a:rPr>
                        <a:t>Taints</a:t>
                      </a:r>
                      <a:r>
                        <a:rPr lang="en-US" sz="900" baseline="0">
                          <a:latin typeface="Lucida Sans" charset="0"/>
                          <a:ea typeface="Lucida Sans" charset="0"/>
                          <a:cs typeface="Lucida Sans" charset="0"/>
                        </a:rPr>
                        <a:t> &amp; Tolerations</a:t>
                      </a:r>
                      <a:endParaRPr lang="en-US" sz="900">
                        <a:latin typeface="Lucida Sans" charset="0"/>
                        <a:ea typeface="Lucida Sans" charset="0"/>
                        <a:cs typeface="Lucida Sans"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a:latin typeface="Lucida Sans" charset="0"/>
                        <a:ea typeface="Lucida Sans" charset="0"/>
                        <a:cs typeface="Lucida Sans" charset="0"/>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Native Feature</a:t>
                      </a:r>
                    </a:p>
                  </a:txBody>
                  <a:tcPr marL="68580" marR="68580" marT="34290" marB="34290"/>
                </a:tc>
                <a:tc>
                  <a:txBody>
                    <a:bodyPr/>
                    <a:lstStyle/>
                    <a:p>
                      <a:r>
                        <a:rPr lang="en-US" sz="900" dirty="0">
                          <a:latin typeface="Lucida Sans" charset="0"/>
                          <a:ea typeface="Lucida Sans" charset="0"/>
                          <a:cs typeface="Lucida Sans" charset="0"/>
                        </a:rPr>
                        <a:t>NONE</a:t>
                      </a:r>
                    </a:p>
                  </a:txBody>
                  <a:tcPr marL="68580" marR="68580" marT="34290" marB="34290"/>
                </a:tc>
                <a:extLst>
                  <a:ext uri="{0D108BD9-81ED-4DB2-BD59-A6C34878D82A}">
                    <a16:rowId xmlns:a16="http://schemas.microsoft.com/office/drawing/2014/main" val="10012"/>
                  </a:ext>
                </a:extLst>
              </a:tr>
            </a:tbl>
          </a:graphicData>
        </a:graphic>
      </p:graphicFrame>
      <p:sp>
        <p:nvSpPr>
          <p:cNvPr id="404" name="Shape 3848"/>
          <p:cNvSpPr/>
          <p:nvPr/>
        </p:nvSpPr>
        <p:spPr>
          <a:xfrm>
            <a:off x="-155413" y="103306"/>
            <a:ext cx="3071192" cy="324648"/>
          </a:xfrm>
          <a:prstGeom prst="rect">
            <a:avLst/>
          </a:prstGeom>
          <a:noFill/>
          <a:ln>
            <a:noFill/>
          </a:ln>
        </p:spPr>
        <p:txBody>
          <a:bodyPr lIns="91401" tIns="45688" rIns="91401" bIns="45688" anchor="ctr" anchorCtr="0">
            <a:noAutofit/>
          </a:bodyPr>
          <a:lstStyle/>
          <a:p>
            <a:pPr>
              <a:buClr>
                <a:srgbClr val="FFFFFF"/>
              </a:buClr>
              <a:buSzPct val="25000"/>
            </a:pPr>
            <a:r>
              <a:rPr lang="en-US" sz="2699" dirty="0">
                <a:solidFill>
                  <a:schemeClr val="tx1"/>
                </a:solidFill>
                <a:latin typeface="Overpass" pitchFamily="2" charset="77"/>
                <a:ea typeface="Lucida Sans" charset="0"/>
                <a:cs typeface="Lucida Sans" charset="0"/>
                <a:sym typeface="Open Sans"/>
              </a:rPr>
              <a:t>  </a:t>
            </a:r>
            <a:r>
              <a:rPr lang="en-US" sz="2699" dirty="0" err="1">
                <a:solidFill>
                  <a:schemeClr val="tx1"/>
                </a:solidFill>
                <a:latin typeface="Overpass" pitchFamily="2" charset="77"/>
                <a:ea typeface="Lucida Sans" charset="0"/>
                <a:cs typeface="Lucida Sans" charset="0"/>
                <a:sym typeface="Open Sans"/>
              </a:rPr>
              <a:t>Iaas</a:t>
            </a:r>
            <a:r>
              <a:rPr lang="en-US" sz="2699" dirty="0">
                <a:solidFill>
                  <a:schemeClr val="tx1"/>
                </a:solidFill>
                <a:latin typeface="Overpass" pitchFamily="2" charset="77"/>
                <a:ea typeface="Lucida Sans" charset="0"/>
                <a:cs typeface="Lucida Sans" charset="0"/>
                <a:sym typeface="Open Sans"/>
              </a:rPr>
              <a:t>, CaaS, PaaS</a:t>
            </a:r>
          </a:p>
        </p:txBody>
      </p:sp>
      <p:sp>
        <p:nvSpPr>
          <p:cNvPr id="4" name="Slide Number Placeholder 1">
            <a:extLst>
              <a:ext uri="{FF2B5EF4-FFF2-40B4-BE49-F238E27FC236}">
                <a16:creationId xmlns:a16="http://schemas.microsoft.com/office/drawing/2014/main" id="{EFB64B67-C07B-5842-8A1B-0373E70EA2F3}"/>
              </a:ext>
            </a:extLst>
          </p:cNvPr>
          <p:cNvSpPr txBox="1">
            <a:spLocks/>
          </p:cNvSpPr>
          <p:nvPr/>
        </p:nvSpPr>
        <p:spPr>
          <a:xfrm>
            <a:off x="-13634" y="4904070"/>
            <a:ext cx="416436"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40</a:t>
            </a:fld>
            <a:endParaRPr lang="en" dirty="0"/>
          </a:p>
        </p:txBody>
      </p:sp>
    </p:spTree>
    <p:extLst>
      <p:ext uri="{BB962C8B-B14F-4D97-AF65-F5344CB8AC3E}">
        <p14:creationId xmlns:p14="http://schemas.microsoft.com/office/powerpoint/2010/main" val="1602437705"/>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44"/>
        <p:cNvGrpSpPr/>
        <p:nvPr/>
      </p:nvGrpSpPr>
      <p:grpSpPr>
        <a:xfrm>
          <a:off x="0" y="0"/>
          <a:ext cx="0" cy="0"/>
          <a:chOff x="0" y="0"/>
          <a:chExt cx="0" cy="0"/>
        </a:xfrm>
      </p:grpSpPr>
      <p:sp>
        <p:nvSpPr>
          <p:cNvPr id="3848" name="Shape 3848"/>
          <p:cNvSpPr/>
          <p:nvPr/>
        </p:nvSpPr>
        <p:spPr>
          <a:xfrm>
            <a:off x="0" y="110839"/>
            <a:ext cx="3180522" cy="324648"/>
          </a:xfrm>
          <a:prstGeom prst="rect">
            <a:avLst/>
          </a:prstGeom>
          <a:noFill/>
          <a:ln>
            <a:noFill/>
          </a:ln>
        </p:spPr>
        <p:txBody>
          <a:bodyPr lIns="91401" tIns="45688" rIns="91401" bIns="45688" anchor="ctr" anchorCtr="0">
            <a:noAutofit/>
          </a:bodyPr>
          <a:lstStyle/>
          <a:p>
            <a:pPr>
              <a:buClr>
                <a:srgbClr val="FFFFFF"/>
              </a:buClr>
              <a:buSzPct val="25000"/>
            </a:pPr>
            <a:r>
              <a:rPr lang="en-US" sz="2699" dirty="0">
                <a:solidFill>
                  <a:schemeClr val="tx1"/>
                </a:solidFill>
                <a:latin typeface="Overpass" pitchFamily="2" charset="77"/>
                <a:ea typeface="Lucida Sans" charset="0"/>
                <a:cs typeface="Lucida Sans" charset="0"/>
                <a:sym typeface="Open Sans"/>
              </a:rPr>
              <a:t>  </a:t>
            </a:r>
            <a:r>
              <a:rPr lang="en-US" sz="2699" dirty="0" err="1">
                <a:solidFill>
                  <a:schemeClr val="tx1"/>
                </a:solidFill>
                <a:latin typeface="Overpass" pitchFamily="2" charset="77"/>
                <a:ea typeface="Lucida Sans" charset="0"/>
                <a:cs typeface="Lucida Sans" charset="0"/>
                <a:sym typeface="Open Sans"/>
              </a:rPr>
              <a:t>Iaas</a:t>
            </a:r>
            <a:r>
              <a:rPr lang="en-US" sz="2699" dirty="0">
                <a:solidFill>
                  <a:schemeClr val="tx1"/>
                </a:solidFill>
                <a:latin typeface="Overpass" pitchFamily="2" charset="77"/>
                <a:ea typeface="Lucida Sans" charset="0"/>
                <a:cs typeface="Lucida Sans" charset="0"/>
                <a:sym typeface="Open Sans"/>
              </a:rPr>
              <a:t>, CaaS, PaaS</a:t>
            </a:r>
          </a:p>
        </p:txBody>
      </p:sp>
      <p:graphicFrame>
        <p:nvGraphicFramePr>
          <p:cNvPr id="3" name="Table 2"/>
          <p:cNvGraphicFramePr>
            <a:graphicFrameLocks noGrp="1"/>
          </p:cNvGraphicFramePr>
          <p:nvPr>
            <p:extLst>
              <p:ext uri="{D42A27DB-BD31-4B8C-83A1-F6EECF244321}">
                <p14:modId xmlns:p14="http://schemas.microsoft.com/office/powerpoint/2010/main" val="576838925"/>
              </p:ext>
            </p:extLst>
          </p:nvPr>
        </p:nvGraphicFramePr>
        <p:xfrm>
          <a:off x="76595" y="494448"/>
          <a:ext cx="8915400" cy="3953871"/>
        </p:xfrm>
        <a:graphic>
          <a:graphicData uri="http://schemas.openxmlformats.org/drawingml/2006/table">
            <a:tbl>
              <a:tblPr firstRow="1" bandRow="1">
                <a:tableStyleId>{6E25E649-3F16-4E02-A733-19D2CDBF48F0}</a:tableStyleId>
              </a:tblPr>
              <a:tblGrid>
                <a:gridCol w="2167129">
                  <a:extLst>
                    <a:ext uri="{9D8B030D-6E8A-4147-A177-3AD203B41FA5}">
                      <a16:colId xmlns:a16="http://schemas.microsoft.com/office/drawing/2014/main" val="20000"/>
                    </a:ext>
                  </a:extLst>
                </a:gridCol>
                <a:gridCol w="2290571">
                  <a:extLst>
                    <a:ext uri="{9D8B030D-6E8A-4147-A177-3AD203B41FA5}">
                      <a16:colId xmlns:a16="http://schemas.microsoft.com/office/drawing/2014/main" val="20001"/>
                    </a:ext>
                  </a:extLst>
                </a:gridCol>
                <a:gridCol w="2228850">
                  <a:extLst>
                    <a:ext uri="{9D8B030D-6E8A-4147-A177-3AD203B41FA5}">
                      <a16:colId xmlns:a16="http://schemas.microsoft.com/office/drawing/2014/main" val="20002"/>
                    </a:ext>
                  </a:extLst>
                </a:gridCol>
                <a:gridCol w="2228850">
                  <a:extLst>
                    <a:ext uri="{9D8B030D-6E8A-4147-A177-3AD203B41FA5}">
                      <a16:colId xmlns:a16="http://schemas.microsoft.com/office/drawing/2014/main" val="20003"/>
                    </a:ext>
                  </a:extLst>
                </a:gridCol>
              </a:tblGrid>
              <a:tr h="310113">
                <a:tc>
                  <a:txBody>
                    <a:bodyPr/>
                    <a:lstStyle/>
                    <a:p>
                      <a:r>
                        <a:rPr lang="en-US" sz="900">
                          <a:latin typeface="Lucida Sans" charset="0"/>
                          <a:ea typeface="Lucida Sans" charset="0"/>
                          <a:cs typeface="Lucida Sans" charset="0"/>
                        </a:rPr>
                        <a:t>Feature</a:t>
                      </a:r>
                    </a:p>
                  </a:txBody>
                  <a:tcPr marL="68580" marR="68580" marT="34290" marB="34290"/>
                </a:tc>
                <a:tc>
                  <a:txBody>
                    <a:bodyPr/>
                    <a:lstStyle/>
                    <a:p>
                      <a:r>
                        <a:rPr lang="en-US" sz="900">
                          <a:latin typeface="Lucida Sans" charset="0"/>
                          <a:ea typeface="Lucida Sans" charset="0"/>
                          <a:cs typeface="Lucida Sans" charset="0"/>
                        </a:rPr>
                        <a:t>Infrastructure-as-a-Service (</a:t>
                      </a:r>
                      <a:r>
                        <a:rPr lang="en-US" sz="900" err="1">
                          <a:latin typeface="Lucida Sans" charset="0"/>
                          <a:ea typeface="Lucida Sans" charset="0"/>
                          <a:cs typeface="Lucida Sans" charset="0"/>
                        </a:rPr>
                        <a:t>Vmware</a:t>
                      </a:r>
                      <a:r>
                        <a:rPr lang="en-US" sz="900">
                          <a:latin typeface="Lucida Sans" charset="0"/>
                          <a:ea typeface="Lucida Sans" charset="0"/>
                          <a:cs typeface="Lucida Sans" charset="0"/>
                        </a:rPr>
                        <a:t>)</a:t>
                      </a:r>
                    </a:p>
                  </a:txBody>
                  <a:tcPr marL="68580" marR="68580" marT="34290" marB="34290"/>
                </a:tc>
                <a:tc>
                  <a:txBody>
                    <a:bodyPr/>
                    <a:lstStyle/>
                    <a:p>
                      <a:r>
                        <a:rPr lang="en-US" sz="900" dirty="0">
                          <a:latin typeface="Lucida Sans" charset="0"/>
                          <a:ea typeface="Lucida Sans" charset="0"/>
                          <a:cs typeface="Lucida Sans" charset="0"/>
                        </a:rPr>
                        <a:t>Container-as-a-Service (Kubernetes)</a:t>
                      </a:r>
                    </a:p>
                  </a:txBody>
                  <a:tcPr marL="68580" marR="68580" marT="34290" marB="34290"/>
                </a:tc>
                <a:tc>
                  <a:txBody>
                    <a:bodyPr/>
                    <a:lstStyle/>
                    <a:p>
                      <a:r>
                        <a:rPr lang="en-US" sz="900">
                          <a:latin typeface="Lucida Sans" charset="0"/>
                          <a:ea typeface="Lucida Sans" charset="0"/>
                          <a:cs typeface="Lucida Sans" charset="0"/>
                        </a:rPr>
                        <a:t>Platform-as-a-Service (PCF)</a:t>
                      </a:r>
                    </a:p>
                  </a:txBody>
                  <a:tcPr marL="68580" marR="68580" marT="34290" marB="34290"/>
                </a:tc>
                <a:extLst>
                  <a:ext uri="{0D108BD9-81ED-4DB2-BD59-A6C34878D82A}">
                    <a16:rowId xmlns:a16="http://schemas.microsoft.com/office/drawing/2014/main" val="10000"/>
                  </a:ext>
                </a:extLst>
              </a:tr>
              <a:tr h="310113">
                <a:tc>
                  <a:txBody>
                    <a:bodyPr/>
                    <a:lstStyle/>
                    <a:p>
                      <a:r>
                        <a:rPr lang="en-US" sz="900">
                          <a:latin typeface="Lucida Sans" charset="0"/>
                          <a:ea typeface="Lucida Sans" charset="0"/>
                          <a:cs typeface="Lucida Sans" charset="0"/>
                        </a:rPr>
                        <a:t>High</a:t>
                      </a:r>
                      <a:r>
                        <a:rPr lang="en-US" sz="900" baseline="0">
                          <a:latin typeface="Lucida Sans" charset="0"/>
                          <a:ea typeface="Lucida Sans" charset="0"/>
                          <a:cs typeface="Lucida Sans" charset="0"/>
                        </a:rPr>
                        <a:t> Availability</a:t>
                      </a:r>
                      <a:endParaRPr lang="en-US" sz="900">
                        <a:latin typeface="Lucida Sans" charset="0"/>
                        <a:ea typeface="Lucida Sans" charset="0"/>
                        <a:cs typeface="Lucida Sans" charset="0"/>
                      </a:endParaRPr>
                    </a:p>
                  </a:txBody>
                  <a:tcPr marL="68580" marR="68580" marT="34290" marB="34290"/>
                </a:tc>
                <a:tc>
                  <a:txBody>
                    <a:bodyPr/>
                    <a:lstStyle/>
                    <a:p>
                      <a:r>
                        <a:rPr lang="en-US" sz="900" err="1">
                          <a:latin typeface="Lucida Sans" charset="0"/>
                          <a:ea typeface="Lucida Sans" charset="0"/>
                          <a:cs typeface="Lucida Sans" charset="0"/>
                        </a:rPr>
                        <a:t>Vmware</a:t>
                      </a:r>
                      <a:r>
                        <a:rPr lang="en-US" sz="900" baseline="0">
                          <a:latin typeface="Lucida Sans" charset="0"/>
                          <a:ea typeface="Lucida Sans" charset="0"/>
                          <a:cs typeface="Lucida Sans" charset="0"/>
                        </a:rPr>
                        <a:t> HA Cluster</a:t>
                      </a:r>
                      <a:endParaRPr lang="en-US" sz="900">
                        <a:latin typeface="Lucida Sans" charset="0"/>
                        <a:ea typeface="Lucida Sans" charset="0"/>
                        <a:cs typeface="Lucida Sans" charset="0"/>
                      </a:endParaRPr>
                    </a:p>
                  </a:txBody>
                  <a:tcPr marL="68580" marR="68580" marT="34290" marB="34290"/>
                </a:tc>
                <a:tc>
                  <a:txBody>
                    <a:bodyPr/>
                    <a:lstStyle/>
                    <a:p>
                      <a:r>
                        <a:rPr lang="en-US" sz="900" err="1">
                          <a:latin typeface="Lucida Sans" charset="0"/>
                          <a:ea typeface="Lucida Sans" charset="0"/>
                          <a:cs typeface="Lucida Sans" charset="0"/>
                        </a:rPr>
                        <a:t>ReplicaSets</a:t>
                      </a:r>
                      <a:r>
                        <a:rPr lang="en-US" sz="900">
                          <a:latin typeface="Lucida Sans" charset="0"/>
                          <a:ea typeface="Lucida Sans" charset="0"/>
                          <a:cs typeface="Lucida Sans" charset="0"/>
                        </a:rPr>
                        <a:t>,</a:t>
                      </a:r>
                      <a:r>
                        <a:rPr lang="en-US" sz="900" baseline="0">
                          <a:latin typeface="Lucida Sans" charset="0"/>
                          <a:ea typeface="Lucida Sans" charset="0"/>
                          <a:cs typeface="Lucida Sans" charset="0"/>
                        </a:rPr>
                        <a:t> </a:t>
                      </a:r>
                      <a:r>
                        <a:rPr lang="en-US" sz="900" baseline="0" err="1">
                          <a:latin typeface="Lucida Sans" charset="0"/>
                          <a:ea typeface="Lucida Sans" charset="0"/>
                          <a:cs typeface="Lucida Sans" charset="0"/>
                        </a:rPr>
                        <a:t>StatefulSets</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Multiple AIs</a:t>
                      </a:r>
                    </a:p>
                  </a:txBody>
                  <a:tcPr marL="68580" marR="68580" marT="34290" marB="34290"/>
                </a:tc>
                <a:extLst>
                  <a:ext uri="{0D108BD9-81ED-4DB2-BD59-A6C34878D82A}">
                    <a16:rowId xmlns:a16="http://schemas.microsoft.com/office/drawing/2014/main" val="10001"/>
                  </a:ext>
                </a:extLst>
              </a:tr>
              <a:tr h="342900">
                <a:tc>
                  <a:txBody>
                    <a:bodyPr/>
                    <a:lstStyle/>
                    <a:p>
                      <a:r>
                        <a:rPr lang="en-US" sz="900">
                          <a:latin typeface="Lucida Sans" charset="0"/>
                          <a:ea typeface="Lucida Sans" charset="0"/>
                          <a:cs typeface="Lucida Sans" charset="0"/>
                        </a:rPr>
                        <a:t>Disaster</a:t>
                      </a:r>
                      <a:r>
                        <a:rPr lang="en-US" sz="900" baseline="0">
                          <a:latin typeface="Lucida Sans" charset="0"/>
                          <a:ea typeface="Lucida Sans" charset="0"/>
                          <a:cs typeface="Lucida Sans" charset="0"/>
                        </a:rPr>
                        <a:t> Recovery</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SRM</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Self</a:t>
                      </a:r>
                      <a:r>
                        <a:rPr lang="en-US" sz="900" baseline="0">
                          <a:latin typeface="Lucida Sans" charset="0"/>
                          <a:ea typeface="Lucida Sans" charset="0"/>
                          <a:cs typeface="Lucida Sans" charset="0"/>
                        </a:rPr>
                        <a:t> Hosting (</a:t>
                      </a:r>
                      <a:r>
                        <a:rPr lang="en-US" sz="900" baseline="0" err="1">
                          <a:latin typeface="Lucida Sans" charset="0"/>
                          <a:ea typeface="Lucida Sans" charset="0"/>
                          <a:cs typeface="Lucida Sans" charset="0"/>
                        </a:rPr>
                        <a:t>Bootkube</a:t>
                      </a:r>
                      <a:r>
                        <a:rPr lang="en-US" sz="900" baseline="0">
                          <a:latin typeface="Lucida Sans" charset="0"/>
                          <a:ea typeface="Lucida Sans" charset="0"/>
                          <a:cs typeface="Lucida Sans" charset="0"/>
                        </a:rPr>
                        <a:t>), Operators (TRPs)</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NONE</a:t>
                      </a:r>
                    </a:p>
                  </a:txBody>
                  <a:tcPr marL="68580" marR="68580" marT="34290" marB="34290"/>
                </a:tc>
                <a:extLst>
                  <a:ext uri="{0D108BD9-81ED-4DB2-BD59-A6C34878D82A}">
                    <a16:rowId xmlns:a16="http://schemas.microsoft.com/office/drawing/2014/main" val="10002"/>
                  </a:ext>
                </a:extLst>
              </a:tr>
              <a:tr h="310113">
                <a:tc>
                  <a:txBody>
                    <a:bodyPr/>
                    <a:lstStyle/>
                    <a:p>
                      <a:r>
                        <a:rPr lang="en-US" sz="900">
                          <a:latin typeface="Lucida Sans" charset="0"/>
                          <a:ea typeface="Lucida Sans" charset="0"/>
                          <a:cs typeface="Lucida Sans" charset="0"/>
                        </a:rPr>
                        <a:t>Service Discovery</a:t>
                      </a:r>
                    </a:p>
                  </a:txBody>
                  <a:tcPr marL="68580" marR="68580" marT="34290" marB="34290"/>
                </a:tc>
                <a:tc>
                  <a:txBody>
                    <a:bodyPr/>
                    <a:lstStyle/>
                    <a:p>
                      <a:r>
                        <a:rPr lang="en-US" sz="900">
                          <a:latin typeface="Lucida Sans" charset="0"/>
                          <a:ea typeface="Lucida Sans" charset="0"/>
                          <a:cs typeface="Lucida Sans" charset="0"/>
                        </a:rPr>
                        <a:t>NONE</a:t>
                      </a:r>
                    </a:p>
                  </a:txBody>
                  <a:tcPr marL="68580" marR="68580" marT="34290" marB="34290"/>
                </a:tc>
                <a:tc>
                  <a:txBody>
                    <a:bodyPr/>
                    <a:lstStyle/>
                    <a:p>
                      <a:r>
                        <a:rPr lang="en-US" sz="900">
                          <a:latin typeface="Lucida Sans" charset="0"/>
                          <a:ea typeface="Lucida Sans" charset="0"/>
                          <a:cs typeface="Lucida Sans" charset="0"/>
                        </a:rPr>
                        <a:t>Service, DNS</a:t>
                      </a:r>
                    </a:p>
                  </a:txBody>
                  <a:tcPr marL="68580" marR="68580" marT="34290" marB="34290"/>
                </a:tc>
                <a:tc>
                  <a:txBody>
                    <a:bodyPr/>
                    <a:lstStyle/>
                    <a:p>
                      <a:r>
                        <a:rPr lang="en-US" sz="900">
                          <a:latin typeface="Lucida Sans" charset="0"/>
                          <a:ea typeface="Lucida Sans" charset="0"/>
                          <a:cs typeface="Lucida Sans" charset="0"/>
                        </a:rPr>
                        <a:t>Service Registry (one foundation)</a:t>
                      </a:r>
                    </a:p>
                  </a:txBody>
                  <a:tcPr marL="68580" marR="68580" marT="34290" marB="34290"/>
                </a:tc>
                <a:extLst>
                  <a:ext uri="{0D108BD9-81ED-4DB2-BD59-A6C34878D82A}">
                    <a16:rowId xmlns:a16="http://schemas.microsoft.com/office/drawing/2014/main" val="10003"/>
                  </a:ext>
                </a:extLst>
              </a:tr>
              <a:tr h="310113">
                <a:tc>
                  <a:txBody>
                    <a:bodyPr/>
                    <a:lstStyle/>
                    <a:p>
                      <a:r>
                        <a:rPr lang="en-US" sz="900">
                          <a:latin typeface="Lucida Sans" charset="0"/>
                          <a:ea typeface="Lucida Sans" charset="0"/>
                          <a:cs typeface="Lucida Sans" charset="0"/>
                        </a:rPr>
                        <a:t>Load Balancing</a:t>
                      </a:r>
                    </a:p>
                  </a:txBody>
                  <a:tcPr marL="68580" marR="68580" marT="34290" marB="34290"/>
                </a:tc>
                <a:tc>
                  <a:txBody>
                    <a:bodyPr/>
                    <a:lstStyle/>
                    <a:p>
                      <a:r>
                        <a:rPr lang="en-US" sz="900">
                          <a:latin typeface="Lucida Sans" charset="0"/>
                          <a:ea typeface="Lucida Sans" charset="0"/>
                          <a:cs typeface="Lucida Sans" charset="0"/>
                        </a:rPr>
                        <a:t>NSX (NFV), </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Service (</a:t>
                      </a:r>
                      <a:r>
                        <a:rPr lang="en-US" sz="900" err="1">
                          <a:latin typeface="Lucida Sans" charset="0"/>
                          <a:ea typeface="Lucida Sans" charset="0"/>
                          <a:cs typeface="Lucida Sans" charset="0"/>
                        </a:rPr>
                        <a:t>iptables</a:t>
                      </a:r>
                      <a:r>
                        <a:rPr lang="en-US" sz="900">
                          <a:latin typeface="Lucida Sans" charset="0"/>
                          <a:ea typeface="Lucida Sans" charset="0"/>
                          <a:cs typeface="Lucida Sans" charset="0"/>
                        </a:rPr>
                        <a:t>, IPVS)</a:t>
                      </a:r>
                    </a:p>
                  </a:txBody>
                  <a:tcPr marL="68580" marR="68580" marT="34290" marB="34290"/>
                </a:tc>
                <a:tc>
                  <a:txBody>
                    <a:bodyPr/>
                    <a:lstStyle/>
                    <a:p>
                      <a:r>
                        <a:rPr lang="en-US" sz="900">
                          <a:latin typeface="Lucida Sans" charset="0"/>
                          <a:ea typeface="Lucida Sans" charset="0"/>
                          <a:cs typeface="Lucida Sans" charset="0"/>
                        </a:rPr>
                        <a:t>GO Router</a:t>
                      </a:r>
                    </a:p>
                  </a:txBody>
                  <a:tcPr marL="68580" marR="68580" marT="34290" marB="34290"/>
                </a:tc>
                <a:extLst>
                  <a:ext uri="{0D108BD9-81ED-4DB2-BD59-A6C34878D82A}">
                    <a16:rowId xmlns:a16="http://schemas.microsoft.com/office/drawing/2014/main" val="10004"/>
                  </a:ext>
                </a:extLst>
              </a:tr>
              <a:tr h="310113">
                <a:tc>
                  <a:txBody>
                    <a:bodyPr/>
                    <a:lstStyle/>
                    <a:p>
                      <a:r>
                        <a:rPr lang="en-US" sz="900">
                          <a:latin typeface="Lucida Sans" charset="0"/>
                          <a:ea typeface="Lucida Sans" charset="0"/>
                          <a:cs typeface="Lucida Sans" charset="0"/>
                        </a:rPr>
                        <a:t>Federation</a:t>
                      </a:r>
                    </a:p>
                  </a:txBody>
                  <a:tcPr marL="68580" marR="68580" marT="34290" marB="34290"/>
                </a:tc>
                <a:tc>
                  <a:txBody>
                    <a:bodyPr/>
                    <a:lstStyle/>
                    <a:p>
                      <a:endParaRPr lang="en-US" sz="900" dirty="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Federation API</a:t>
                      </a:r>
                    </a:p>
                  </a:txBody>
                  <a:tcPr marL="68580" marR="68580" marT="34290" marB="34290"/>
                </a:tc>
                <a:tc>
                  <a:txBody>
                    <a:bodyPr/>
                    <a:lstStyle/>
                    <a:p>
                      <a:r>
                        <a:rPr lang="en-US" sz="900">
                          <a:latin typeface="Lucida Sans" charset="0"/>
                          <a:ea typeface="Lucida Sans" charset="0"/>
                          <a:cs typeface="Lucida Sans" charset="0"/>
                        </a:rPr>
                        <a:t>NONE</a:t>
                      </a:r>
                    </a:p>
                  </a:txBody>
                  <a:tcPr marL="68580" marR="68580" marT="34290" marB="34290"/>
                </a:tc>
                <a:extLst>
                  <a:ext uri="{0D108BD9-81ED-4DB2-BD59-A6C34878D82A}">
                    <a16:rowId xmlns:a16="http://schemas.microsoft.com/office/drawing/2014/main" val="10005"/>
                  </a:ext>
                </a:extLst>
              </a:tr>
              <a:tr h="342900">
                <a:tc>
                  <a:txBody>
                    <a:bodyPr/>
                    <a:lstStyle/>
                    <a:p>
                      <a:r>
                        <a:rPr lang="en-US" sz="900">
                          <a:latin typeface="Lucida Sans" charset="0"/>
                          <a:ea typeface="Lucida Sans" charset="0"/>
                          <a:cs typeface="Lucida Sans" charset="0"/>
                        </a:rPr>
                        <a:t>Self Healing</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err="1">
                          <a:latin typeface="Lucida Sans" charset="0"/>
                          <a:ea typeface="Lucida Sans" charset="0"/>
                          <a:cs typeface="Lucida Sans" charset="0"/>
                        </a:rPr>
                        <a:t>Vmware</a:t>
                      </a:r>
                      <a:r>
                        <a:rPr lang="en-US" sz="900" baseline="0" dirty="0">
                          <a:latin typeface="Lucida Sans" charset="0"/>
                          <a:ea typeface="Lucida Sans" charset="0"/>
                          <a:cs typeface="Lucida Sans" charset="0"/>
                        </a:rPr>
                        <a:t> HA Cluster</a:t>
                      </a:r>
                      <a:endParaRPr lang="en-US" sz="900" dirty="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Controller, Scheduler</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a:latin typeface="Lucida Sans" charset="0"/>
                          <a:ea typeface="Lucida Sans" charset="0"/>
                          <a:cs typeface="Lucida Sans" charset="0"/>
                        </a:rPr>
                        <a:t>BOSH </a:t>
                      </a:r>
                      <a:r>
                        <a:rPr lang="en-US" sz="900" u="none" strike="noStrike" cap="none" err="1">
                          <a:effectLst/>
                          <a:latin typeface="Lucida Sans" charset="0"/>
                          <a:ea typeface="Lucida Sans" charset="0"/>
                          <a:cs typeface="Lucida Sans" charset="0"/>
                          <a:sym typeface="Arial"/>
                        </a:rPr>
                        <a:t>Resurrector</a:t>
                      </a:r>
                      <a:r>
                        <a:rPr lang="en-US" sz="900" u="none" strike="noStrike" cap="none">
                          <a:effectLst/>
                          <a:latin typeface="Lucida Sans" charset="0"/>
                          <a:ea typeface="Lucida Sans" charset="0"/>
                          <a:cs typeface="Lucida Sans" charset="0"/>
                          <a:sym typeface="Arial"/>
                        </a:rPr>
                        <a:t> (only for VMs), BBS (for application containers)</a:t>
                      </a:r>
                      <a:endParaRPr lang="en-US" sz="900">
                        <a:latin typeface="Lucida Sans" charset="0"/>
                        <a:ea typeface="Lucida Sans" charset="0"/>
                        <a:cs typeface="Lucida Sans" charset="0"/>
                      </a:endParaRPr>
                    </a:p>
                  </a:txBody>
                  <a:tcPr marL="68580" marR="68580" marT="34290" marB="34290"/>
                </a:tc>
                <a:extLst>
                  <a:ext uri="{0D108BD9-81ED-4DB2-BD59-A6C34878D82A}">
                    <a16:rowId xmlns:a16="http://schemas.microsoft.com/office/drawing/2014/main" val="10006"/>
                  </a:ext>
                </a:extLst>
              </a:tr>
              <a:tr h="310113">
                <a:tc>
                  <a:txBody>
                    <a:bodyPr/>
                    <a:lstStyle/>
                    <a:p>
                      <a:r>
                        <a:rPr lang="en-US" sz="900">
                          <a:latin typeface="Lucida Sans" charset="0"/>
                          <a:ea typeface="Lucida Sans" charset="0"/>
                          <a:cs typeface="Lucida Sans" charset="0"/>
                        </a:rPr>
                        <a:t>Zero Downtime</a:t>
                      </a:r>
                      <a:r>
                        <a:rPr lang="en-US" sz="900" baseline="0">
                          <a:latin typeface="Lucida Sans" charset="0"/>
                          <a:ea typeface="Lucida Sans" charset="0"/>
                          <a:cs typeface="Lucida Sans" charset="0"/>
                        </a:rPr>
                        <a:t> Upgrades</a:t>
                      </a:r>
                      <a:endParaRPr lang="en-US" sz="900">
                        <a:latin typeface="Lucida Sans" charset="0"/>
                        <a:ea typeface="Lucida Sans" charset="0"/>
                        <a:cs typeface="Lucida Sans" charset="0"/>
                      </a:endParaRPr>
                    </a:p>
                  </a:txBody>
                  <a:tcPr marL="68580" marR="68580" marT="34290" marB="34290"/>
                </a:tc>
                <a:tc>
                  <a:txBody>
                    <a:bodyPr/>
                    <a:lstStyle/>
                    <a:p>
                      <a:r>
                        <a:rPr lang="en-US" sz="900" dirty="0" err="1">
                          <a:latin typeface="Lucida Sans" charset="0"/>
                          <a:ea typeface="Lucida Sans" charset="0"/>
                          <a:cs typeface="Lucida Sans" charset="0"/>
                        </a:rPr>
                        <a:t>vMotion</a:t>
                      </a:r>
                      <a:endParaRPr lang="en-US" sz="900" dirty="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Self</a:t>
                      </a:r>
                      <a:r>
                        <a:rPr lang="en-US" sz="900" baseline="0">
                          <a:latin typeface="Lucida Sans" charset="0"/>
                          <a:ea typeface="Lucida Sans" charset="0"/>
                          <a:cs typeface="Lucida Sans" charset="0"/>
                        </a:rPr>
                        <a:t> Hosting (</a:t>
                      </a:r>
                      <a:r>
                        <a:rPr lang="en-US" sz="900" baseline="0" err="1">
                          <a:latin typeface="Lucida Sans" charset="0"/>
                          <a:ea typeface="Lucida Sans" charset="0"/>
                          <a:cs typeface="Lucida Sans" charset="0"/>
                        </a:rPr>
                        <a:t>Bootkube</a:t>
                      </a:r>
                      <a:r>
                        <a:rPr lang="en-US" sz="900" baseline="0">
                          <a:latin typeface="Lucida Sans" charset="0"/>
                          <a:ea typeface="Lucida Sans" charset="0"/>
                          <a:cs typeface="Lucida Sans" charset="0"/>
                        </a:rPr>
                        <a:t>)</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Partial Support</a:t>
                      </a:r>
                    </a:p>
                  </a:txBody>
                  <a:tcPr marL="68580" marR="68580" marT="34290" marB="34290"/>
                </a:tc>
                <a:extLst>
                  <a:ext uri="{0D108BD9-81ED-4DB2-BD59-A6C34878D82A}">
                    <a16:rowId xmlns:a16="http://schemas.microsoft.com/office/drawing/2014/main" val="10007"/>
                  </a:ext>
                </a:extLst>
              </a:tr>
              <a:tr h="310113">
                <a:tc>
                  <a:txBody>
                    <a:bodyPr/>
                    <a:lstStyle/>
                    <a:p>
                      <a:r>
                        <a:rPr lang="en-US" sz="900">
                          <a:latin typeface="Lucida Sans" charset="0"/>
                          <a:ea typeface="Lucida Sans" charset="0"/>
                          <a:cs typeface="Lucida Sans" charset="0"/>
                        </a:rPr>
                        <a:t>Networking</a:t>
                      </a:r>
                    </a:p>
                  </a:txBody>
                  <a:tcPr marL="68580" marR="68580" marT="34290" marB="34290"/>
                </a:tc>
                <a:tc>
                  <a:txBody>
                    <a:bodyPr/>
                    <a:lstStyle/>
                    <a:p>
                      <a:r>
                        <a:rPr lang="en-US" sz="900" dirty="0">
                          <a:latin typeface="Lucida Sans" charset="0"/>
                          <a:ea typeface="Lucida Sans" charset="0"/>
                          <a:cs typeface="Lucida Sans" charset="0"/>
                        </a:rPr>
                        <a:t>Virtual</a:t>
                      </a:r>
                      <a:r>
                        <a:rPr lang="en-US" sz="900" baseline="0" dirty="0">
                          <a:latin typeface="Lucida Sans" charset="0"/>
                          <a:ea typeface="Lucida Sans" charset="0"/>
                          <a:cs typeface="Lucida Sans" charset="0"/>
                        </a:rPr>
                        <a:t> Networking</a:t>
                      </a:r>
                      <a:endParaRPr lang="en-US" sz="900" dirty="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Overlay,</a:t>
                      </a:r>
                      <a:r>
                        <a:rPr lang="en-US" sz="900" baseline="0">
                          <a:latin typeface="Lucida Sans" charset="0"/>
                          <a:ea typeface="Lucida Sans" charset="0"/>
                          <a:cs typeface="Lucida Sans" charset="0"/>
                        </a:rPr>
                        <a:t> L2, Routed (L3)</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NAT</a:t>
                      </a:r>
                    </a:p>
                  </a:txBody>
                  <a:tcPr marL="68580" marR="68580" marT="34290" marB="34290"/>
                </a:tc>
                <a:extLst>
                  <a:ext uri="{0D108BD9-81ED-4DB2-BD59-A6C34878D82A}">
                    <a16:rowId xmlns:a16="http://schemas.microsoft.com/office/drawing/2014/main" val="10008"/>
                  </a:ext>
                </a:extLst>
              </a:tr>
              <a:tr h="480060">
                <a:tc>
                  <a:txBody>
                    <a:bodyPr/>
                    <a:lstStyle/>
                    <a:p>
                      <a:r>
                        <a:rPr lang="en-US" sz="900">
                          <a:latin typeface="Lucida Sans" charset="0"/>
                          <a:ea typeface="Lucida Sans" charset="0"/>
                          <a:cs typeface="Lucida Sans" charset="0"/>
                        </a:rPr>
                        <a:t>Auto Scaling/Idling</a:t>
                      </a:r>
                    </a:p>
                  </a:txBody>
                  <a:tcPr marL="68580" marR="68580" marT="34290" marB="34290"/>
                </a:tc>
                <a:tc>
                  <a:txBody>
                    <a:bodyPr/>
                    <a:lstStyle/>
                    <a:p>
                      <a:r>
                        <a:rPr lang="en-US" sz="900" dirty="0">
                          <a:latin typeface="Lucida Sans" charset="0"/>
                          <a:ea typeface="Lucida Sans" charset="0"/>
                          <a:cs typeface="Lucida Sans" charset="0"/>
                        </a:rPr>
                        <a:t>VRA, VRO, VROPS</a:t>
                      </a:r>
                    </a:p>
                  </a:txBody>
                  <a:tcPr marL="68580" marR="68580" marT="34290" marB="34290"/>
                </a:tc>
                <a:tc>
                  <a:txBody>
                    <a:bodyPr/>
                    <a:lstStyle/>
                    <a:p>
                      <a:r>
                        <a:rPr lang="en-US" sz="900">
                          <a:latin typeface="Lucida Sans" charset="0"/>
                          <a:ea typeface="Lucida Sans" charset="0"/>
                          <a:cs typeface="Lucida Sans" charset="0"/>
                        </a:rPr>
                        <a:t>Pod</a:t>
                      </a:r>
                      <a:r>
                        <a:rPr lang="en-US" sz="900" baseline="0">
                          <a:latin typeface="Lucida Sans" charset="0"/>
                          <a:ea typeface="Lucida Sans" charset="0"/>
                          <a:cs typeface="Lucida Sans" charset="0"/>
                        </a:rPr>
                        <a:t> Horizontal/Vertical Auto </a:t>
                      </a:r>
                      <a:r>
                        <a:rPr lang="en-US" sz="900" baseline="0" err="1">
                          <a:latin typeface="Lucida Sans" charset="0"/>
                          <a:ea typeface="Lucida Sans" charset="0"/>
                          <a:cs typeface="Lucida Sans" charset="0"/>
                        </a:rPr>
                        <a:t>scaler</a:t>
                      </a:r>
                      <a:r>
                        <a:rPr lang="en-US" sz="900" baseline="0">
                          <a:latin typeface="Lucida Sans" charset="0"/>
                          <a:ea typeface="Lucida Sans" charset="0"/>
                          <a:cs typeface="Lucida Sans" charset="0"/>
                        </a:rPr>
                        <a:t> (CPU, Memory, Custom Metrics). Cluster Auto </a:t>
                      </a:r>
                      <a:r>
                        <a:rPr lang="en-US" sz="900" baseline="0" err="1">
                          <a:latin typeface="Lucida Sans" charset="0"/>
                          <a:ea typeface="Lucida Sans" charset="0"/>
                          <a:cs typeface="Lucida Sans" charset="0"/>
                        </a:rPr>
                        <a:t>Scaler</a:t>
                      </a:r>
                      <a:r>
                        <a:rPr lang="en-US" sz="900" baseline="0">
                          <a:latin typeface="Lucida Sans" charset="0"/>
                          <a:ea typeface="Lucida Sans" charset="0"/>
                          <a:cs typeface="Lucida Sans" charset="0"/>
                        </a:rPr>
                        <a:t>.</a:t>
                      </a:r>
                      <a:endParaRPr lang="en-US" sz="900">
                        <a:latin typeface="Lucida Sans" charset="0"/>
                        <a:ea typeface="Lucida Sans" charset="0"/>
                        <a:cs typeface="Lucida Sans" charset="0"/>
                      </a:endParaRPr>
                    </a:p>
                  </a:txBody>
                  <a:tcPr marL="68580" marR="68580" marT="34290" marB="34290"/>
                </a:tc>
                <a:tc>
                  <a:txBody>
                    <a:bodyPr/>
                    <a:lstStyle/>
                    <a:p>
                      <a:r>
                        <a:rPr lang="en-US" sz="900">
                          <a:latin typeface="Lucida Sans" charset="0"/>
                          <a:ea typeface="Lucida Sans" charset="0"/>
                          <a:cs typeface="Lucida Sans" charset="0"/>
                        </a:rPr>
                        <a:t>AI (Container Auto </a:t>
                      </a:r>
                      <a:r>
                        <a:rPr lang="en-US" sz="900" err="1">
                          <a:latin typeface="Lucida Sans" charset="0"/>
                          <a:ea typeface="Lucida Sans" charset="0"/>
                          <a:cs typeface="Lucida Sans" charset="0"/>
                        </a:rPr>
                        <a:t>Scaler</a:t>
                      </a:r>
                      <a:r>
                        <a:rPr lang="en-US" sz="900">
                          <a:latin typeface="Lucida Sans" charset="0"/>
                          <a:ea typeface="Lucida Sans" charset="0"/>
                          <a:cs typeface="Lucida Sans" charset="0"/>
                        </a:rPr>
                        <a:t> </a:t>
                      </a:r>
                      <a:r>
                        <a:rPr lang="mr-IN" sz="900">
                          <a:latin typeface="Lucida Sans" charset="0"/>
                          <a:ea typeface="Lucida Sans" charset="0"/>
                          <a:cs typeface="Lucida Sans" charset="0"/>
                        </a:rPr>
                        <a:t>–</a:t>
                      </a:r>
                      <a:r>
                        <a:rPr lang="en-US" sz="900">
                          <a:latin typeface="Lucida Sans" charset="0"/>
                          <a:ea typeface="Lucida Sans" charset="0"/>
                          <a:cs typeface="Lucida Sans" charset="0"/>
                        </a:rPr>
                        <a:t> CPU only)</a:t>
                      </a:r>
                    </a:p>
                  </a:txBody>
                  <a:tcPr marL="68580" marR="68580" marT="34290" marB="34290"/>
                </a:tc>
                <a:extLst>
                  <a:ext uri="{0D108BD9-81ED-4DB2-BD59-A6C34878D82A}">
                    <a16:rowId xmlns:a16="http://schemas.microsoft.com/office/drawing/2014/main" val="10009"/>
                  </a:ext>
                </a:extLst>
              </a:tr>
              <a:tr h="617220">
                <a:tc>
                  <a:txBody>
                    <a:bodyPr/>
                    <a:lstStyle/>
                    <a:p>
                      <a:r>
                        <a:rPr lang="en-US" sz="900">
                          <a:latin typeface="Lucida Sans" charset="0"/>
                          <a:ea typeface="Lucida Sans" charset="0"/>
                          <a:cs typeface="Lucida Sans" charset="0"/>
                        </a:rPr>
                        <a:t>Network Security</a:t>
                      </a:r>
                    </a:p>
                  </a:txBody>
                  <a:tcPr marL="68580" marR="68580" marT="34290" marB="34290"/>
                </a:tc>
                <a:tc>
                  <a:txBody>
                    <a:bodyPr/>
                    <a:lstStyle/>
                    <a:p>
                      <a:r>
                        <a:rPr lang="en-US" sz="900" dirty="0">
                          <a:latin typeface="Lucida Sans" charset="0"/>
                          <a:ea typeface="Lucida Sans" charset="0"/>
                          <a:cs typeface="Lucida Sans" charset="0"/>
                        </a:rPr>
                        <a:t>NSX, Cisco ACI</a:t>
                      </a:r>
                    </a:p>
                  </a:txBody>
                  <a:tcPr marL="68580" marR="68580" marT="34290" marB="34290"/>
                </a:tc>
                <a:tc>
                  <a:txBody>
                    <a:bodyPr/>
                    <a:lstStyle/>
                    <a:p>
                      <a:r>
                        <a:rPr lang="en-US" sz="900">
                          <a:latin typeface="Lucida Sans" charset="0"/>
                          <a:ea typeface="Lucida Sans" charset="0"/>
                          <a:cs typeface="Lucida Sans" charset="0"/>
                        </a:rPr>
                        <a:t>Network Security Policy,</a:t>
                      </a:r>
                      <a:r>
                        <a:rPr lang="en-US" sz="900" baseline="0">
                          <a:latin typeface="Lucida Sans" charset="0"/>
                          <a:ea typeface="Lucida Sans" charset="0"/>
                          <a:cs typeface="Lucida Sans" charset="0"/>
                        </a:rPr>
                        <a:t> Cisco ACI. All cluster components secured using TLS. Application TLS terminated at containers.</a:t>
                      </a:r>
                      <a:endParaRPr lang="en-US" sz="900">
                        <a:latin typeface="Lucida Sans" charset="0"/>
                        <a:ea typeface="Lucida Sans" charset="0"/>
                        <a:cs typeface="Lucida Sans" charset="0"/>
                      </a:endParaRPr>
                    </a:p>
                  </a:txBody>
                  <a:tcPr marL="68580" marR="68580" marT="34290" marB="34290"/>
                </a:tc>
                <a:tc>
                  <a:txBody>
                    <a:bodyPr/>
                    <a:lstStyle/>
                    <a:p>
                      <a:r>
                        <a:rPr lang="en-US" sz="900" dirty="0">
                          <a:latin typeface="Lucida Sans" charset="0"/>
                          <a:ea typeface="Lucida Sans" charset="0"/>
                          <a:cs typeface="Lucida Sans" charset="0"/>
                        </a:rPr>
                        <a:t>Foundation components are </a:t>
                      </a:r>
                      <a:r>
                        <a:rPr lang="en-US" sz="900" b="1" dirty="0">
                          <a:latin typeface="Lucida Sans" charset="0"/>
                          <a:ea typeface="Lucida Sans" charset="0"/>
                          <a:cs typeface="Lucida Sans" charset="0"/>
                        </a:rPr>
                        <a:t>not</a:t>
                      </a:r>
                      <a:r>
                        <a:rPr lang="en-US" sz="900" dirty="0">
                          <a:latin typeface="Lucida Sans" charset="0"/>
                          <a:ea typeface="Lucida Sans" charset="0"/>
                          <a:cs typeface="Lucida Sans" charset="0"/>
                        </a:rPr>
                        <a:t> secured. ASG</a:t>
                      </a:r>
                      <a:r>
                        <a:rPr lang="en-US" sz="900" baseline="0" dirty="0">
                          <a:latin typeface="Lucida Sans" charset="0"/>
                          <a:ea typeface="Lucida Sans" charset="0"/>
                          <a:cs typeface="Lucida Sans" charset="0"/>
                        </a:rPr>
                        <a:t>s provide means to define egress policies. Application TLS terminated at “Go Routers”</a:t>
                      </a:r>
                      <a:endParaRPr lang="en-US" sz="900" dirty="0">
                        <a:latin typeface="Lucida Sans" charset="0"/>
                        <a:ea typeface="Lucida Sans" charset="0"/>
                        <a:cs typeface="Lucida Sans" charset="0"/>
                      </a:endParaRPr>
                    </a:p>
                  </a:txBody>
                  <a:tcPr marL="68580" marR="68580" marT="34290" marB="34290"/>
                </a:tc>
                <a:extLst>
                  <a:ext uri="{0D108BD9-81ED-4DB2-BD59-A6C34878D82A}">
                    <a16:rowId xmlns:a16="http://schemas.microsoft.com/office/drawing/2014/main" val="10010"/>
                  </a:ext>
                </a:extLst>
              </a:tr>
            </a:tbl>
          </a:graphicData>
        </a:graphic>
      </p:graphicFrame>
      <p:sp>
        <p:nvSpPr>
          <p:cNvPr id="4" name="Slide Number Placeholder 1">
            <a:extLst>
              <a:ext uri="{FF2B5EF4-FFF2-40B4-BE49-F238E27FC236}">
                <a16:creationId xmlns:a16="http://schemas.microsoft.com/office/drawing/2014/main" id="{EA9F5272-1799-0844-B09A-D0D350B01EE4}"/>
              </a:ext>
            </a:extLst>
          </p:cNvPr>
          <p:cNvSpPr txBox="1">
            <a:spLocks/>
          </p:cNvSpPr>
          <p:nvPr/>
        </p:nvSpPr>
        <p:spPr>
          <a:xfrm>
            <a:off x="103328" y="4733944"/>
            <a:ext cx="416436"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41</a:t>
            </a:fld>
            <a:endParaRPr lang="en" dirty="0"/>
          </a:p>
        </p:txBody>
      </p:sp>
    </p:spTree>
    <p:extLst>
      <p:ext uri="{BB962C8B-B14F-4D97-AF65-F5344CB8AC3E}">
        <p14:creationId xmlns:p14="http://schemas.microsoft.com/office/powerpoint/2010/main" val="42240603"/>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Shape 2469"/>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dirty="0">
                <a:solidFill>
                  <a:schemeClr val="bg1"/>
                </a:solidFill>
              </a:rPr>
              <a:t>TECHNICAL DEEP DIVE</a:t>
            </a:r>
            <a:endParaRPr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Shape 2474"/>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MONITORING </a:t>
            </a:r>
            <a:br>
              <a:rPr lang="en"/>
            </a:br>
            <a:r>
              <a:rPr lang="en"/>
              <a:t>APPLICATION HEALTH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80" name="Shape 2480"/>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AUTO-HEALING FAILED PODS</a:t>
            </a:r>
            <a:endParaRPr>
              <a:latin typeface="Overpass" pitchFamily="2" charset="77"/>
            </a:endParaRPr>
          </a:p>
        </p:txBody>
      </p:sp>
      <p:sp>
        <p:nvSpPr>
          <p:cNvPr id="2481" name="Shape 2481"/>
          <p:cNvSpPr/>
          <p:nvPr/>
        </p:nvSpPr>
        <p:spPr>
          <a:xfrm>
            <a:off x="1929550" y="1340225"/>
            <a:ext cx="5180400" cy="28983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482" name="Shape 2482"/>
          <p:cNvSpPr/>
          <p:nvPr/>
        </p:nvSpPr>
        <p:spPr>
          <a:xfrm>
            <a:off x="4919412"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483" name="Shape 2483"/>
          <p:cNvSpPr/>
          <p:nvPr/>
        </p:nvSpPr>
        <p:spPr>
          <a:xfrm>
            <a:off x="4948565"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484" name="Shape 2484"/>
          <p:cNvSpPr/>
          <p:nvPr/>
        </p:nvSpPr>
        <p:spPr>
          <a:xfrm>
            <a:off x="5010087"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485" name="Shape 2485"/>
          <p:cNvSpPr/>
          <p:nvPr/>
        </p:nvSpPr>
        <p:spPr>
          <a:xfrm>
            <a:off x="5008677"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486" name="Shape 2486"/>
          <p:cNvSpPr txBox="1"/>
          <p:nvPr/>
        </p:nvSpPr>
        <p:spPr>
          <a:xfrm>
            <a:off x="4919412"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487" name="Shape 2487"/>
          <p:cNvGrpSpPr/>
          <p:nvPr/>
        </p:nvGrpSpPr>
        <p:grpSpPr>
          <a:xfrm>
            <a:off x="4914295" y="2796234"/>
            <a:ext cx="935465" cy="291324"/>
            <a:chOff x="4589214" y="2962122"/>
            <a:chExt cx="701301" cy="218400"/>
          </a:xfrm>
        </p:grpSpPr>
        <p:sp>
          <p:nvSpPr>
            <p:cNvPr id="2488" name="Shape 248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489" name="Shape 248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490" name="Shape 2490"/>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491" name="Shape 2491"/>
          <p:cNvSpPr/>
          <p:nvPr/>
        </p:nvSpPr>
        <p:spPr>
          <a:xfrm>
            <a:off x="5082757"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92" name="Shape 2492"/>
          <p:cNvPicPr preferRelativeResize="0"/>
          <p:nvPr/>
        </p:nvPicPr>
        <p:blipFill>
          <a:blip r:embed="rId3">
            <a:alphaModFix/>
          </a:blip>
          <a:stretch>
            <a:fillRect/>
          </a:stretch>
        </p:blipFill>
        <p:spPr>
          <a:xfrm>
            <a:off x="5112775" y="3067205"/>
            <a:ext cx="192470" cy="103644"/>
          </a:xfrm>
          <a:prstGeom prst="rect">
            <a:avLst/>
          </a:prstGeom>
          <a:noFill/>
          <a:ln>
            <a:noFill/>
          </a:ln>
        </p:spPr>
      </p:pic>
      <p:sp>
        <p:nvSpPr>
          <p:cNvPr id="2493" name="Shape 2493"/>
          <p:cNvSpPr/>
          <p:nvPr/>
        </p:nvSpPr>
        <p:spPr>
          <a:xfrm>
            <a:off x="5082757"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494" name="Shape 2494"/>
          <p:cNvPicPr preferRelativeResize="0"/>
          <p:nvPr/>
        </p:nvPicPr>
        <p:blipFill>
          <a:blip r:embed="rId3">
            <a:alphaModFix/>
          </a:blip>
          <a:stretch>
            <a:fillRect/>
          </a:stretch>
        </p:blipFill>
        <p:spPr>
          <a:xfrm>
            <a:off x="5112775" y="3517958"/>
            <a:ext cx="192470" cy="103644"/>
          </a:xfrm>
          <a:prstGeom prst="rect">
            <a:avLst/>
          </a:prstGeom>
          <a:noFill/>
          <a:ln>
            <a:noFill/>
          </a:ln>
        </p:spPr>
      </p:pic>
      <p:sp>
        <p:nvSpPr>
          <p:cNvPr id="2495" name="Shape 2495"/>
          <p:cNvSpPr/>
          <p:nvPr/>
        </p:nvSpPr>
        <p:spPr>
          <a:xfrm>
            <a:off x="3829232"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496" name="Shape 2496"/>
          <p:cNvSpPr/>
          <p:nvPr/>
        </p:nvSpPr>
        <p:spPr>
          <a:xfrm>
            <a:off x="3858385"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497" name="Shape 2497"/>
          <p:cNvSpPr/>
          <p:nvPr/>
        </p:nvSpPr>
        <p:spPr>
          <a:xfrm>
            <a:off x="4378263"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498" name="Shape 2498"/>
          <p:cNvSpPr/>
          <p:nvPr/>
        </p:nvSpPr>
        <p:spPr>
          <a:xfrm>
            <a:off x="4378263" y="3072620"/>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499" name="Shape 2499"/>
          <p:cNvSpPr/>
          <p:nvPr/>
        </p:nvSpPr>
        <p:spPr>
          <a:xfrm>
            <a:off x="3918497"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00" name="Shape 2500"/>
          <p:cNvSpPr txBox="1"/>
          <p:nvPr/>
        </p:nvSpPr>
        <p:spPr>
          <a:xfrm>
            <a:off x="3829232"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501" name="Shape 2501"/>
          <p:cNvGrpSpPr/>
          <p:nvPr/>
        </p:nvGrpSpPr>
        <p:grpSpPr>
          <a:xfrm>
            <a:off x="3824116" y="2796234"/>
            <a:ext cx="935465" cy="291324"/>
            <a:chOff x="4589214" y="2962122"/>
            <a:chExt cx="701301" cy="218400"/>
          </a:xfrm>
        </p:grpSpPr>
        <p:sp>
          <p:nvSpPr>
            <p:cNvPr id="2502" name="Shape 250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03" name="Shape 250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04" name="Shape 2504"/>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505" name="Shape 2505"/>
          <p:cNvSpPr/>
          <p:nvPr/>
        </p:nvSpPr>
        <p:spPr>
          <a:xfrm>
            <a:off x="3992577"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06" name="Shape 2506"/>
          <p:cNvPicPr preferRelativeResize="0"/>
          <p:nvPr/>
        </p:nvPicPr>
        <p:blipFill>
          <a:blip r:embed="rId3">
            <a:alphaModFix/>
          </a:blip>
          <a:stretch>
            <a:fillRect/>
          </a:stretch>
        </p:blipFill>
        <p:spPr>
          <a:xfrm>
            <a:off x="4022596" y="3067205"/>
            <a:ext cx="192470" cy="103644"/>
          </a:xfrm>
          <a:prstGeom prst="rect">
            <a:avLst/>
          </a:prstGeom>
          <a:noFill/>
          <a:ln>
            <a:noFill/>
          </a:ln>
        </p:spPr>
      </p:pic>
      <p:sp>
        <p:nvSpPr>
          <p:cNvPr id="2507" name="Shape 2507"/>
          <p:cNvSpPr/>
          <p:nvPr/>
        </p:nvSpPr>
        <p:spPr>
          <a:xfrm>
            <a:off x="4455169"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508" name="Shape 2508"/>
          <p:cNvPicPr preferRelativeResize="0"/>
          <p:nvPr/>
        </p:nvPicPr>
        <p:blipFill>
          <a:blip r:embed="rId3">
            <a:alphaModFix/>
          </a:blip>
          <a:stretch>
            <a:fillRect/>
          </a:stretch>
        </p:blipFill>
        <p:spPr>
          <a:xfrm>
            <a:off x="4485188" y="3067205"/>
            <a:ext cx="192470" cy="103644"/>
          </a:xfrm>
          <a:prstGeom prst="rect">
            <a:avLst/>
          </a:prstGeom>
          <a:noFill/>
          <a:ln>
            <a:noFill/>
          </a:ln>
        </p:spPr>
      </p:pic>
      <p:sp>
        <p:nvSpPr>
          <p:cNvPr id="2509" name="Shape 2509"/>
          <p:cNvSpPr/>
          <p:nvPr/>
        </p:nvSpPr>
        <p:spPr>
          <a:xfrm>
            <a:off x="4455169"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10" name="Shape 2510"/>
          <p:cNvPicPr preferRelativeResize="0"/>
          <p:nvPr/>
        </p:nvPicPr>
        <p:blipFill>
          <a:blip r:embed="rId3">
            <a:alphaModFix/>
          </a:blip>
          <a:stretch>
            <a:fillRect/>
          </a:stretch>
        </p:blipFill>
        <p:spPr>
          <a:xfrm>
            <a:off x="4485188" y="3517958"/>
            <a:ext cx="192470" cy="103644"/>
          </a:xfrm>
          <a:prstGeom prst="rect">
            <a:avLst/>
          </a:prstGeom>
          <a:noFill/>
          <a:ln>
            <a:noFill/>
          </a:ln>
        </p:spPr>
      </p:pic>
      <p:sp>
        <p:nvSpPr>
          <p:cNvPr id="2511" name="Shape 2511"/>
          <p:cNvSpPr/>
          <p:nvPr/>
        </p:nvSpPr>
        <p:spPr>
          <a:xfrm>
            <a:off x="6001798"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512" name="Shape 2512"/>
          <p:cNvSpPr/>
          <p:nvPr/>
        </p:nvSpPr>
        <p:spPr>
          <a:xfrm>
            <a:off x="6030951"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513" name="Shape 2513"/>
          <p:cNvSpPr/>
          <p:nvPr/>
        </p:nvSpPr>
        <p:spPr>
          <a:xfrm>
            <a:off x="6550829"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14" name="Shape 2514"/>
          <p:cNvSpPr/>
          <p:nvPr/>
        </p:nvSpPr>
        <p:spPr>
          <a:xfrm>
            <a:off x="6091063"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15" name="Shape 2515"/>
          <p:cNvSpPr txBox="1"/>
          <p:nvPr/>
        </p:nvSpPr>
        <p:spPr>
          <a:xfrm>
            <a:off x="6001798"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516" name="Shape 2516"/>
          <p:cNvGrpSpPr/>
          <p:nvPr/>
        </p:nvGrpSpPr>
        <p:grpSpPr>
          <a:xfrm>
            <a:off x="5996682" y="2796234"/>
            <a:ext cx="935465" cy="291324"/>
            <a:chOff x="4589214" y="2962122"/>
            <a:chExt cx="701301" cy="218400"/>
          </a:xfrm>
        </p:grpSpPr>
        <p:sp>
          <p:nvSpPr>
            <p:cNvPr id="2517" name="Shape 251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18" name="Shape 251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19" name="Shape 2519"/>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520" name="Shape 2520"/>
          <p:cNvSpPr/>
          <p:nvPr/>
        </p:nvSpPr>
        <p:spPr>
          <a:xfrm>
            <a:off x="6165143"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21" name="Shape 2521"/>
          <p:cNvPicPr preferRelativeResize="0"/>
          <p:nvPr/>
        </p:nvPicPr>
        <p:blipFill>
          <a:blip r:embed="rId3">
            <a:alphaModFix/>
          </a:blip>
          <a:stretch>
            <a:fillRect/>
          </a:stretch>
        </p:blipFill>
        <p:spPr>
          <a:xfrm>
            <a:off x="6195162" y="3067205"/>
            <a:ext cx="192470" cy="103644"/>
          </a:xfrm>
          <a:prstGeom prst="rect">
            <a:avLst/>
          </a:prstGeom>
          <a:noFill/>
          <a:ln>
            <a:noFill/>
          </a:ln>
        </p:spPr>
      </p:pic>
      <p:sp>
        <p:nvSpPr>
          <p:cNvPr id="2522" name="Shape 2522"/>
          <p:cNvSpPr/>
          <p:nvPr/>
        </p:nvSpPr>
        <p:spPr>
          <a:xfrm>
            <a:off x="6627735"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23" name="Shape 2523"/>
          <p:cNvPicPr preferRelativeResize="0"/>
          <p:nvPr/>
        </p:nvPicPr>
        <p:blipFill>
          <a:blip r:embed="rId3">
            <a:alphaModFix/>
          </a:blip>
          <a:stretch>
            <a:fillRect/>
          </a:stretch>
        </p:blipFill>
        <p:spPr>
          <a:xfrm>
            <a:off x="6657754" y="3517958"/>
            <a:ext cx="192470" cy="103644"/>
          </a:xfrm>
          <a:prstGeom prst="rect">
            <a:avLst/>
          </a:prstGeom>
          <a:noFill/>
          <a:ln>
            <a:noFill/>
          </a:ln>
        </p:spPr>
      </p:pic>
      <p:sp>
        <p:nvSpPr>
          <p:cNvPr id="2524" name="Shape 2524"/>
          <p:cNvSpPr/>
          <p:nvPr/>
        </p:nvSpPr>
        <p:spPr>
          <a:xfrm>
            <a:off x="491941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525" name="Shape 2525"/>
          <p:cNvSpPr/>
          <p:nvPr/>
        </p:nvSpPr>
        <p:spPr>
          <a:xfrm>
            <a:off x="494856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526" name="Shape 2526"/>
          <p:cNvSpPr/>
          <p:nvPr/>
        </p:nvSpPr>
        <p:spPr>
          <a:xfrm>
            <a:off x="501008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27" name="Shape 2527"/>
          <p:cNvSpPr/>
          <p:nvPr/>
        </p:nvSpPr>
        <p:spPr>
          <a:xfrm>
            <a:off x="546844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28" name="Shape 2528"/>
          <p:cNvSpPr/>
          <p:nvPr/>
        </p:nvSpPr>
        <p:spPr>
          <a:xfrm>
            <a:off x="5468443"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29" name="Shape 2529"/>
          <p:cNvSpPr txBox="1"/>
          <p:nvPr/>
        </p:nvSpPr>
        <p:spPr>
          <a:xfrm>
            <a:off x="491941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530" name="Shape 2530"/>
          <p:cNvGrpSpPr/>
          <p:nvPr/>
        </p:nvGrpSpPr>
        <p:grpSpPr>
          <a:xfrm>
            <a:off x="4914295" y="1379606"/>
            <a:ext cx="935465" cy="291324"/>
            <a:chOff x="4589214" y="2962122"/>
            <a:chExt cx="701301" cy="218400"/>
          </a:xfrm>
        </p:grpSpPr>
        <p:sp>
          <p:nvSpPr>
            <p:cNvPr id="2531" name="Shape 253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32" name="Shape 253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33" name="Shape 2533"/>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534" name="Shape 2534"/>
          <p:cNvSpPr/>
          <p:nvPr/>
        </p:nvSpPr>
        <p:spPr>
          <a:xfrm>
            <a:off x="5545349"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535" name="Shape 2535"/>
          <p:cNvPicPr preferRelativeResize="0"/>
          <p:nvPr/>
        </p:nvPicPr>
        <p:blipFill>
          <a:blip r:embed="rId3">
            <a:alphaModFix/>
          </a:blip>
          <a:stretch>
            <a:fillRect/>
          </a:stretch>
        </p:blipFill>
        <p:spPr>
          <a:xfrm>
            <a:off x="5575367" y="1650578"/>
            <a:ext cx="192470" cy="103644"/>
          </a:xfrm>
          <a:prstGeom prst="rect">
            <a:avLst/>
          </a:prstGeom>
          <a:noFill/>
          <a:ln>
            <a:noFill/>
          </a:ln>
        </p:spPr>
      </p:pic>
      <p:sp>
        <p:nvSpPr>
          <p:cNvPr id="2536" name="Shape 2536"/>
          <p:cNvSpPr/>
          <p:nvPr/>
        </p:nvSpPr>
        <p:spPr>
          <a:xfrm>
            <a:off x="554534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37" name="Shape 2537"/>
          <p:cNvPicPr preferRelativeResize="0"/>
          <p:nvPr/>
        </p:nvPicPr>
        <p:blipFill>
          <a:blip r:embed="rId3">
            <a:alphaModFix/>
          </a:blip>
          <a:stretch>
            <a:fillRect/>
          </a:stretch>
        </p:blipFill>
        <p:spPr>
          <a:xfrm>
            <a:off x="5575367" y="2101330"/>
            <a:ext cx="192470" cy="103644"/>
          </a:xfrm>
          <a:prstGeom prst="rect">
            <a:avLst/>
          </a:prstGeom>
          <a:noFill/>
          <a:ln>
            <a:noFill/>
          </a:ln>
        </p:spPr>
      </p:pic>
      <p:sp>
        <p:nvSpPr>
          <p:cNvPr id="2538" name="Shape 2538"/>
          <p:cNvSpPr/>
          <p:nvPr/>
        </p:nvSpPr>
        <p:spPr>
          <a:xfrm>
            <a:off x="508275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39" name="Shape 2539"/>
          <p:cNvPicPr preferRelativeResize="0"/>
          <p:nvPr/>
        </p:nvPicPr>
        <p:blipFill>
          <a:blip r:embed="rId3">
            <a:alphaModFix/>
          </a:blip>
          <a:stretch>
            <a:fillRect/>
          </a:stretch>
        </p:blipFill>
        <p:spPr>
          <a:xfrm>
            <a:off x="5112775" y="2101330"/>
            <a:ext cx="192470" cy="103644"/>
          </a:xfrm>
          <a:prstGeom prst="rect">
            <a:avLst/>
          </a:prstGeom>
          <a:noFill/>
          <a:ln>
            <a:noFill/>
          </a:ln>
        </p:spPr>
      </p:pic>
      <p:sp>
        <p:nvSpPr>
          <p:cNvPr id="2540" name="Shape 2540"/>
          <p:cNvSpPr/>
          <p:nvPr/>
        </p:nvSpPr>
        <p:spPr>
          <a:xfrm>
            <a:off x="382923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541" name="Shape 2541"/>
          <p:cNvSpPr/>
          <p:nvPr/>
        </p:nvSpPr>
        <p:spPr>
          <a:xfrm>
            <a:off x="385838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542" name="Shape 2542"/>
          <p:cNvSpPr/>
          <p:nvPr/>
        </p:nvSpPr>
        <p:spPr>
          <a:xfrm>
            <a:off x="391990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43" name="Shape 2543"/>
          <p:cNvSpPr/>
          <p:nvPr/>
        </p:nvSpPr>
        <p:spPr>
          <a:xfrm>
            <a:off x="437826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44" name="Shape 2544"/>
          <p:cNvSpPr/>
          <p:nvPr/>
        </p:nvSpPr>
        <p:spPr>
          <a:xfrm>
            <a:off x="3918497"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45" name="Shape 2545"/>
          <p:cNvSpPr txBox="1"/>
          <p:nvPr/>
        </p:nvSpPr>
        <p:spPr>
          <a:xfrm>
            <a:off x="382923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546" name="Shape 2546"/>
          <p:cNvGrpSpPr/>
          <p:nvPr/>
        </p:nvGrpSpPr>
        <p:grpSpPr>
          <a:xfrm>
            <a:off x="3824116" y="1379606"/>
            <a:ext cx="935465" cy="291324"/>
            <a:chOff x="4589214" y="2962122"/>
            <a:chExt cx="701301" cy="218400"/>
          </a:xfrm>
        </p:grpSpPr>
        <p:sp>
          <p:nvSpPr>
            <p:cNvPr id="2547" name="Shape 254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48" name="Shape 254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49" name="Shape 2549"/>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550" name="Shape 2550"/>
          <p:cNvSpPr/>
          <p:nvPr/>
        </p:nvSpPr>
        <p:spPr>
          <a:xfrm>
            <a:off x="3992577"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51" name="Shape 2551"/>
          <p:cNvPicPr preferRelativeResize="0"/>
          <p:nvPr/>
        </p:nvPicPr>
        <p:blipFill>
          <a:blip r:embed="rId3">
            <a:alphaModFix/>
          </a:blip>
          <a:stretch>
            <a:fillRect/>
          </a:stretch>
        </p:blipFill>
        <p:spPr>
          <a:xfrm>
            <a:off x="4022596" y="1650578"/>
            <a:ext cx="192470" cy="103644"/>
          </a:xfrm>
          <a:prstGeom prst="rect">
            <a:avLst/>
          </a:prstGeom>
          <a:noFill/>
          <a:ln>
            <a:noFill/>
          </a:ln>
        </p:spPr>
      </p:pic>
      <p:sp>
        <p:nvSpPr>
          <p:cNvPr id="2552" name="Shape 2552"/>
          <p:cNvSpPr/>
          <p:nvPr/>
        </p:nvSpPr>
        <p:spPr>
          <a:xfrm>
            <a:off x="445516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53" name="Shape 2553"/>
          <p:cNvPicPr preferRelativeResize="0"/>
          <p:nvPr/>
        </p:nvPicPr>
        <p:blipFill>
          <a:blip r:embed="rId3">
            <a:alphaModFix/>
          </a:blip>
          <a:stretch>
            <a:fillRect/>
          </a:stretch>
        </p:blipFill>
        <p:spPr>
          <a:xfrm>
            <a:off x="4485188" y="2101330"/>
            <a:ext cx="192470" cy="103644"/>
          </a:xfrm>
          <a:prstGeom prst="rect">
            <a:avLst/>
          </a:prstGeom>
          <a:noFill/>
          <a:ln>
            <a:noFill/>
          </a:ln>
        </p:spPr>
      </p:pic>
      <p:sp>
        <p:nvSpPr>
          <p:cNvPr id="2554" name="Shape 2554"/>
          <p:cNvSpPr/>
          <p:nvPr/>
        </p:nvSpPr>
        <p:spPr>
          <a:xfrm>
            <a:off x="399257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55" name="Shape 2555"/>
          <p:cNvPicPr preferRelativeResize="0"/>
          <p:nvPr/>
        </p:nvPicPr>
        <p:blipFill>
          <a:blip r:embed="rId3">
            <a:alphaModFix/>
          </a:blip>
          <a:stretch>
            <a:fillRect/>
          </a:stretch>
        </p:blipFill>
        <p:spPr>
          <a:xfrm>
            <a:off x="4022596" y="2101330"/>
            <a:ext cx="192470" cy="103644"/>
          </a:xfrm>
          <a:prstGeom prst="rect">
            <a:avLst/>
          </a:prstGeom>
          <a:noFill/>
          <a:ln>
            <a:noFill/>
          </a:ln>
        </p:spPr>
      </p:pic>
      <p:sp>
        <p:nvSpPr>
          <p:cNvPr id="2556" name="Shape 2556"/>
          <p:cNvSpPr txBox="1"/>
          <p:nvPr/>
        </p:nvSpPr>
        <p:spPr>
          <a:xfrm>
            <a:off x="3985091" y="2198463"/>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557" name="Shape 2557"/>
          <p:cNvPicPr preferRelativeResize="0"/>
          <p:nvPr/>
        </p:nvPicPr>
        <p:blipFill>
          <a:blip r:embed="rId4">
            <a:alphaModFix/>
          </a:blip>
          <a:stretch>
            <a:fillRect/>
          </a:stretch>
        </p:blipFill>
        <p:spPr>
          <a:xfrm>
            <a:off x="4026873" y="1823438"/>
            <a:ext cx="196750" cy="131022"/>
          </a:xfrm>
          <a:prstGeom prst="rect">
            <a:avLst/>
          </a:prstGeom>
          <a:noFill/>
          <a:ln>
            <a:noFill/>
          </a:ln>
        </p:spPr>
      </p:pic>
      <p:pic>
        <p:nvPicPr>
          <p:cNvPr id="2558" name="Shape 2558"/>
          <p:cNvPicPr preferRelativeResize="0"/>
          <p:nvPr/>
        </p:nvPicPr>
        <p:blipFill>
          <a:blip r:embed="rId5">
            <a:alphaModFix/>
          </a:blip>
          <a:stretch>
            <a:fillRect/>
          </a:stretch>
        </p:blipFill>
        <p:spPr>
          <a:xfrm>
            <a:off x="4502528" y="2258716"/>
            <a:ext cx="171073" cy="171073"/>
          </a:xfrm>
          <a:prstGeom prst="rect">
            <a:avLst/>
          </a:prstGeom>
          <a:noFill/>
          <a:ln>
            <a:noFill/>
          </a:ln>
        </p:spPr>
      </p:pic>
      <p:sp>
        <p:nvSpPr>
          <p:cNvPr id="2559" name="Shape 2559"/>
          <p:cNvSpPr txBox="1"/>
          <p:nvPr/>
        </p:nvSpPr>
        <p:spPr>
          <a:xfrm>
            <a:off x="5079786" y="3157728"/>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560" name="Shape 2560"/>
          <p:cNvPicPr preferRelativeResize="0"/>
          <p:nvPr/>
        </p:nvPicPr>
        <p:blipFill>
          <a:blip r:embed="rId4">
            <a:alphaModFix/>
          </a:blip>
          <a:stretch>
            <a:fillRect/>
          </a:stretch>
        </p:blipFill>
        <p:spPr>
          <a:xfrm>
            <a:off x="5104798" y="3691818"/>
            <a:ext cx="196750" cy="131022"/>
          </a:xfrm>
          <a:prstGeom prst="rect">
            <a:avLst/>
          </a:prstGeom>
          <a:noFill/>
          <a:ln>
            <a:noFill/>
          </a:ln>
        </p:spPr>
      </p:pic>
      <p:sp>
        <p:nvSpPr>
          <p:cNvPr id="2561" name="Shape 2561"/>
          <p:cNvSpPr/>
          <p:nvPr/>
        </p:nvSpPr>
        <p:spPr>
          <a:xfrm>
            <a:off x="6001798"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562" name="Shape 2562"/>
          <p:cNvSpPr/>
          <p:nvPr/>
        </p:nvSpPr>
        <p:spPr>
          <a:xfrm>
            <a:off x="6030951"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563" name="Shape 2563"/>
          <p:cNvSpPr/>
          <p:nvPr/>
        </p:nvSpPr>
        <p:spPr>
          <a:xfrm>
            <a:off x="609247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64" name="Shape 2564"/>
          <p:cNvSpPr/>
          <p:nvPr/>
        </p:nvSpPr>
        <p:spPr>
          <a:xfrm>
            <a:off x="6550829"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65" name="Shape 2565"/>
          <p:cNvSpPr/>
          <p:nvPr/>
        </p:nvSpPr>
        <p:spPr>
          <a:xfrm>
            <a:off x="6091063"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566" name="Shape 2566"/>
          <p:cNvSpPr txBox="1"/>
          <p:nvPr/>
        </p:nvSpPr>
        <p:spPr>
          <a:xfrm>
            <a:off x="6001798"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567" name="Shape 2567"/>
          <p:cNvGrpSpPr/>
          <p:nvPr/>
        </p:nvGrpSpPr>
        <p:grpSpPr>
          <a:xfrm>
            <a:off x="5996682" y="1379606"/>
            <a:ext cx="935465" cy="291324"/>
            <a:chOff x="4589214" y="2962122"/>
            <a:chExt cx="701301" cy="218400"/>
          </a:xfrm>
        </p:grpSpPr>
        <p:sp>
          <p:nvSpPr>
            <p:cNvPr id="2568" name="Shape 256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69" name="Shape 256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570" name="Shape 2570"/>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571" name="Shape 2571"/>
          <p:cNvSpPr/>
          <p:nvPr/>
        </p:nvSpPr>
        <p:spPr>
          <a:xfrm>
            <a:off x="6165143"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72" name="Shape 2572"/>
          <p:cNvPicPr preferRelativeResize="0"/>
          <p:nvPr/>
        </p:nvPicPr>
        <p:blipFill>
          <a:blip r:embed="rId3">
            <a:alphaModFix/>
          </a:blip>
          <a:stretch>
            <a:fillRect/>
          </a:stretch>
        </p:blipFill>
        <p:spPr>
          <a:xfrm>
            <a:off x="6195162" y="1650578"/>
            <a:ext cx="192470" cy="103644"/>
          </a:xfrm>
          <a:prstGeom prst="rect">
            <a:avLst/>
          </a:prstGeom>
          <a:noFill/>
          <a:ln>
            <a:noFill/>
          </a:ln>
        </p:spPr>
      </p:pic>
      <p:sp>
        <p:nvSpPr>
          <p:cNvPr id="2573" name="Shape 2573"/>
          <p:cNvSpPr/>
          <p:nvPr/>
        </p:nvSpPr>
        <p:spPr>
          <a:xfrm>
            <a:off x="6627735"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74" name="Shape 2574"/>
          <p:cNvPicPr preferRelativeResize="0"/>
          <p:nvPr/>
        </p:nvPicPr>
        <p:blipFill>
          <a:blip r:embed="rId3">
            <a:alphaModFix/>
          </a:blip>
          <a:stretch>
            <a:fillRect/>
          </a:stretch>
        </p:blipFill>
        <p:spPr>
          <a:xfrm>
            <a:off x="6657754" y="2101330"/>
            <a:ext cx="192470" cy="103644"/>
          </a:xfrm>
          <a:prstGeom prst="rect">
            <a:avLst/>
          </a:prstGeom>
          <a:noFill/>
          <a:ln>
            <a:noFill/>
          </a:ln>
        </p:spPr>
      </p:pic>
      <p:sp>
        <p:nvSpPr>
          <p:cNvPr id="2575" name="Shape 2575"/>
          <p:cNvSpPr/>
          <p:nvPr/>
        </p:nvSpPr>
        <p:spPr>
          <a:xfrm>
            <a:off x="6165143"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576" name="Shape 2576"/>
          <p:cNvPicPr preferRelativeResize="0"/>
          <p:nvPr/>
        </p:nvPicPr>
        <p:blipFill>
          <a:blip r:embed="rId3">
            <a:alphaModFix/>
          </a:blip>
          <a:stretch>
            <a:fillRect/>
          </a:stretch>
        </p:blipFill>
        <p:spPr>
          <a:xfrm>
            <a:off x="6195162" y="2101330"/>
            <a:ext cx="192470" cy="103644"/>
          </a:xfrm>
          <a:prstGeom prst="rect">
            <a:avLst/>
          </a:prstGeom>
          <a:noFill/>
          <a:ln>
            <a:noFill/>
          </a:ln>
        </p:spPr>
      </p:pic>
      <p:sp>
        <p:nvSpPr>
          <p:cNvPr id="2577" name="Shape 2577"/>
          <p:cNvSpPr txBox="1"/>
          <p:nvPr/>
        </p:nvSpPr>
        <p:spPr>
          <a:xfrm>
            <a:off x="6158895"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578" name="Shape 2578"/>
          <p:cNvPicPr preferRelativeResize="0"/>
          <p:nvPr/>
        </p:nvPicPr>
        <p:blipFill>
          <a:blip r:embed="rId6">
            <a:alphaModFix/>
          </a:blip>
          <a:stretch>
            <a:fillRect/>
          </a:stretch>
        </p:blipFill>
        <p:spPr>
          <a:xfrm>
            <a:off x="6237524" y="1827235"/>
            <a:ext cx="118993" cy="131025"/>
          </a:xfrm>
          <a:prstGeom prst="rect">
            <a:avLst/>
          </a:prstGeom>
          <a:noFill/>
          <a:ln>
            <a:noFill/>
          </a:ln>
        </p:spPr>
      </p:pic>
      <p:pic>
        <p:nvPicPr>
          <p:cNvPr id="2579" name="Shape 2579"/>
          <p:cNvPicPr preferRelativeResize="0"/>
          <p:nvPr/>
        </p:nvPicPr>
        <p:blipFill>
          <a:blip r:embed="rId7">
            <a:alphaModFix/>
          </a:blip>
          <a:stretch>
            <a:fillRect/>
          </a:stretch>
        </p:blipFill>
        <p:spPr>
          <a:xfrm>
            <a:off x="6659015" y="2289679"/>
            <a:ext cx="210790" cy="109147"/>
          </a:xfrm>
          <a:prstGeom prst="rect">
            <a:avLst/>
          </a:prstGeom>
          <a:noFill/>
          <a:ln>
            <a:noFill/>
          </a:ln>
        </p:spPr>
      </p:pic>
      <p:sp>
        <p:nvSpPr>
          <p:cNvPr id="2580" name="Shape 2580"/>
          <p:cNvSpPr txBox="1"/>
          <p:nvPr/>
        </p:nvSpPr>
        <p:spPr>
          <a:xfrm>
            <a:off x="6166688" y="3149934"/>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581" name="Shape 2581"/>
          <p:cNvPicPr preferRelativeResize="0"/>
          <p:nvPr/>
        </p:nvPicPr>
        <p:blipFill>
          <a:blip r:embed="rId7">
            <a:alphaModFix/>
          </a:blip>
          <a:stretch>
            <a:fillRect/>
          </a:stretch>
        </p:blipFill>
        <p:spPr>
          <a:xfrm>
            <a:off x="6651222" y="3694729"/>
            <a:ext cx="210790" cy="109147"/>
          </a:xfrm>
          <a:prstGeom prst="rect">
            <a:avLst/>
          </a:prstGeom>
          <a:noFill/>
          <a:ln>
            <a:noFill/>
          </a:ln>
        </p:spPr>
      </p:pic>
      <p:pic>
        <p:nvPicPr>
          <p:cNvPr id="2582" name="Shape 2582"/>
          <p:cNvPicPr preferRelativeResize="0"/>
          <p:nvPr/>
        </p:nvPicPr>
        <p:blipFill>
          <a:blip r:embed="rId4">
            <a:alphaModFix/>
          </a:blip>
          <a:stretch>
            <a:fillRect/>
          </a:stretch>
        </p:blipFill>
        <p:spPr>
          <a:xfrm>
            <a:off x="4495102" y="3691818"/>
            <a:ext cx="196750" cy="131022"/>
          </a:xfrm>
          <a:prstGeom prst="rect">
            <a:avLst/>
          </a:prstGeom>
          <a:noFill/>
          <a:ln>
            <a:noFill/>
          </a:ln>
        </p:spPr>
      </p:pic>
      <p:pic>
        <p:nvPicPr>
          <p:cNvPr id="2583" name="Shape 2583"/>
          <p:cNvPicPr preferRelativeResize="0"/>
          <p:nvPr/>
        </p:nvPicPr>
        <p:blipFill>
          <a:blip r:embed="rId5">
            <a:alphaModFix/>
          </a:blip>
          <a:stretch>
            <a:fillRect/>
          </a:stretch>
        </p:blipFill>
        <p:spPr>
          <a:xfrm>
            <a:off x="4034710" y="3227368"/>
            <a:ext cx="171073" cy="171073"/>
          </a:xfrm>
          <a:prstGeom prst="rect">
            <a:avLst/>
          </a:prstGeom>
          <a:noFill/>
          <a:ln>
            <a:noFill/>
          </a:ln>
        </p:spPr>
      </p:pic>
      <p:pic>
        <p:nvPicPr>
          <p:cNvPr id="2584" name="Shape 2584"/>
          <p:cNvPicPr preferRelativeResize="0"/>
          <p:nvPr/>
        </p:nvPicPr>
        <p:blipFill>
          <a:blip r:embed="rId8">
            <a:alphaModFix/>
          </a:blip>
          <a:stretch>
            <a:fillRect/>
          </a:stretch>
        </p:blipFill>
        <p:spPr>
          <a:xfrm>
            <a:off x="4531432" y="3251174"/>
            <a:ext cx="123452" cy="123452"/>
          </a:xfrm>
          <a:prstGeom prst="rect">
            <a:avLst/>
          </a:prstGeom>
          <a:noFill/>
          <a:ln>
            <a:noFill/>
          </a:ln>
        </p:spPr>
      </p:pic>
      <p:grpSp>
        <p:nvGrpSpPr>
          <p:cNvPr id="2585" name="Shape 2585"/>
          <p:cNvGrpSpPr/>
          <p:nvPr/>
        </p:nvGrpSpPr>
        <p:grpSpPr>
          <a:xfrm>
            <a:off x="1999104" y="1412823"/>
            <a:ext cx="1769952" cy="2750368"/>
            <a:chOff x="2607113" y="1913225"/>
            <a:chExt cx="1326900" cy="2061900"/>
          </a:xfrm>
        </p:grpSpPr>
        <p:sp>
          <p:nvSpPr>
            <p:cNvPr id="2586" name="Shape 2586"/>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RED HAT</a:t>
              </a:r>
              <a:endParaRPr sz="10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ENTERPRISE LINUX</a:t>
              </a:r>
              <a:endParaRPr sz="1000" b="1">
                <a:solidFill>
                  <a:srgbClr val="FFFFFF"/>
                </a:solidFill>
                <a:latin typeface="Overpass" pitchFamily="2" charset="77"/>
                <a:ea typeface="Proxima Nova"/>
                <a:cs typeface="Proxima Nova"/>
                <a:sym typeface="Proxima Nova"/>
              </a:endParaRPr>
            </a:p>
          </p:txBody>
        </p:sp>
        <p:sp>
          <p:nvSpPr>
            <p:cNvPr id="2587" name="Shape 2587"/>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ea typeface="Proxima Nova"/>
                  <a:cs typeface="Proxima Nova"/>
                  <a:sym typeface="Proxima Nova"/>
                </a:rPr>
                <a:t>MASTER</a:t>
              </a:r>
              <a:endParaRPr sz="1000" b="1">
                <a:latin typeface="Overpass" pitchFamily="2" charset="77"/>
                <a:ea typeface="Proxima Nova"/>
                <a:cs typeface="Proxima Nova"/>
                <a:sym typeface="Proxima Nova"/>
              </a:endParaRPr>
            </a:p>
          </p:txBody>
        </p:sp>
        <p:sp>
          <p:nvSpPr>
            <p:cNvPr id="2588" name="Shape 2588"/>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API/AUTHENTICATION</a:t>
              </a:r>
              <a:endParaRPr sz="900" b="1">
                <a:solidFill>
                  <a:srgbClr val="FFFFFF"/>
                </a:solidFill>
                <a:latin typeface="Overpass" pitchFamily="2" charset="77"/>
                <a:ea typeface="Proxima Nova"/>
                <a:cs typeface="Proxima Nova"/>
                <a:sym typeface="Proxima Nova"/>
              </a:endParaRPr>
            </a:p>
          </p:txBody>
        </p:sp>
        <p:sp>
          <p:nvSpPr>
            <p:cNvPr id="2589" name="Shape 2589"/>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DATA STORE</a:t>
              </a:r>
              <a:endParaRPr sz="900" b="1">
                <a:solidFill>
                  <a:srgbClr val="FFFFFF"/>
                </a:solidFill>
                <a:latin typeface="Overpass" pitchFamily="2" charset="77"/>
                <a:ea typeface="Proxima Nova"/>
                <a:cs typeface="Proxima Nova"/>
                <a:sym typeface="Proxima Nova"/>
              </a:endParaRPr>
            </a:p>
          </p:txBody>
        </p:sp>
        <p:sp>
          <p:nvSpPr>
            <p:cNvPr id="2590" name="Shape 2590"/>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SCHEDULER</a:t>
              </a:r>
              <a:endParaRPr sz="900" b="1">
                <a:solidFill>
                  <a:srgbClr val="FFFFFF"/>
                </a:solidFill>
                <a:latin typeface="Overpass" pitchFamily="2" charset="77"/>
                <a:ea typeface="Proxima Nova"/>
                <a:cs typeface="Proxima Nova"/>
                <a:sym typeface="Proxima Nova"/>
              </a:endParaRPr>
            </a:p>
          </p:txBody>
        </p:sp>
        <p:sp>
          <p:nvSpPr>
            <p:cNvPr id="2591" name="Shape 2591"/>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HEALTH/SCALING</a:t>
              </a:r>
              <a:endParaRPr sz="900" b="1">
                <a:solidFill>
                  <a:srgbClr val="FFFFFF"/>
                </a:solidFill>
                <a:latin typeface="Overpass" pitchFamily="2" charset="77"/>
                <a:ea typeface="Proxima Nova"/>
                <a:cs typeface="Proxima Nova"/>
                <a:sym typeface="Proxima Nova"/>
              </a:endParaRPr>
            </a:p>
          </p:txBody>
        </p:sp>
      </p:grpSp>
      <p:sp>
        <p:nvSpPr>
          <p:cNvPr id="2592" name="Shape 2592"/>
          <p:cNvSpPr txBox="1"/>
          <p:nvPr/>
        </p:nvSpPr>
        <p:spPr>
          <a:xfrm>
            <a:off x="5533402"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593" name="Shape 2593"/>
          <p:cNvPicPr preferRelativeResize="0"/>
          <p:nvPr/>
        </p:nvPicPr>
        <p:blipFill>
          <a:blip r:embed="rId5">
            <a:alphaModFix/>
          </a:blip>
          <a:stretch>
            <a:fillRect/>
          </a:stretch>
        </p:blipFill>
        <p:spPr>
          <a:xfrm>
            <a:off x="5117124" y="2258716"/>
            <a:ext cx="171073" cy="171073"/>
          </a:xfrm>
          <a:prstGeom prst="rect">
            <a:avLst/>
          </a:prstGeom>
          <a:noFill/>
          <a:ln>
            <a:noFill/>
          </a:ln>
        </p:spPr>
      </p:pic>
      <p:pic>
        <p:nvPicPr>
          <p:cNvPr id="2594" name="Shape 2594"/>
          <p:cNvPicPr preferRelativeResize="0"/>
          <p:nvPr/>
        </p:nvPicPr>
        <p:blipFill>
          <a:blip r:embed="rId8">
            <a:alphaModFix/>
          </a:blip>
          <a:stretch>
            <a:fillRect/>
          </a:stretch>
        </p:blipFill>
        <p:spPr>
          <a:xfrm>
            <a:off x="5611679" y="1835506"/>
            <a:ext cx="123452" cy="123452"/>
          </a:xfrm>
          <a:prstGeom prst="rect">
            <a:avLst/>
          </a:prstGeom>
          <a:noFill/>
          <a:ln>
            <a:noFill/>
          </a:ln>
        </p:spPr>
      </p:pic>
      <p:sp>
        <p:nvSpPr>
          <p:cNvPr id="2" name="Slide Number Placeholder 1">
            <a:extLst>
              <a:ext uri="{FF2B5EF4-FFF2-40B4-BE49-F238E27FC236}">
                <a16:creationId xmlns:a16="http://schemas.microsoft.com/office/drawing/2014/main" id="{AC321F66-77CF-394C-94AF-0EE749AC6518}"/>
              </a:ext>
            </a:extLst>
          </p:cNvPr>
          <p:cNvSpPr>
            <a:spLocks noGrp="1"/>
          </p:cNvSpPr>
          <p:nvPr>
            <p:ph type="sldNum" idx="12"/>
          </p:nvPr>
        </p:nvSpPr>
        <p:spPr/>
        <p:txBody>
          <a:bodyPr/>
          <a:lstStyle/>
          <a:p>
            <a:fld id="{00000000-1234-1234-1234-123412341234}" type="slidenum">
              <a:rPr lang="en" smtClean="0"/>
              <a:pPr/>
              <a:t>44</a:t>
            </a:fld>
            <a:endParaRPr lang="e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Shape 2599"/>
          <p:cNvSpPr/>
          <p:nvPr/>
        </p:nvSpPr>
        <p:spPr>
          <a:xfrm>
            <a:off x="1929550" y="1340225"/>
            <a:ext cx="5180400" cy="28983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601" name="Shape 260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AUTO-HEALING FAILED CONTAINERS</a:t>
            </a:r>
            <a:endParaRPr>
              <a:latin typeface="Overpass" pitchFamily="2" charset="77"/>
            </a:endParaRPr>
          </a:p>
        </p:txBody>
      </p:sp>
      <p:sp>
        <p:nvSpPr>
          <p:cNvPr id="2602" name="Shape 2602"/>
          <p:cNvSpPr/>
          <p:nvPr/>
        </p:nvSpPr>
        <p:spPr>
          <a:xfrm>
            <a:off x="4919412"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603" name="Shape 2603"/>
          <p:cNvSpPr/>
          <p:nvPr/>
        </p:nvSpPr>
        <p:spPr>
          <a:xfrm>
            <a:off x="4948565"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604" name="Shape 2604"/>
          <p:cNvSpPr/>
          <p:nvPr/>
        </p:nvSpPr>
        <p:spPr>
          <a:xfrm>
            <a:off x="5010087"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05" name="Shape 2605"/>
          <p:cNvSpPr/>
          <p:nvPr/>
        </p:nvSpPr>
        <p:spPr>
          <a:xfrm>
            <a:off x="5008677"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06" name="Shape 2606"/>
          <p:cNvSpPr txBox="1"/>
          <p:nvPr/>
        </p:nvSpPr>
        <p:spPr>
          <a:xfrm>
            <a:off x="4919412"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607" name="Shape 2607"/>
          <p:cNvGrpSpPr/>
          <p:nvPr/>
        </p:nvGrpSpPr>
        <p:grpSpPr>
          <a:xfrm>
            <a:off x="4914295" y="2796234"/>
            <a:ext cx="935465" cy="291324"/>
            <a:chOff x="4589214" y="2962122"/>
            <a:chExt cx="701301" cy="218400"/>
          </a:xfrm>
        </p:grpSpPr>
        <p:sp>
          <p:nvSpPr>
            <p:cNvPr id="2608" name="Shape 260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09" name="Shape 260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10" name="Shape 2610"/>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611" name="Shape 2611"/>
          <p:cNvSpPr/>
          <p:nvPr/>
        </p:nvSpPr>
        <p:spPr>
          <a:xfrm>
            <a:off x="5082757"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12" name="Shape 2612"/>
          <p:cNvPicPr preferRelativeResize="0"/>
          <p:nvPr/>
        </p:nvPicPr>
        <p:blipFill>
          <a:blip r:embed="rId3">
            <a:alphaModFix/>
          </a:blip>
          <a:stretch>
            <a:fillRect/>
          </a:stretch>
        </p:blipFill>
        <p:spPr>
          <a:xfrm>
            <a:off x="5112775" y="3067205"/>
            <a:ext cx="192470" cy="103644"/>
          </a:xfrm>
          <a:prstGeom prst="rect">
            <a:avLst/>
          </a:prstGeom>
          <a:noFill/>
          <a:ln>
            <a:noFill/>
          </a:ln>
        </p:spPr>
      </p:pic>
      <p:sp>
        <p:nvSpPr>
          <p:cNvPr id="2613" name="Shape 2613"/>
          <p:cNvSpPr/>
          <p:nvPr/>
        </p:nvSpPr>
        <p:spPr>
          <a:xfrm>
            <a:off x="5082757"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14" name="Shape 2614"/>
          <p:cNvPicPr preferRelativeResize="0"/>
          <p:nvPr/>
        </p:nvPicPr>
        <p:blipFill>
          <a:blip r:embed="rId3">
            <a:alphaModFix/>
          </a:blip>
          <a:stretch>
            <a:fillRect/>
          </a:stretch>
        </p:blipFill>
        <p:spPr>
          <a:xfrm>
            <a:off x="5112775" y="3517958"/>
            <a:ext cx="192470" cy="103644"/>
          </a:xfrm>
          <a:prstGeom prst="rect">
            <a:avLst/>
          </a:prstGeom>
          <a:noFill/>
          <a:ln>
            <a:noFill/>
          </a:ln>
        </p:spPr>
      </p:pic>
      <p:sp>
        <p:nvSpPr>
          <p:cNvPr id="2615" name="Shape 2615"/>
          <p:cNvSpPr/>
          <p:nvPr/>
        </p:nvSpPr>
        <p:spPr>
          <a:xfrm>
            <a:off x="3829232"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616" name="Shape 2616"/>
          <p:cNvSpPr/>
          <p:nvPr/>
        </p:nvSpPr>
        <p:spPr>
          <a:xfrm>
            <a:off x="3858385"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617" name="Shape 2617"/>
          <p:cNvSpPr/>
          <p:nvPr/>
        </p:nvSpPr>
        <p:spPr>
          <a:xfrm>
            <a:off x="4378263"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18" name="Shape 2618"/>
          <p:cNvSpPr/>
          <p:nvPr/>
        </p:nvSpPr>
        <p:spPr>
          <a:xfrm>
            <a:off x="4378263" y="3072620"/>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19" name="Shape 2619"/>
          <p:cNvSpPr/>
          <p:nvPr/>
        </p:nvSpPr>
        <p:spPr>
          <a:xfrm>
            <a:off x="3918497"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20" name="Shape 2620"/>
          <p:cNvSpPr txBox="1"/>
          <p:nvPr/>
        </p:nvSpPr>
        <p:spPr>
          <a:xfrm>
            <a:off x="3829232"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621" name="Shape 2621"/>
          <p:cNvGrpSpPr/>
          <p:nvPr/>
        </p:nvGrpSpPr>
        <p:grpSpPr>
          <a:xfrm>
            <a:off x="3824116" y="2796234"/>
            <a:ext cx="935465" cy="291324"/>
            <a:chOff x="4589214" y="2962122"/>
            <a:chExt cx="701301" cy="218400"/>
          </a:xfrm>
        </p:grpSpPr>
        <p:sp>
          <p:nvSpPr>
            <p:cNvPr id="2622" name="Shape 2622"/>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23" name="Shape 2623"/>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24" name="Shape 2624"/>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625" name="Shape 2625"/>
          <p:cNvSpPr/>
          <p:nvPr/>
        </p:nvSpPr>
        <p:spPr>
          <a:xfrm>
            <a:off x="3992577"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26" name="Shape 2626"/>
          <p:cNvPicPr preferRelativeResize="0"/>
          <p:nvPr/>
        </p:nvPicPr>
        <p:blipFill>
          <a:blip r:embed="rId3">
            <a:alphaModFix/>
          </a:blip>
          <a:stretch>
            <a:fillRect/>
          </a:stretch>
        </p:blipFill>
        <p:spPr>
          <a:xfrm>
            <a:off x="4022596" y="3067205"/>
            <a:ext cx="192470" cy="103644"/>
          </a:xfrm>
          <a:prstGeom prst="rect">
            <a:avLst/>
          </a:prstGeom>
          <a:noFill/>
          <a:ln>
            <a:noFill/>
          </a:ln>
        </p:spPr>
      </p:pic>
      <p:sp>
        <p:nvSpPr>
          <p:cNvPr id="2627" name="Shape 2627"/>
          <p:cNvSpPr/>
          <p:nvPr/>
        </p:nvSpPr>
        <p:spPr>
          <a:xfrm>
            <a:off x="4455169"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628" name="Shape 2628"/>
          <p:cNvPicPr preferRelativeResize="0"/>
          <p:nvPr/>
        </p:nvPicPr>
        <p:blipFill>
          <a:blip r:embed="rId3">
            <a:alphaModFix/>
          </a:blip>
          <a:stretch>
            <a:fillRect/>
          </a:stretch>
        </p:blipFill>
        <p:spPr>
          <a:xfrm>
            <a:off x="4485188" y="3067205"/>
            <a:ext cx="192470" cy="103644"/>
          </a:xfrm>
          <a:prstGeom prst="rect">
            <a:avLst/>
          </a:prstGeom>
          <a:noFill/>
          <a:ln>
            <a:noFill/>
          </a:ln>
        </p:spPr>
      </p:pic>
      <p:sp>
        <p:nvSpPr>
          <p:cNvPr id="2629" name="Shape 2629"/>
          <p:cNvSpPr/>
          <p:nvPr/>
        </p:nvSpPr>
        <p:spPr>
          <a:xfrm>
            <a:off x="4455169"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30" name="Shape 2630"/>
          <p:cNvPicPr preferRelativeResize="0"/>
          <p:nvPr/>
        </p:nvPicPr>
        <p:blipFill>
          <a:blip r:embed="rId3">
            <a:alphaModFix/>
          </a:blip>
          <a:stretch>
            <a:fillRect/>
          </a:stretch>
        </p:blipFill>
        <p:spPr>
          <a:xfrm>
            <a:off x="4485188" y="3517958"/>
            <a:ext cx="192470" cy="103644"/>
          </a:xfrm>
          <a:prstGeom prst="rect">
            <a:avLst/>
          </a:prstGeom>
          <a:noFill/>
          <a:ln>
            <a:noFill/>
          </a:ln>
        </p:spPr>
      </p:pic>
      <p:sp>
        <p:nvSpPr>
          <p:cNvPr id="2631" name="Shape 2631"/>
          <p:cNvSpPr/>
          <p:nvPr/>
        </p:nvSpPr>
        <p:spPr>
          <a:xfrm>
            <a:off x="6001798"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632" name="Shape 2632"/>
          <p:cNvSpPr/>
          <p:nvPr/>
        </p:nvSpPr>
        <p:spPr>
          <a:xfrm>
            <a:off x="6030951"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633" name="Shape 2633"/>
          <p:cNvSpPr/>
          <p:nvPr/>
        </p:nvSpPr>
        <p:spPr>
          <a:xfrm>
            <a:off x="6550829"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34" name="Shape 2634"/>
          <p:cNvSpPr/>
          <p:nvPr/>
        </p:nvSpPr>
        <p:spPr>
          <a:xfrm>
            <a:off x="6091063"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35" name="Shape 2635"/>
          <p:cNvSpPr txBox="1"/>
          <p:nvPr/>
        </p:nvSpPr>
        <p:spPr>
          <a:xfrm>
            <a:off x="6001798"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636" name="Shape 2636"/>
          <p:cNvGrpSpPr/>
          <p:nvPr/>
        </p:nvGrpSpPr>
        <p:grpSpPr>
          <a:xfrm>
            <a:off x="5996682" y="2796234"/>
            <a:ext cx="935465" cy="291324"/>
            <a:chOff x="4589214" y="2962122"/>
            <a:chExt cx="701301" cy="218400"/>
          </a:xfrm>
        </p:grpSpPr>
        <p:sp>
          <p:nvSpPr>
            <p:cNvPr id="2637" name="Shape 263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38" name="Shape 263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39" name="Shape 2639"/>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640" name="Shape 2640"/>
          <p:cNvSpPr/>
          <p:nvPr/>
        </p:nvSpPr>
        <p:spPr>
          <a:xfrm>
            <a:off x="6165143"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41" name="Shape 2641"/>
          <p:cNvPicPr preferRelativeResize="0"/>
          <p:nvPr/>
        </p:nvPicPr>
        <p:blipFill>
          <a:blip r:embed="rId3">
            <a:alphaModFix/>
          </a:blip>
          <a:stretch>
            <a:fillRect/>
          </a:stretch>
        </p:blipFill>
        <p:spPr>
          <a:xfrm>
            <a:off x="6195162" y="3067205"/>
            <a:ext cx="192470" cy="103644"/>
          </a:xfrm>
          <a:prstGeom prst="rect">
            <a:avLst/>
          </a:prstGeom>
          <a:noFill/>
          <a:ln>
            <a:noFill/>
          </a:ln>
        </p:spPr>
      </p:pic>
      <p:sp>
        <p:nvSpPr>
          <p:cNvPr id="2642" name="Shape 2642"/>
          <p:cNvSpPr/>
          <p:nvPr/>
        </p:nvSpPr>
        <p:spPr>
          <a:xfrm>
            <a:off x="6627735"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43" name="Shape 2643"/>
          <p:cNvPicPr preferRelativeResize="0"/>
          <p:nvPr/>
        </p:nvPicPr>
        <p:blipFill>
          <a:blip r:embed="rId3">
            <a:alphaModFix/>
          </a:blip>
          <a:stretch>
            <a:fillRect/>
          </a:stretch>
        </p:blipFill>
        <p:spPr>
          <a:xfrm>
            <a:off x="6657754" y="3517958"/>
            <a:ext cx="192470" cy="103644"/>
          </a:xfrm>
          <a:prstGeom prst="rect">
            <a:avLst/>
          </a:prstGeom>
          <a:noFill/>
          <a:ln>
            <a:noFill/>
          </a:ln>
        </p:spPr>
      </p:pic>
      <p:sp>
        <p:nvSpPr>
          <p:cNvPr id="2644" name="Shape 2644"/>
          <p:cNvSpPr/>
          <p:nvPr/>
        </p:nvSpPr>
        <p:spPr>
          <a:xfrm>
            <a:off x="491941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645" name="Shape 2645"/>
          <p:cNvSpPr/>
          <p:nvPr/>
        </p:nvSpPr>
        <p:spPr>
          <a:xfrm>
            <a:off x="494856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646" name="Shape 2646"/>
          <p:cNvSpPr/>
          <p:nvPr/>
        </p:nvSpPr>
        <p:spPr>
          <a:xfrm>
            <a:off x="501008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47" name="Shape 2647"/>
          <p:cNvSpPr/>
          <p:nvPr/>
        </p:nvSpPr>
        <p:spPr>
          <a:xfrm>
            <a:off x="546844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48" name="Shape 2648"/>
          <p:cNvSpPr/>
          <p:nvPr/>
        </p:nvSpPr>
        <p:spPr>
          <a:xfrm>
            <a:off x="5468443"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49" name="Shape 2649"/>
          <p:cNvSpPr txBox="1"/>
          <p:nvPr/>
        </p:nvSpPr>
        <p:spPr>
          <a:xfrm>
            <a:off x="491941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650" name="Shape 2650"/>
          <p:cNvGrpSpPr/>
          <p:nvPr/>
        </p:nvGrpSpPr>
        <p:grpSpPr>
          <a:xfrm>
            <a:off x="4914295" y="1379606"/>
            <a:ext cx="935465" cy="291324"/>
            <a:chOff x="4589214" y="2962122"/>
            <a:chExt cx="701301" cy="218400"/>
          </a:xfrm>
        </p:grpSpPr>
        <p:sp>
          <p:nvSpPr>
            <p:cNvPr id="2651" name="Shape 265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52" name="Shape 265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53" name="Shape 2653"/>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654" name="Shape 2654"/>
          <p:cNvSpPr/>
          <p:nvPr/>
        </p:nvSpPr>
        <p:spPr>
          <a:xfrm>
            <a:off x="5545349"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655" name="Shape 2655"/>
          <p:cNvPicPr preferRelativeResize="0"/>
          <p:nvPr/>
        </p:nvPicPr>
        <p:blipFill>
          <a:blip r:embed="rId3">
            <a:alphaModFix/>
          </a:blip>
          <a:stretch>
            <a:fillRect/>
          </a:stretch>
        </p:blipFill>
        <p:spPr>
          <a:xfrm>
            <a:off x="5575367" y="1650578"/>
            <a:ext cx="192470" cy="103644"/>
          </a:xfrm>
          <a:prstGeom prst="rect">
            <a:avLst/>
          </a:prstGeom>
          <a:noFill/>
          <a:ln>
            <a:noFill/>
          </a:ln>
        </p:spPr>
      </p:pic>
      <p:sp>
        <p:nvSpPr>
          <p:cNvPr id="2656" name="Shape 2656"/>
          <p:cNvSpPr/>
          <p:nvPr/>
        </p:nvSpPr>
        <p:spPr>
          <a:xfrm>
            <a:off x="554534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57" name="Shape 2657"/>
          <p:cNvPicPr preferRelativeResize="0"/>
          <p:nvPr/>
        </p:nvPicPr>
        <p:blipFill>
          <a:blip r:embed="rId3">
            <a:alphaModFix/>
          </a:blip>
          <a:stretch>
            <a:fillRect/>
          </a:stretch>
        </p:blipFill>
        <p:spPr>
          <a:xfrm>
            <a:off x="5575367" y="2101330"/>
            <a:ext cx="192470" cy="103644"/>
          </a:xfrm>
          <a:prstGeom prst="rect">
            <a:avLst/>
          </a:prstGeom>
          <a:noFill/>
          <a:ln>
            <a:noFill/>
          </a:ln>
        </p:spPr>
      </p:pic>
      <p:sp>
        <p:nvSpPr>
          <p:cNvPr id="2658" name="Shape 2658"/>
          <p:cNvSpPr/>
          <p:nvPr/>
        </p:nvSpPr>
        <p:spPr>
          <a:xfrm>
            <a:off x="508275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59" name="Shape 2659"/>
          <p:cNvPicPr preferRelativeResize="0"/>
          <p:nvPr/>
        </p:nvPicPr>
        <p:blipFill>
          <a:blip r:embed="rId3">
            <a:alphaModFix/>
          </a:blip>
          <a:stretch>
            <a:fillRect/>
          </a:stretch>
        </p:blipFill>
        <p:spPr>
          <a:xfrm>
            <a:off x="5112775" y="2101330"/>
            <a:ext cx="192470" cy="103644"/>
          </a:xfrm>
          <a:prstGeom prst="rect">
            <a:avLst/>
          </a:prstGeom>
          <a:noFill/>
          <a:ln>
            <a:noFill/>
          </a:ln>
        </p:spPr>
      </p:pic>
      <p:sp>
        <p:nvSpPr>
          <p:cNvPr id="2660" name="Shape 2660"/>
          <p:cNvSpPr/>
          <p:nvPr/>
        </p:nvSpPr>
        <p:spPr>
          <a:xfrm>
            <a:off x="382923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661" name="Shape 2661"/>
          <p:cNvSpPr/>
          <p:nvPr/>
        </p:nvSpPr>
        <p:spPr>
          <a:xfrm>
            <a:off x="385838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662" name="Shape 2662"/>
          <p:cNvSpPr/>
          <p:nvPr/>
        </p:nvSpPr>
        <p:spPr>
          <a:xfrm>
            <a:off x="391990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63" name="Shape 2663"/>
          <p:cNvSpPr/>
          <p:nvPr/>
        </p:nvSpPr>
        <p:spPr>
          <a:xfrm>
            <a:off x="437826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64" name="Shape 2664"/>
          <p:cNvSpPr/>
          <p:nvPr/>
        </p:nvSpPr>
        <p:spPr>
          <a:xfrm>
            <a:off x="3918497"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65" name="Shape 2665"/>
          <p:cNvSpPr txBox="1"/>
          <p:nvPr/>
        </p:nvSpPr>
        <p:spPr>
          <a:xfrm>
            <a:off x="382923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666" name="Shape 2666"/>
          <p:cNvGrpSpPr/>
          <p:nvPr/>
        </p:nvGrpSpPr>
        <p:grpSpPr>
          <a:xfrm>
            <a:off x="3824116" y="1379606"/>
            <a:ext cx="935465" cy="291324"/>
            <a:chOff x="4589214" y="2962122"/>
            <a:chExt cx="701301" cy="218400"/>
          </a:xfrm>
        </p:grpSpPr>
        <p:sp>
          <p:nvSpPr>
            <p:cNvPr id="2667" name="Shape 266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68" name="Shape 266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69" name="Shape 2669"/>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670" name="Shape 2670"/>
          <p:cNvSpPr/>
          <p:nvPr/>
        </p:nvSpPr>
        <p:spPr>
          <a:xfrm>
            <a:off x="3992577"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71" name="Shape 2671"/>
          <p:cNvPicPr preferRelativeResize="0"/>
          <p:nvPr/>
        </p:nvPicPr>
        <p:blipFill>
          <a:blip r:embed="rId3">
            <a:alphaModFix/>
          </a:blip>
          <a:stretch>
            <a:fillRect/>
          </a:stretch>
        </p:blipFill>
        <p:spPr>
          <a:xfrm>
            <a:off x="4022596" y="1650578"/>
            <a:ext cx="192470" cy="103644"/>
          </a:xfrm>
          <a:prstGeom prst="rect">
            <a:avLst/>
          </a:prstGeom>
          <a:noFill/>
          <a:ln>
            <a:noFill/>
          </a:ln>
        </p:spPr>
      </p:pic>
      <p:sp>
        <p:nvSpPr>
          <p:cNvPr id="2672" name="Shape 2672"/>
          <p:cNvSpPr/>
          <p:nvPr/>
        </p:nvSpPr>
        <p:spPr>
          <a:xfrm>
            <a:off x="445516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73" name="Shape 2673"/>
          <p:cNvPicPr preferRelativeResize="0"/>
          <p:nvPr/>
        </p:nvPicPr>
        <p:blipFill>
          <a:blip r:embed="rId3">
            <a:alphaModFix/>
          </a:blip>
          <a:stretch>
            <a:fillRect/>
          </a:stretch>
        </p:blipFill>
        <p:spPr>
          <a:xfrm>
            <a:off x="4485188" y="2101330"/>
            <a:ext cx="192470" cy="103644"/>
          </a:xfrm>
          <a:prstGeom prst="rect">
            <a:avLst/>
          </a:prstGeom>
          <a:noFill/>
          <a:ln>
            <a:noFill/>
          </a:ln>
        </p:spPr>
      </p:pic>
      <p:sp>
        <p:nvSpPr>
          <p:cNvPr id="2674" name="Shape 2674"/>
          <p:cNvSpPr/>
          <p:nvPr/>
        </p:nvSpPr>
        <p:spPr>
          <a:xfrm>
            <a:off x="399257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75" name="Shape 2675"/>
          <p:cNvPicPr preferRelativeResize="0"/>
          <p:nvPr/>
        </p:nvPicPr>
        <p:blipFill>
          <a:blip r:embed="rId3">
            <a:alphaModFix/>
          </a:blip>
          <a:stretch>
            <a:fillRect/>
          </a:stretch>
        </p:blipFill>
        <p:spPr>
          <a:xfrm>
            <a:off x="4022596" y="2101330"/>
            <a:ext cx="192470" cy="103644"/>
          </a:xfrm>
          <a:prstGeom prst="rect">
            <a:avLst/>
          </a:prstGeom>
          <a:noFill/>
          <a:ln>
            <a:noFill/>
          </a:ln>
        </p:spPr>
      </p:pic>
      <p:sp>
        <p:nvSpPr>
          <p:cNvPr id="2676" name="Shape 2676"/>
          <p:cNvSpPr txBox="1"/>
          <p:nvPr/>
        </p:nvSpPr>
        <p:spPr>
          <a:xfrm>
            <a:off x="3985091" y="2198463"/>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677" name="Shape 2677"/>
          <p:cNvPicPr preferRelativeResize="0"/>
          <p:nvPr/>
        </p:nvPicPr>
        <p:blipFill>
          <a:blip r:embed="rId4">
            <a:alphaModFix/>
          </a:blip>
          <a:stretch>
            <a:fillRect/>
          </a:stretch>
        </p:blipFill>
        <p:spPr>
          <a:xfrm>
            <a:off x="4026873" y="1823438"/>
            <a:ext cx="196750" cy="131022"/>
          </a:xfrm>
          <a:prstGeom prst="rect">
            <a:avLst/>
          </a:prstGeom>
          <a:noFill/>
          <a:ln>
            <a:noFill/>
          </a:ln>
        </p:spPr>
      </p:pic>
      <p:pic>
        <p:nvPicPr>
          <p:cNvPr id="2678" name="Shape 2678"/>
          <p:cNvPicPr preferRelativeResize="0"/>
          <p:nvPr/>
        </p:nvPicPr>
        <p:blipFill>
          <a:blip r:embed="rId5">
            <a:alphaModFix/>
          </a:blip>
          <a:stretch>
            <a:fillRect/>
          </a:stretch>
        </p:blipFill>
        <p:spPr>
          <a:xfrm>
            <a:off x="4502528" y="2258716"/>
            <a:ext cx="171073" cy="171073"/>
          </a:xfrm>
          <a:prstGeom prst="rect">
            <a:avLst/>
          </a:prstGeom>
          <a:noFill/>
          <a:ln>
            <a:noFill/>
          </a:ln>
        </p:spPr>
      </p:pic>
      <p:sp>
        <p:nvSpPr>
          <p:cNvPr id="2679" name="Shape 2679"/>
          <p:cNvSpPr txBox="1"/>
          <p:nvPr/>
        </p:nvSpPr>
        <p:spPr>
          <a:xfrm>
            <a:off x="5079786" y="3157728"/>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680" name="Shape 2680"/>
          <p:cNvPicPr preferRelativeResize="0"/>
          <p:nvPr/>
        </p:nvPicPr>
        <p:blipFill>
          <a:blip r:embed="rId4">
            <a:alphaModFix/>
          </a:blip>
          <a:stretch>
            <a:fillRect/>
          </a:stretch>
        </p:blipFill>
        <p:spPr>
          <a:xfrm>
            <a:off x="5104798" y="3691818"/>
            <a:ext cx="196750" cy="131022"/>
          </a:xfrm>
          <a:prstGeom prst="rect">
            <a:avLst/>
          </a:prstGeom>
          <a:noFill/>
          <a:ln>
            <a:noFill/>
          </a:ln>
        </p:spPr>
      </p:pic>
      <p:sp>
        <p:nvSpPr>
          <p:cNvPr id="2681" name="Shape 2681"/>
          <p:cNvSpPr/>
          <p:nvPr/>
        </p:nvSpPr>
        <p:spPr>
          <a:xfrm>
            <a:off x="6001798"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682" name="Shape 2682"/>
          <p:cNvSpPr/>
          <p:nvPr/>
        </p:nvSpPr>
        <p:spPr>
          <a:xfrm>
            <a:off x="6030951"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683" name="Shape 2683"/>
          <p:cNvSpPr/>
          <p:nvPr/>
        </p:nvSpPr>
        <p:spPr>
          <a:xfrm>
            <a:off x="609247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84" name="Shape 2684"/>
          <p:cNvSpPr/>
          <p:nvPr/>
        </p:nvSpPr>
        <p:spPr>
          <a:xfrm>
            <a:off x="6550829"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85" name="Shape 2685"/>
          <p:cNvSpPr/>
          <p:nvPr/>
        </p:nvSpPr>
        <p:spPr>
          <a:xfrm>
            <a:off x="6091063"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686" name="Shape 2686"/>
          <p:cNvSpPr txBox="1"/>
          <p:nvPr/>
        </p:nvSpPr>
        <p:spPr>
          <a:xfrm>
            <a:off x="6001798"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687" name="Shape 2687"/>
          <p:cNvGrpSpPr/>
          <p:nvPr/>
        </p:nvGrpSpPr>
        <p:grpSpPr>
          <a:xfrm>
            <a:off x="5996682" y="1379606"/>
            <a:ext cx="935465" cy="291324"/>
            <a:chOff x="4589214" y="2962122"/>
            <a:chExt cx="701301" cy="218400"/>
          </a:xfrm>
        </p:grpSpPr>
        <p:sp>
          <p:nvSpPr>
            <p:cNvPr id="2688" name="Shape 2688"/>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89" name="Shape 2689"/>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690" name="Shape 2690"/>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691" name="Shape 2691"/>
          <p:cNvSpPr/>
          <p:nvPr/>
        </p:nvSpPr>
        <p:spPr>
          <a:xfrm>
            <a:off x="6165143"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92" name="Shape 2692"/>
          <p:cNvPicPr preferRelativeResize="0"/>
          <p:nvPr/>
        </p:nvPicPr>
        <p:blipFill>
          <a:blip r:embed="rId3">
            <a:alphaModFix/>
          </a:blip>
          <a:stretch>
            <a:fillRect/>
          </a:stretch>
        </p:blipFill>
        <p:spPr>
          <a:xfrm>
            <a:off x="6195162" y="1650578"/>
            <a:ext cx="192470" cy="103644"/>
          </a:xfrm>
          <a:prstGeom prst="rect">
            <a:avLst/>
          </a:prstGeom>
          <a:noFill/>
          <a:ln>
            <a:noFill/>
          </a:ln>
        </p:spPr>
      </p:pic>
      <p:sp>
        <p:nvSpPr>
          <p:cNvPr id="2693" name="Shape 2693"/>
          <p:cNvSpPr/>
          <p:nvPr/>
        </p:nvSpPr>
        <p:spPr>
          <a:xfrm>
            <a:off x="6627735"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94" name="Shape 2694"/>
          <p:cNvPicPr preferRelativeResize="0"/>
          <p:nvPr/>
        </p:nvPicPr>
        <p:blipFill>
          <a:blip r:embed="rId3">
            <a:alphaModFix/>
          </a:blip>
          <a:stretch>
            <a:fillRect/>
          </a:stretch>
        </p:blipFill>
        <p:spPr>
          <a:xfrm>
            <a:off x="6657754" y="2101330"/>
            <a:ext cx="192470" cy="103644"/>
          </a:xfrm>
          <a:prstGeom prst="rect">
            <a:avLst/>
          </a:prstGeom>
          <a:noFill/>
          <a:ln>
            <a:noFill/>
          </a:ln>
        </p:spPr>
      </p:pic>
      <p:sp>
        <p:nvSpPr>
          <p:cNvPr id="2695" name="Shape 2695"/>
          <p:cNvSpPr/>
          <p:nvPr/>
        </p:nvSpPr>
        <p:spPr>
          <a:xfrm>
            <a:off x="6165143"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696" name="Shape 2696"/>
          <p:cNvPicPr preferRelativeResize="0"/>
          <p:nvPr/>
        </p:nvPicPr>
        <p:blipFill>
          <a:blip r:embed="rId3">
            <a:alphaModFix/>
          </a:blip>
          <a:stretch>
            <a:fillRect/>
          </a:stretch>
        </p:blipFill>
        <p:spPr>
          <a:xfrm>
            <a:off x="6195162" y="2101330"/>
            <a:ext cx="192470" cy="103644"/>
          </a:xfrm>
          <a:prstGeom prst="rect">
            <a:avLst/>
          </a:prstGeom>
          <a:noFill/>
          <a:ln>
            <a:noFill/>
          </a:ln>
        </p:spPr>
      </p:pic>
      <p:sp>
        <p:nvSpPr>
          <p:cNvPr id="2697" name="Shape 2697"/>
          <p:cNvSpPr txBox="1"/>
          <p:nvPr/>
        </p:nvSpPr>
        <p:spPr>
          <a:xfrm>
            <a:off x="6158895"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698" name="Shape 2698"/>
          <p:cNvPicPr preferRelativeResize="0"/>
          <p:nvPr/>
        </p:nvPicPr>
        <p:blipFill>
          <a:blip r:embed="rId6">
            <a:alphaModFix/>
          </a:blip>
          <a:stretch>
            <a:fillRect/>
          </a:stretch>
        </p:blipFill>
        <p:spPr>
          <a:xfrm>
            <a:off x="6237524" y="1827235"/>
            <a:ext cx="118993" cy="131025"/>
          </a:xfrm>
          <a:prstGeom prst="rect">
            <a:avLst/>
          </a:prstGeom>
          <a:noFill/>
          <a:ln>
            <a:noFill/>
          </a:ln>
        </p:spPr>
      </p:pic>
      <p:pic>
        <p:nvPicPr>
          <p:cNvPr id="2699" name="Shape 2699"/>
          <p:cNvPicPr preferRelativeResize="0"/>
          <p:nvPr/>
        </p:nvPicPr>
        <p:blipFill>
          <a:blip r:embed="rId7">
            <a:alphaModFix/>
          </a:blip>
          <a:stretch>
            <a:fillRect/>
          </a:stretch>
        </p:blipFill>
        <p:spPr>
          <a:xfrm>
            <a:off x="6659015" y="2289679"/>
            <a:ext cx="210790" cy="109147"/>
          </a:xfrm>
          <a:prstGeom prst="rect">
            <a:avLst/>
          </a:prstGeom>
          <a:noFill/>
          <a:ln>
            <a:noFill/>
          </a:ln>
        </p:spPr>
      </p:pic>
      <p:sp>
        <p:nvSpPr>
          <p:cNvPr id="2700" name="Shape 2700"/>
          <p:cNvSpPr txBox="1"/>
          <p:nvPr/>
        </p:nvSpPr>
        <p:spPr>
          <a:xfrm>
            <a:off x="6166688" y="3149934"/>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701" name="Shape 2701"/>
          <p:cNvPicPr preferRelativeResize="0"/>
          <p:nvPr/>
        </p:nvPicPr>
        <p:blipFill>
          <a:blip r:embed="rId7">
            <a:alphaModFix/>
          </a:blip>
          <a:stretch>
            <a:fillRect/>
          </a:stretch>
        </p:blipFill>
        <p:spPr>
          <a:xfrm>
            <a:off x="6651222" y="3694729"/>
            <a:ext cx="210790" cy="109147"/>
          </a:xfrm>
          <a:prstGeom prst="rect">
            <a:avLst/>
          </a:prstGeom>
          <a:noFill/>
          <a:ln>
            <a:noFill/>
          </a:ln>
        </p:spPr>
      </p:pic>
      <p:pic>
        <p:nvPicPr>
          <p:cNvPr id="2702" name="Shape 2702"/>
          <p:cNvPicPr preferRelativeResize="0"/>
          <p:nvPr/>
        </p:nvPicPr>
        <p:blipFill>
          <a:blip r:embed="rId4">
            <a:alphaModFix/>
          </a:blip>
          <a:stretch>
            <a:fillRect/>
          </a:stretch>
        </p:blipFill>
        <p:spPr>
          <a:xfrm>
            <a:off x="4495102" y="3691818"/>
            <a:ext cx="196750" cy="131022"/>
          </a:xfrm>
          <a:prstGeom prst="rect">
            <a:avLst/>
          </a:prstGeom>
          <a:noFill/>
          <a:ln>
            <a:noFill/>
          </a:ln>
        </p:spPr>
      </p:pic>
      <p:pic>
        <p:nvPicPr>
          <p:cNvPr id="2703" name="Shape 2703"/>
          <p:cNvPicPr preferRelativeResize="0"/>
          <p:nvPr/>
        </p:nvPicPr>
        <p:blipFill>
          <a:blip r:embed="rId5">
            <a:alphaModFix/>
          </a:blip>
          <a:stretch>
            <a:fillRect/>
          </a:stretch>
        </p:blipFill>
        <p:spPr>
          <a:xfrm>
            <a:off x="4034710" y="3227368"/>
            <a:ext cx="171073" cy="171073"/>
          </a:xfrm>
          <a:prstGeom prst="rect">
            <a:avLst/>
          </a:prstGeom>
          <a:noFill/>
          <a:ln>
            <a:noFill/>
          </a:ln>
        </p:spPr>
      </p:pic>
      <p:pic>
        <p:nvPicPr>
          <p:cNvPr id="2704" name="Shape 2704"/>
          <p:cNvPicPr preferRelativeResize="0"/>
          <p:nvPr/>
        </p:nvPicPr>
        <p:blipFill>
          <a:blip r:embed="rId8">
            <a:alphaModFix/>
          </a:blip>
          <a:stretch>
            <a:fillRect/>
          </a:stretch>
        </p:blipFill>
        <p:spPr>
          <a:xfrm>
            <a:off x="4531432" y="3251174"/>
            <a:ext cx="123452" cy="123452"/>
          </a:xfrm>
          <a:prstGeom prst="rect">
            <a:avLst/>
          </a:prstGeom>
          <a:noFill/>
          <a:ln>
            <a:noFill/>
          </a:ln>
        </p:spPr>
      </p:pic>
      <p:grpSp>
        <p:nvGrpSpPr>
          <p:cNvPr id="2705" name="Shape 2705"/>
          <p:cNvGrpSpPr/>
          <p:nvPr/>
        </p:nvGrpSpPr>
        <p:grpSpPr>
          <a:xfrm>
            <a:off x="1999104" y="1412823"/>
            <a:ext cx="1769952" cy="2750368"/>
            <a:chOff x="2607113" y="1913225"/>
            <a:chExt cx="1326900" cy="2061900"/>
          </a:xfrm>
        </p:grpSpPr>
        <p:sp>
          <p:nvSpPr>
            <p:cNvPr id="2706" name="Shape 2706"/>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RED HAT</a:t>
              </a:r>
              <a:endParaRPr sz="10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ENTERPRISE LINUX</a:t>
              </a:r>
              <a:endParaRPr sz="1000" b="1">
                <a:solidFill>
                  <a:srgbClr val="FFFFFF"/>
                </a:solidFill>
                <a:latin typeface="Overpass" pitchFamily="2" charset="77"/>
                <a:ea typeface="Proxima Nova"/>
                <a:cs typeface="Proxima Nova"/>
                <a:sym typeface="Proxima Nova"/>
              </a:endParaRPr>
            </a:p>
          </p:txBody>
        </p:sp>
        <p:sp>
          <p:nvSpPr>
            <p:cNvPr id="2707" name="Shape 2707"/>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ea typeface="Proxima Nova"/>
                  <a:cs typeface="Proxima Nova"/>
                  <a:sym typeface="Proxima Nova"/>
                </a:rPr>
                <a:t>MASTER</a:t>
              </a:r>
              <a:endParaRPr sz="1000" b="1">
                <a:latin typeface="Overpass" pitchFamily="2" charset="77"/>
                <a:ea typeface="Proxima Nova"/>
                <a:cs typeface="Proxima Nova"/>
                <a:sym typeface="Proxima Nova"/>
              </a:endParaRPr>
            </a:p>
          </p:txBody>
        </p:sp>
        <p:sp>
          <p:nvSpPr>
            <p:cNvPr id="2708" name="Shape 2708"/>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API/AUTHENTICATION</a:t>
              </a:r>
              <a:endParaRPr sz="900" b="1">
                <a:solidFill>
                  <a:srgbClr val="FFFFFF"/>
                </a:solidFill>
                <a:latin typeface="Overpass" pitchFamily="2" charset="77"/>
                <a:ea typeface="Proxima Nova"/>
                <a:cs typeface="Proxima Nova"/>
                <a:sym typeface="Proxima Nova"/>
              </a:endParaRPr>
            </a:p>
          </p:txBody>
        </p:sp>
        <p:sp>
          <p:nvSpPr>
            <p:cNvPr id="2709" name="Shape 2709"/>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DATA STORE</a:t>
              </a:r>
              <a:endParaRPr sz="900" b="1">
                <a:solidFill>
                  <a:srgbClr val="FFFFFF"/>
                </a:solidFill>
                <a:latin typeface="Overpass" pitchFamily="2" charset="77"/>
                <a:ea typeface="Proxima Nova"/>
                <a:cs typeface="Proxima Nova"/>
                <a:sym typeface="Proxima Nova"/>
              </a:endParaRPr>
            </a:p>
          </p:txBody>
        </p:sp>
        <p:sp>
          <p:nvSpPr>
            <p:cNvPr id="2710" name="Shape 2710"/>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SCHEDULER</a:t>
              </a:r>
              <a:endParaRPr sz="900" b="1">
                <a:solidFill>
                  <a:srgbClr val="FFFFFF"/>
                </a:solidFill>
                <a:latin typeface="Overpass" pitchFamily="2" charset="77"/>
                <a:ea typeface="Proxima Nova"/>
                <a:cs typeface="Proxima Nova"/>
                <a:sym typeface="Proxima Nova"/>
              </a:endParaRPr>
            </a:p>
          </p:txBody>
        </p:sp>
        <p:sp>
          <p:nvSpPr>
            <p:cNvPr id="2711" name="Shape 2711"/>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HEALTH/SCALING</a:t>
              </a:r>
              <a:endParaRPr sz="900" b="1">
                <a:solidFill>
                  <a:srgbClr val="FFFFFF"/>
                </a:solidFill>
                <a:latin typeface="Overpass" pitchFamily="2" charset="77"/>
                <a:ea typeface="Proxima Nova"/>
                <a:cs typeface="Proxima Nova"/>
                <a:sym typeface="Proxima Nova"/>
              </a:endParaRPr>
            </a:p>
          </p:txBody>
        </p:sp>
      </p:grpSp>
      <p:sp>
        <p:nvSpPr>
          <p:cNvPr id="2712" name="Shape 2712"/>
          <p:cNvSpPr txBox="1"/>
          <p:nvPr/>
        </p:nvSpPr>
        <p:spPr>
          <a:xfrm>
            <a:off x="5533402"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713" name="Shape 2713"/>
          <p:cNvPicPr preferRelativeResize="0"/>
          <p:nvPr/>
        </p:nvPicPr>
        <p:blipFill>
          <a:blip r:embed="rId5">
            <a:alphaModFix/>
          </a:blip>
          <a:stretch>
            <a:fillRect/>
          </a:stretch>
        </p:blipFill>
        <p:spPr>
          <a:xfrm>
            <a:off x="5117124" y="2258716"/>
            <a:ext cx="171073" cy="171073"/>
          </a:xfrm>
          <a:prstGeom prst="rect">
            <a:avLst/>
          </a:prstGeom>
          <a:noFill/>
          <a:ln>
            <a:noFill/>
          </a:ln>
        </p:spPr>
      </p:pic>
      <p:pic>
        <p:nvPicPr>
          <p:cNvPr id="2714" name="Shape 2714"/>
          <p:cNvPicPr preferRelativeResize="0"/>
          <p:nvPr/>
        </p:nvPicPr>
        <p:blipFill>
          <a:blip r:embed="rId8">
            <a:alphaModFix/>
          </a:blip>
          <a:stretch>
            <a:fillRect/>
          </a:stretch>
        </p:blipFill>
        <p:spPr>
          <a:xfrm>
            <a:off x="5611679" y="1835506"/>
            <a:ext cx="123452" cy="123452"/>
          </a:xfrm>
          <a:prstGeom prst="rect">
            <a:avLst/>
          </a:prstGeom>
          <a:noFill/>
          <a:ln>
            <a:noFill/>
          </a:ln>
        </p:spPr>
      </p:pic>
      <p:sp>
        <p:nvSpPr>
          <p:cNvPr id="2715" name="Shape 2715"/>
          <p:cNvSpPr/>
          <p:nvPr/>
        </p:nvSpPr>
        <p:spPr>
          <a:xfrm>
            <a:off x="1929550" y="1340225"/>
            <a:ext cx="5180400" cy="2898300"/>
          </a:xfrm>
          <a:prstGeom prst="rect">
            <a:avLst/>
          </a:prstGeom>
          <a:solidFill>
            <a:srgbClr val="FFFFFF">
              <a:alpha val="61150"/>
            </a:srgbClr>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716" name="Shape 2716"/>
          <p:cNvSpPr/>
          <p:nvPr/>
        </p:nvSpPr>
        <p:spPr>
          <a:xfrm>
            <a:off x="3919898" y="1656000"/>
            <a:ext cx="397800" cy="393600"/>
          </a:xfrm>
          <a:prstGeom prst="rect">
            <a:avLst/>
          </a:prstGeom>
          <a:solidFill>
            <a:srgbClr val="FF8232"/>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2717" name="Shape 2717"/>
          <p:cNvPicPr preferRelativeResize="0"/>
          <p:nvPr/>
        </p:nvPicPr>
        <p:blipFill>
          <a:blip r:embed="rId9">
            <a:alphaModFix/>
          </a:blip>
          <a:stretch>
            <a:fillRect/>
          </a:stretch>
        </p:blipFill>
        <p:spPr>
          <a:xfrm>
            <a:off x="3963244" y="1707010"/>
            <a:ext cx="308307" cy="267975"/>
          </a:xfrm>
          <a:prstGeom prst="rect">
            <a:avLst/>
          </a:prstGeom>
          <a:noFill/>
          <a:ln>
            <a:noFill/>
          </a:ln>
        </p:spPr>
      </p:pic>
      <p:sp>
        <p:nvSpPr>
          <p:cNvPr id="2" name="Slide Number Placeholder 1">
            <a:extLst>
              <a:ext uri="{FF2B5EF4-FFF2-40B4-BE49-F238E27FC236}">
                <a16:creationId xmlns:a16="http://schemas.microsoft.com/office/drawing/2014/main" id="{6CC07A60-3767-9747-A3DC-68CAFC764816}"/>
              </a:ext>
            </a:extLst>
          </p:cNvPr>
          <p:cNvSpPr>
            <a:spLocks noGrp="1"/>
          </p:cNvSpPr>
          <p:nvPr>
            <p:ph type="sldNum" idx="12"/>
          </p:nvPr>
        </p:nvSpPr>
        <p:spPr/>
        <p:txBody>
          <a:bodyPr/>
          <a:lstStyle/>
          <a:p>
            <a:fld id="{00000000-1234-1234-1234-123412341234}" type="slidenum">
              <a:rPr lang="en" smtClean="0"/>
              <a:pPr/>
              <a:t>45</a:t>
            </a:fld>
            <a:endParaRPr lang="e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Shape 2722"/>
          <p:cNvSpPr/>
          <p:nvPr/>
        </p:nvSpPr>
        <p:spPr>
          <a:xfrm>
            <a:off x="1929550" y="1340225"/>
            <a:ext cx="5180400" cy="28983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724" name="Shape 2724"/>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AUTO-HEALING FAILED CONTAINERS</a:t>
            </a:r>
            <a:endParaRPr>
              <a:latin typeface="Overpass" pitchFamily="2" charset="77"/>
            </a:endParaRPr>
          </a:p>
        </p:txBody>
      </p:sp>
      <p:sp>
        <p:nvSpPr>
          <p:cNvPr id="2725" name="Shape 2725"/>
          <p:cNvSpPr/>
          <p:nvPr/>
        </p:nvSpPr>
        <p:spPr>
          <a:xfrm>
            <a:off x="4919412"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726" name="Shape 2726"/>
          <p:cNvSpPr/>
          <p:nvPr/>
        </p:nvSpPr>
        <p:spPr>
          <a:xfrm>
            <a:off x="4948565"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727" name="Shape 2727"/>
          <p:cNvSpPr/>
          <p:nvPr/>
        </p:nvSpPr>
        <p:spPr>
          <a:xfrm>
            <a:off x="5010087"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28" name="Shape 2728"/>
          <p:cNvSpPr/>
          <p:nvPr/>
        </p:nvSpPr>
        <p:spPr>
          <a:xfrm>
            <a:off x="5008677"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29" name="Shape 2729"/>
          <p:cNvSpPr txBox="1"/>
          <p:nvPr/>
        </p:nvSpPr>
        <p:spPr>
          <a:xfrm>
            <a:off x="4919412"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730" name="Shape 2730"/>
          <p:cNvGrpSpPr/>
          <p:nvPr/>
        </p:nvGrpSpPr>
        <p:grpSpPr>
          <a:xfrm>
            <a:off x="4914295" y="2796234"/>
            <a:ext cx="935465" cy="291324"/>
            <a:chOff x="4589214" y="2962122"/>
            <a:chExt cx="701301" cy="218400"/>
          </a:xfrm>
        </p:grpSpPr>
        <p:sp>
          <p:nvSpPr>
            <p:cNvPr id="2731" name="Shape 273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32" name="Shape 273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33" name="Shape 2733"/>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734" name="Shape 2734"/>
          <p:cNvSpPr/>
          <p:nvPr/>
        </p:nvSpPr>
        <p:spPr>
          <a:xfrm>
            <a:off x="5082757"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35" name="Shape 2735"/>
          <p:cNvPicPr preferRelativeResize="0"/>
          <p:nvPr/>
        </p:nvPicPr>
        <p:blipFill>
          <a:blip r:embed="rId3">
            <a:alphaModFix/>
          </a:blip>
          <a:stretch>
            <a:fillRect/>
          </a:stretch>
        </p:blipFill>
        <p:spPr>
          <a:xfrm>
            <a:off x="5112775" y="3067205"/>
            <a:ext cx="192470" cy="103644"/>
          </a:xfrm>
          <a:prstGeom prst="rect">
            <a:avLst/>
          </a:prstGeom>
          <a:noFill/>
          <a:ln>
            <a:noFill/>
          </a:ln>
        </p:spPr>
      </p:pic>
      <p:sp>
        <p:nvSpPr>
          <p:cNvPr id="2736" name="Shape 2736"/>
          <p:cNvSpPr/>
          <p:nvPr/>
        </p:nvSpPr>
        <p:spPr>
          <a:xfrm>
            <a:off x="5082757"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37" name="Shape 2737"/>
          <p:cNvPicPr preferRelativeResize="0"/>
          <p:nvPr/>
        </p:nvPicPr>
        <p:blipFill>
          <a:blip r:embed="rId3">
            <a:alphaModFix/>
          </a:blip>
          <a:stretch>
            <a:fillRect/>
          </a:stretch>
        </p:blipFill>
        <p:spPr>
          <a:xfrm>
            <a:off x="5112775" y="3517958"/>
            <a:ext cx="192470" cy="103644"/>
          </a:xfrm>
          <a:prstGeom prst="rect">
            <a:avLst/>
          </a:prstGeom>
          <a:noFill/>
          <a:ln>
            <a:noFill/>
          </a:ln>
        </p:spPr>
      </p:pic>
      <p:sp>
        <p:nvSpPr>
          <p:cNvPr id="2738" name="Shape 2738"/>
          <p:cNvSpPr/>
          <p:nvPr/>
        </p:nvSpPr>
        <p:spPr>
          <a:xfrm>
            <a:off x="3829232"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739" name="Shape 2739"/>
          <p:cNvSpPr/>
          <p:nvPr/>
        </p:nvSpPr>
        <p:spPr>
          <a:xfrm>
            <a:off x="3858385"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740" name="Shape 2740"/>
          <p:cNvSpPr/>
          <p:nvPr/>
        </p:nvSpPr>
        <p:spPr>
          <a:xfrm>
            <a:off x="4378263"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41" name="Shape 2741"/>
          <p:cNvSpPr/>
          <p:nvPr/>
        </p:nvSpPr>
        <p:spPr>
          <a:xfrm>
            <a:off x="4378263" y="3072620"/>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42" name="Shape 2742"/>
          <p:cNvSpPr/>
          <p:nvPr/>
        </p:nvSpPr>
        <p:spPr>
          <a:xfrm>
            <a:off x="3918497"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43" name="Shape 2743"/>
          <p:cNvSpPr txBox="1"/>
          <p:nvPr/>
        </p:nvSpPr>
        <p:spPr>
          <a:xfrm>
            <a:off x="3829232"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744" name="Shape 2744"/>
          <p:cNvGrpSpPr/>
          <p:nvPr/>
        </p:nvGrpSpPr>
        <p:grpSpPr>
          <a:xfrm>
            <a:off x="3824116" y="2796234"/>
            <a:ext cx="935465" cy="291324"/>
            <a:chOff x="4589214" y="2962122"/>
            <a:chExt cx="701301" cy="218400"/>
          </a:xfrm>
        </p:grpSpPr>
        <p:sp>
          <p:nvSpPr>
            <p:cNvPr id="2745" name="Shape 274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46" name="Shape 274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47" name="Shape 2747"/>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748" name="Shape 2748"/>
          <p:cNvSpPr/>
          <p:nvPr/>
        </p:nvSpPr>
        <p:spPr>
          <a:xfrm>
            <a:off x="3992577"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49" name="Shape 2749"/>
          <p:cNvPicPr preferRelativeResize="0"/>
          <p:nvPr/>
        </p:nvPicPr>
        <p:blipFill>
          <a:blip r:embed="rId3">
            <a:alphaModFix/>
          </a:blip>
          <a:stretch>
            <a:fillRect/>
          </a:stretch>
        </p:blipFill>
        <p:spPr>
          <a:xfrm>
            <a:off x="4022596" y="3067205"/>
            <a:ext cx="192470" cy="103644"/>
          </a:xfrm>
          <a:prstGeom prst="rect">
            <a:avLst/>
          </a:prstGeom>
          <a:noFill/>
          <a:ln>
            <a:noFill/>
          </a:ln>
        </p:spPr>
      </p:pic>
      <p:sp>
        <p:nvSpPr>
          <p:cNvPr id="2750" name="Shape 2750"/>
          <p:cNvSpPr/>
          <p:nvPr/>
        </p:nvSpPr>
        <p:spPr>
          <a:xfrm>
            <a:off x="4455169"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751" name="Shape 2751"/>
          <p:cNvPicPr preferRelativeResize="0"/>
          <p:nvPr/>
        </p:nvPicPr>
        <p:blipFill>
          <a:blip r:embed="rId3">
            <a:alphaModFix/>
          </a:blip>
          <a:stretch>
            <a:fillRect/>
          </a:stretch>
        </p:blipFill>
        <p:spPr>
          <a:xfrm>
            <a:off x="4485188" y="3067205"/>
            <a:ext cx="192470" cy="103644"/>
          </a:xfrm>
          <a:prstGeom prst="rect">
            <a:avLst/>
          </a:prstGeom>
          <a:noFill/>
          <a:ln>
            <a:noFill/>
          </a:ln>
        </p:spPr>
      </p:pic>
      <p:sp>
        <p:nvSpPr>
          <p:cNvPr id="2752" name="Shape 2752"/>
          <p:cNvSpPr/>
          <p:nvPr/>
        </p:nvSpPr>
        <p:spPr>
          <a:xfrm>
            <a:off x="4455169"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53" name="Shape 2753"/>
          <p:cNvPicPr preferRelativeResize="0"/>
          <p:nvPr/>
        </p:nvPicPr>
        <p:blipFill>
          <a:blip r:embed="rId3">
            <a:alphaModFix/>
          </a:blip>
          <a:stretch>
            <a:fillRect/>
          </a:stretch>
        </p:blipFill>
        <p:spPr>
          <a:xfrm>
            <a:off x="4485188" y="3517958"/>
            <a:ext cx="192470" cy="103644"/>
          </a:xfrm>
          <a:prstGeom prst="rect">
            <a:avLst/>
          </a:prstGeom>
          <a:noFill/>
          <a:ln>
            <a:noFill/>
          </a:ln>
        </p:spPr>
      </p:pic>
      <p:sp>
        <p:nvSpPr>
          <p:cNvPr id="2754" name="Shape 2754"/>
          <p:cNvSpPr/>
          <p:nvPr/>
        </p:nvSpPr>
        <p:spPr>
          <a:xfrm>
            <a:off x="6001798"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755" name="Shape 2755"/>
          <p:cNvSpPr/>
          <p:nvPr/>
        </p:nvSpPr>
        <p:spPr>
          <a:xfrm>
            <a:off x="6030951"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756" name="Shape 2756"/>
          <p:cNvSpPr/>
          <p:nvPr/>
        </p:nvSpPr>
        <p:spPr>
          <a:xfrm>
            <a:off x="6550829"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57" name="Shape 2757"/>
          <p:cNvSpPr/>
          <p:nvPr/>
        </p:nvSpPr>
        <p:spPr>
          <a:xfrm>
            <a:off x="6091063"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58" name="Shape 2758"/>
          <p:cNvSpPr txBox="1"/>
          <p:nvPr/>
        </p:nvSpPr>
        <p:spPr>
          <a:xfrm>
            <a:off x="6001798"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759" name="Shape 2759"/>
          <p:cNvGrpSpPr/>
          <p:nvPr/>
        </p:nvGrpSpPr>
        <p:grpSpPr>
          <a:xfrm>
            <a:off x="5996682" y="2796234"/>
            <a:ext cx="935465" cy="291324"/>
            <a:chOff x="4589214" y="2962122"/>
            <a:chExt cx="701301" cy="218400"/>
          </a:xfrm>
        </p:grpSpPr>
        <p:sp>
          <p:nvSpPr>
            <p:cNvPr id="2760" name="Shape 276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61" name="Shape 276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62" name="Shape 2762"/>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763" name="Shape 2763"/>
          <p:cNvSpPr/>
          <p:nvPr/>
        </p:nvSpPr>
        <p:spPr>
          <a:xfrm>
            <a:off x="6165143"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64" name="Shape 2764"/>
          <p:cNvPicPr preferRelativeResize="0"/>
          <p:nvPr/>
        </p:nvPicPr>
        <p:blipFill>
          <a:blip r:embed="rId3">
            <a:alphaModFix/>
          </a:blip>
          <a:stretch>
            <a:fillRect/>
          </a:stretch>
        </p:blipFill>
        <p:spPr>
          <a:xfrm>
            <a:off x="6195162" y="3067205"/>
            <a:ext cx="192470" cy="103644"/>
          </a:xfrm>
          <a:prstGeom prst="rect">
            <a:avLst/>
          </a:prstGeom>
          <a:noFill/>
          <a:ln>
            <a:noFill/>
          </a:ln>
        </p:spPr>
      </p:pic>
      <p:sp>
        <p:nvSpPr>
          <p:cNvPr id="2765" name="Shape 2765"/>
          <p:cNvSpPr/>
          <p:nvPr/>
        </p:nvSpPr>
        <p:spPr>
          <a:xfrm>
            <a:off x="6627735"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66" name="Shape 2766"/>
          <p:cNvPicPr preferRelativeResize="0"/>
          <p:nvPr/>
        </p:nvPicPr>
        <p:blipFill>
          <a:blip r:embed="rId3">
            <a:alphaModFix/>
          </a:blip>
          <a:stretch>
            <a:fillRect/>
          </a:stretch>
        </p:blipFill>
        <p:spPr>
          <a:xfrm>
            <a:off x="6657754" y="3517958"/>
            <a:ext cx="192470" cy="103644"/>
          </a:xfrm>
          <a:prstGeom prst="rect">
            <a:avLst/>
          </a:prstGeom>
          <a:noFill/>
          <a:ln>
            <a:noFill/>
          </a:ln>
        </p:spPr>
      </p:pic>
      <p:sp>
        <p:nvSpPr>
          <p:cNvPr id="2767" name="Shape 2767"/>
          <p:cNvSpPr/>
          <p:nvPr/>
        </p:nvSpPr>
        <p:spPr>
          <a:xfrm>
            <a:off x="491941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768" name="Shape 2768"/>
          <p:cNvSpPr/>
          <p:nvPr/>
        </p:nvSpPr>
        <p:spPr>
          <a:xfrm>
            <a:off x="494856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769" name="Shape 2769"/>
          <p:cNvSpPr/>
          <p:nvPr/>
        </p:nvSpPr>
        <p:spPr>
          <a:xfrm>
            <a:off x="501008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70" name="Shape 2770"/>
          <p:cNvSpPr/>
          <p:nvPr/>
        </p:nvSpPr>
        <p:spPr>
          <a:xfrm>
            <a:off x="546844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71" name="Shape 2771"/>
          <p:cNvSpPr/>
          <p:nvPr/>
        </p:nvSpPr>
        <p:spPr>
          <a:xfrm>
            <a:off x="5468443"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72" name="Shape 2772"/>
          <p:cNvSpPr txBox="1"/>
          <p:nvPr/>
        </p:nvSpPr>
        <p:spPr>
          <a:xfrm>
            <a:off x="491941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773" name="Shape 2773"/>
          <p:cNvGrpSpPr/>
          <p:nvPr/>
        </p:nvGrpSpPr>
        <p:grpSpPr>
          <a:xfrm>
            <a:off x="4914295" y="1379606"/>
            <a:ext cx="935465" cy="291324"/>
            <a:chOff x="4589214" y="2962122"/>
            <a:chExt cx="701301" cy="218400"/>
          </a:xfrm>
        </p:grpSpPr>
        <p:sp>
          <p:nvSpPr>
            <p:cNvPr id="2774" name="Shape 277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75" name="Shape 277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76" name="Shape 2776"/>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777" name="Shape 2777"/>
          <p:cNvSpPr/>
          <p:nvPr/>
        </p:nvSpPr>
        <p:spPr>
          <a:xfrm>
            <a:off x="5545349"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778" name="Shape 2778"/>
          <p:cNvPicPr preferRelativeResize="0"/>
          <p:nvPr/>
        </p:nvPicPr>
        <p:blipFill>
          <a:blip r:embed="rId3">
            <a:alphaModFix/>
          </a:blip>
          <a:stretch>
            <a:fillRect/>
          </a:stretch>
        </p:blipFill>
        <p:spPr>
          <a:xfrm>
            <a:off x="5575367" y="1650578"/>
            <a:ext cx="192470" cy="103644"/>
          </a:xfrm>
          <a:prstGeom prst="rect">
            <a:avLst/>
          </a:prstGeom>
          <a:noFill/>
          <a:ln>
            <a:noFill/>
          </a:ln>
        </p:spPr>
      </p:pic>
      <p:sp>
        <p:nvSpPr>
          <p:cNvPr id="2779" name="Shape 2779"/>
          <p:cNvSpPr/>
          <p:nvPr/>
        </p:nvSpPr>
        <p:spPr>
          <a:xfrm>
            <a:off x="554534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80" name="Shape 2780"/>
          <p:cNvPicPr preferRelativeResize="0"/>
          <p:nvPr/>
        </p:nvPicPr>
        <p:blipFill>
          <a:blip r:embed="rId3">
            <a:alphaModFix/>
          </a:blip>
          <a:stretch>
            <a:fillRect/>
          </a:stretch>
        </p:blipFill>
        <p:spPr>
          <a:xfrm>
            <a:off x="5575367" y="2101330"/>
            <a:ext cx="192470" cy="103644"/>
          </a:xfrm>
          <a:prstGeom prst="rect">
            <a:avLst/>
          </a:prstGeom>
          <a:noFill/>
          <a:ln>
            <a:noFill/>
          </a:ln>
        </p:spPr>
      </p:pic>
      <p:sp>
        <p:nvSpPr>
          <p:cNvPr id="2781" name="Shape 2781"/>
          <p:cNvSpPr/>
          <p:nvPr/>
        </p:nvSpPr>
        <p:spPr>
          <a:xfrm>
            <a:off x="508275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82" name="Shape 2782"/>
          <p:cNvPicPr preferRelativeResize="0"/>
          <p:nvPr/>
        </p:nvPicPr>
        <p:blipFill>
          <a:blip r:embed="rId3">
            <a:alphaModFix/>
          </a:blip>
          <a:stretch>
            <a:fillRect/>
          </a:stretch>
        </p:blipFill>
        <p:spPr>
          <a:xfrm>
            <a:off x="5112775" y="2101330"/>
            <a:ext cx="192470" cy="103644"/>
          </a:xfrm>
          <a:prstGeom prst="rect">
            <a:avLst/>
          </a:prstGeom>
          <a:noFill/>
          <a:ln>
            <a:noFill/>
          </a:ln>
        </p:spPr>
      </p:pic>
      <p:sp>
        <p:nvSpPr>
          <p:cNvPr id="2783" name="Shape 2783"/>
          <p:cNvSpPr/>
          <p:nvPr/>
        </p:nvSpPr>
        <p:spPr>
          <a:xfrm>
            <a:off x="382923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784" name="Shape 2784"/>
          <p:cNvSpPr/>
          <p:nvPr/>
        </p:nvSpPr>
        <p:spPr>
          <a:xfrm>
            <a:off x="385838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785" name="Shape 2785"/>
          <p:cNvSpPr/>
          <p:nvPr/>
        </p:nvSpPr>
        <p:spPr>
          <a:xfrm>
            <a:off x="391990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86" name="Shape 2786"/>
          <p:cNvSpPr/>
          <p:nvPr/>
        </p:nvSpPr>
        <p:spPr>
          <a:xfrm>
            <a:off x="437826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87" name="Shape 2787"/>
          <p:cNvSpPr/>
          <p:nvPr/>
        </p:nvSpPr>
        <p:spPr>
          <a:xfrm>
            <a:off x="3918497"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788" name="Shape 2788"/>
          <p:cNvSpPr txBox="1"/>
          <p:nvPr/>
        </p:nvSpPr>
        <p:spPr>
          <a:xfrm>
            <a:off x="382923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789" name="Shape 2789"/>
          <p:cNvGrpSpPr/>
          <p:nvPr/>
        </p:nvGrpSpPr>
        <p:grpSpPr>
          <a:xfrm>
            <a:off x="3824116" y="1379606"/>
            <a:ext cx="935465" cy="291324"/>
            <a:chOff x="4589214" y="2962122"/>
            <a:chExt cx="701301" cy="218400"/>
          </a:xfrm>
        </p:grpSpPr>
        <p:sp>
          <p:nvSpPr>
            <p:cNvPr id="2790" name="Shape 279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91" name="Shape 279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792" name="Shape 2792"/>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793" name="Shape 2793"/>
          <p:cNvSpPr/>
          <p:nvPr/>
        </p:nvSpPr>
        <p:spPr>
          <a:xfrm>
            <a:off x="3992577"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94" name="Shape 2794"/>
          <p:cNvPicPr preferRelativeResize="0"/>
          <p:nvPr/>
        </p:nvPicPr>
        <p:blipFill>
          <a:blip r:embed="rId3">
            <a:alphaModFix/>
          </a:blip>
          <a:stretch>
            <a:fillRect/>
          </a:stretch>
        </p:blipFill>
        <p:spPr>
          <a:xfrm>
            <a:off x="4022596" y="1650578"/>
            <a:ext cx="192470" cy="103644"/>
          </a:xfrm>
          <a:prstGeom prst="rect">
            <a:avLst/>
          </a:prstGeom>
          <a:noFill/>
          <a:ln>
            <a:noFill/>
          </a:ln>
        </p:spPr>
      </p:pic>
      <p:sp>
        <p:nvSpPr>
          <p:cNvPr id="2795" name="Shape 2795"/>
          <p:cNvSpPr/>
          <p:nvPr/>
        </p:nvSpPr>
        <p:spPr>
          <a:xfrm>
            <a:off x="445516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96" name="Shape 2796"/>
          <p:cNvPicPr preferRelativeResize="0"/>
          <p:nvPr/>
        </p:nvPicPr>
        <p:blipFill>
          <a:blip r:embed="rId3">
            <a:alphaModFix/>
          </a:blip>
          <a:stretch>
            <a:fillRect/>
          </a:stretch>
        </p:blipFill>
        <p:spPr>
          <a:xfrm>
            <a:off x="4485188" y="2101330"/>
            <a:ext cx="192470" cy="103644"/>
          </a:xfrm>
          <a:prstGeom prst="rect">
            <a:avLst/>
          </a:prstGeom>
          <a:noFill/>
          <a:ln>
            <a:noFill/>
          </a:ln>
        </p:spPr>
      </p:pic>
      <p:sp>
        <p:nvSpPr>
          <p:cNvPr id="2797" name="Shape 2797"/>
          <p:cNvSpPr/>
          <p:nvPr/>
        </p:nvSpPr>
        <p:spPr>
          <a:xfrm>
            <a:off x="399257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798" name="Shape 2798"/>
          <p:cNvPicPr preferRelativeResize="0"/>
          <p:nvPr/>
        </p:nvPicPr>
        <p:blipFill>
          <a:blip r:embed="rId3">
            <a:alphaModFix/>
          </a:blip>
          <a:stretch>
            <a:fillRect/>
          </a:stretch>
        </p:blipFill>
        <p:spPr>
          <a:xfrm>
            <a:off x="4022596" y="2101330"/>
            <a:ext cx="192470" cy="103644"/>
          </a:xfrm>
          <a:prstGeom prst="rect">
            <a:avLst/>
          </a:prstGeom>
          <a:noFill/>
          <a:ln>
            <a:noFill/>
          </a:ln>
        </p:spPr>
      </p:pic>
      <p:sp>
        <p:nvSpPr>
          <p:cNvPr id="2799" name="Shape 2799"/>
          <p:cNvSpPr txBox="1"/>
          <p:nvPr/>
        </p:nvSpPr>
        <p:spPr>
          <a:xfrm>
            <a:off x="3985091" y="2198463"/>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800" name="Shape 2800"/>
          <p:cNvPicPr preferRelativeResize="0"/>
          <p:nvPr/>
        </p:nvPicPr>
        <p:blipFill>
          <a:blip r:embed="rId4">
            <a:alphaModFix/>
          </a:blip>
          <a:stretch>
            <a:fillRect/>
          </a:stretch>
        </p:blipFill>
        <p:spPr>
          <a:xfrm>
            <a:off x="4026873" y="1823438"/>
            <a:ext cx="196750" cy="131022"/>
          </a:xfrm>
          <a:prstGeom prst="rect">
            <a:avLst/>
          </a:prstGeom>
          <a:noFill/>
          <a:ln>
            <a:noFill/>
          </a:ln>
        </p:spPr>
      </p:pic>
      <p:pic>
        <p:nvPicPr>
          <p:cNvPr id="2801" name="Shape 2801"/>
          <p:cNvPicPr preferRelativeResize="0"/>
          <p:nvPr/>
        </p:nvPicPr>
        <p:blipFill>
          <a:blip r:embed="rId5">
            <a:alphaModFix/>
          </a:blip>
          <a:stretch>
            <a:fillRect/>
          </a:stretch>
        </p:blipFill>
        <p:spPr>
          <a:xfrm>
            <a:off x="4502528" y="2258716"/>
            <a:ext cx="171073" cy="171073"/>
          </a:xfrm>
          <a:prstGeom prst="rect">
            <a:avLst/>
          </a:prstGeom>
          <a:noFill/>
          <a:ln>
            <a:noFill/>
          </a:ln>
        </p:spPr>
      </p:pic>
      <p:sp>
        <p:nvSpPr>
          <p:cNvPr id="2802" name="Shape 2802"/>
          <p:cNvSpPr txBox="1"/>
          <p:nvPr/>
        </p:nvSpPr>
        <p:spPr>
          <a:xfrm>
            <a:off x="5079786" y="3157728"/>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803" name="Shape 2803"/>
          <p:cNvPicPr preferRelativeResize="0"/>
          <p:nvPr/>
        </p:nvPicPr>
        <p:blipFill>
          <a:blip r:embed="rId4">
            <a:alphaModFix/>
          </a:blip>
          <a:stretch>
            <a:fillRect/>
          </a:stretch>
        </p:blipFill>
        <p:spPr>
          <a:xfrm>
            <a:off x="5104798" y="3691818"/>
            <a:ext cx="196750" cy="131022"/>
          </a:xfrm>
          <a:prstGeom prst="rect">
            <a:avLst/>
          </a:prstGeom>
          <a:noFill/>
          <a:ln>
            <a:noFill/>
          </a:ln>
        </p:spPr>
      </p:pic>
      <p:sp>
        <p:nvSpPr>
          <p:cNvPr id="2804" name="Shape 2804"/>
          <p:cNvSpPr/>
          <p:nvPr/>
        </p:nvSpPr>
        <p:spPr>
          <a:xfrm>
            <a:off x="6001798"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805" name="Shape 2805"/>
          <p:cNvSpPr/>
          <p:nvPr/>
        </p:nvSpPr>
        <p:spPr>
          <a:xfrm>
            <a:off x="6030951"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806" name="Shape 2806"/>
          <p:cNvSpPr/>
          <p:nvPr/>
        </p:nvSpPr>
        <p:spPr>
          <a:xfrm>
            <a:off x="609247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07" name="Shape 2807"/>
          <p:cNvSpPr/>
          <p:nvPr/>
        </p:nvSpPr>
        <p:spPr>
          <a:xfrm>
            <a:off x="6550829"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08" name="Shape 2808"/>
          <p:cNvSpPr/>
          <p:nvPr/>
        </p:nvSpPr>
        <p:spPr>
          <a:xfrm>
            <a:off x="6091063"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09" name="Shape 2809"/>
          <p:cNvSpPr txBox="1"/>
          <p:nvPr/>
        </p:nvSpPr>
        <p:spPr>
          <a:xfrm>
            <a:off x="6001798"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810" name="Shape 2810"/>
          <p:cNvGrpSpPr/>
          <p:nvPr/>
        </p:nvGrpSpPr>
        <p:grpSpPr>
          <a:xfrm>
            <a:off x="5996682" y="1379606"/>
            <a:ext cx="935465" cy="291324"/>
            <a:chOff x="4589214" y="2962122"/>
            <a:chExt cx="701301" cy="218400"/>
          </a:xfrm>
        </p:grpSpPr>
        <p:sp>
          <p:nvSpPr>
            <p:cNvPr id="2811" name="Shape 281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12" name="Shape 281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13" name="Shape 2813"/>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814" name="Shape 2814"/>
          <p:cNvSpPr/>
          <p:nvPr/>
        </p:nvSpPr>
        <p:spPr>
          <a:xfrm>
            <a:off x="6165143"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815" name="Shape 2815"/>
          <p:cNvPicPr preferRelativeResize="0"/>
          <p:nvPr/>
        </p:nvPicPr>
        <p:blipFill>
          <a:blip r:embed="rId3">
            <a:alphaModFix/>
          </a:blip>
          <a:stretch>
            <a:fillRect/>
          </a:stretch>
        </p:blipFill>
        <p:spPr>
          <a:xfrm>
            <a:off x="6195162" y="1650578"/>
            <a:ext cx="192470" cy="103644"/>
          </a:xfrm>
          <a:prstGeom prst="rect">
            <a:avLst/>
          </a:prstGeom>
          <a:noFill/>
          <a:ln>
            <a:noFill/>
          </a:ln>
        </p:spPr>
      </p:pic>
      <p:sp>
        <p:nvSpPr>
          <p:cNvPr id="2816" name="Shape 2816"/>
          <p:cNvSpPr/>
          <p:nvPr/>
        </p:nvSpPr>
        <p:spPr>
          <a:xfrm>
            <a:off x="6627735"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817" name="Shape 2817"/>
          <p:cNvPicPr preferRelativeResize="0"/>
          <p:nvPr/>
        </p:nvPicPr>
        <p:blipFill>
          <a:blip r:embed="rId3">
            <a:alphaModFix/>
          </a:blip>
          <a:stretch>
            <a:fillRect/>
          </a:stretch>
        </p:blipFill>
        <p:spPr>
          <a:xfrm>
            <a:off x="6657754" y="2101330"/>
            <a:ext cx="192470" cy="103644"/>
          </a:xfrm>
          <a:prstGeom prst="rect">
            <a:avLst/>
          </a:prstGeom>
          <a:noFill/>
          <a:ln>
            <a:noFill/>
          </a:ln>
        </p:spPr>
      </p:pic>
      <p:sp>
        <p:nvSpPr>
          <p:cNvPr id="2818" name="Shape 2818"/>
          <p:cNvSpPr/>
          <p:nvPr/>
        </p:nvSpPr>
        <p:spPr>
          <a:xfrm>
            <a:off x="6165143"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819" name="Shape 2819"/>
          <p:cNvPicPr preferRelativeResize="0"/>
          <p:nvPr/>
        </p:nvPicPr>
        <p:blipFill>
          <a:blip r:embed="rId3">
            <a:alphaModFix/>
          </a:blip>
          <a:stretch>
            <a:fillRect/>
          </a:stretch>
        </p:blipFill>
        <p:spPr>
          <a:xfrm>
            <a:off x="6195162" y="2101330"/>
            <a:ext cx="192470" cy="103644"/>
          </a:xfrm>
          <a:prstGeom prst="rect">
            <a:avLst/>
          </a:prstGeom>
          <a:noFill/>
          <a:ln>
            <a:noFill/>
          </a:ln>
        </p:spPr>
      </p:pic>
      <p:sp>
        <p:nvSpPr>
          <p:cNvPr id="2820" name="Shape 2820"/>
          <p:cNvSpPr txBox="1"/>
          <p:nvPr/>
        </p:nvSpPr>
        <p:spPr>
          <a:xfrm>
            <a:off x="6158895"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821" name="Shape 2821"/>
          <p:cNvPicPr preferRelativeResize="0"/>
          <p:nvPr/>
        </p:nvPicPr>
        <p:blipFill>
          <a:blip r:embed="rId6">
            <a:alphaModFix/>
          </a:blip>
          <a:stretch>
            <a:fillRect/>
          </a:stretch>
        </p:blipFill>
        <p:spPr>
          <a:xfrm>
            <a:off x="6237524" y="1827235"/>
            <a:ext cx="118993" cy="131025"/>
          </a:xfrm>
          <a:prstGeom prst="rect">
            <a:avLst/>
          </a:prstGeom>
          <a:noFill/>
          <a:ln>
            <a:noFill/>
          </a:ln>
        </p:spPr>
      </p:pic>
      <p:pic>
        <p:nvPicPr>
          <p:cNvPr id="2822" name="Shape 2822"/>
          <p:cNvPicPr preferRelativeResize="0"/>
          <p:nvPr/>
        </p:nvPicPr>
        <p:blipFill>
          <a:blip r:embed="rId7">
            <a:alphaModFix/>
          </a:blip>
          <a:stretch>
            <a:fillRect/>
          </a:stretch>
        </p:blipFill>
        <p:spPr>
          <a:xfrm>
            <a:off x="6659015" y="2289679"/>
            <a:ext cx="210790" cy="109147"/>
          </a:xfrm>
          <a:prstGeom prst="rect">
            <a:avLst/>
          </a:prstGeom>
          <a:noFill/>
          <a:ln>
            <a:noFill/>
          </a:ln>
        </p:spPr>
      </p:pic>
      <p:sp>
        <p:nvSpPr>
          <p:cNvPr id="2823" name="Shape 2823"/>
          <p:cNvSpPr txBox="1"/>
          <p:nvPr/>
        </p:nvSpPr>
        <p:spPr>
          <a:xfrm>
            <a:off x="6166688" y="3149934"/>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824" name="Shape 2824"/>
          <p:cNvPicPr preferRelativeResize="0"/>
          <p:nvPr/>
        </p:nvPicPr>
        <p:blipFill>
          <a:blip r:embed="rId7">
            <a:alphaModFix/>
          </a:blip>
          <a:stretch>
            <a:fillRect/>
          </a:stretch>
        </p:blipFill>
        <p:spPr>
          <a:xfrm>
            <a:off x="6651222" y="3694729"/>
            <a:ext cx="210790" cy="109147"/>
          </a:xfrm>
          <a:prstGeom prst="rect">
            <a:avLst/>
          </a:prstGeom>
          <a:noFill/>
          <a:ln>
            <a:noFill/>
          </a:ln>
        </p:spPr>
      </p:pic>
      <p:pic>
        <p:nvPicPr>
          <p:cNvPr id="2825" name="Shape 2825"/>
          <p:cNvPicPr preferRelativeResize="0"/>
          <p:nvPr/>
        </p:nvPicPr>
        <p:blipFill>
          <a:blip r:embed="rId4">
            <a:alphaModFix/>
          </a:blip>
          <a:stretch>
            <a:fillRect/>
          </a:stretch>
        </p:blipFill>
        <p:spPr>
          <a:xfrm>
            <a:off x="4495102" y="3691818"/>
            <a:ext cx="196750" cy="131022"/>
          </a:xfrm>
          <a:prstGeom prst="rect">
            <a:avLst/>
          </a:prstGeom>
          <a:noFill/>
          <a:ln>
            <a:noFill/>
          </a:ln>
        </p:spPr>
      </p:pic>
      <p:pic>
        <p:nvPicPr>
          <p:cNvPr id="2826" name="Shape 2826"/>
          <p:cNvPicPr preferRelativeResize="0"/>
          <p:nvPr/>
        </p:nvPicPr>
        <p:blipFill>
          <a:blip r:embed="rId5">
            <a:alphaModFix/>
          </a:blip>
          <a:stretch>
            <a:fillRect/>
          </a:stretch>
        </p:blipFill>
        <p:spPr>
          <a:xfrm>
            <a:off x="4034710" y="3227368"/>
            <a:ext cx="171073" cy="171073"/>
          </a:xfrm>
          <a:prstGeom prst="rect">
            <a:avLst/>
          </a:prstGeom>
          <a:noFill/>
          <a:ln>
            <a:noFill/>
          </a:ln>
        </p:spPr>
      </p:pic>
      <p:pic>
        <p:nvPicPr>
          <p:cNvPr id="2827" name="Shape 2827"/>
          <p:cNvPicPr preferRelativeResize="0"/>
          <p:nvPr/>
        </p:nvPicPr>
        <p:blipFill>
          <a:blip r:embed="rId8">
            <a:alphaModFix/>
          </a:blip>
          <a:stretch>
            <a:fillRect/>
          </a:stretch>
        </p:blipFill>
        <p:spPr>
          <a:xfrm>
            <a:off x="4531432" y="3251174"/>
            <a:ext cx="123452" cy="123452"/>
          </a:xfrm>
          <a:prstGeom prst="rect">
            <a:avLst/>
          </a:prstGeom>
          <a:noFill/>
          <a:ln>
            <a:noFill/>
          </a:ln>
        </p:spPr>
      </p:pic>
      <p:grpSp>
        <p:nvGrpSpPr>
          <p:cNvPr id="2828" name="Shape 2828"/>
          <p:cNvGrpSpPr/>
          <p:nvPr/>
        </p:nvGrpSpPr>
        <p:grpSpPr>
          <a:xfrm>
            <a:off x="1999104" y="1412823"/>
            <a:ext cx="1769952" cy="2750368"/>
            <a:chOff x="2607113" y="1913225"/>
            <a:chExt cx="1326900" cy="2061900"/>
          </a:xfrm>
        </p:grpSpPr>
        <p:sp>
          <p:nvSpPr>
            <p:cNvPr id="2829" name="Shape 2829"/>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RED HAT</a:t>
              </a:r>
              <a:endParaRPr sz="10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ENTERPRISE LINUX</a:t>
              </a:r>
              <a:endParaRPr sz="1000" b="1">
                <a:solidFill>
                  <a:srgbClr val="FFFFFF"/>
                </a:solidFill>
                <a:latin typeface="Overpass" pitchFamily="2" charset="77"/>
                <a:ea typeface="Proxima Nova"/>
                <a:cs typeface="Proxima Nova"/>
                <a:sym typeface="Proxima Nova"/>
              </a:endParaRPr>
            </a:p>
          </p:txBody>
        </p:sp>
        <p:sp>
          <p:nvSpPr>
            <p:cNvPr id="2830" name="Shape 2830"/>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ea typeface="Proxima Nova"/>
                  <a:cs typeface="Proxima Nova"/>
                  <a:sym typeface="Proxima Nova"/>
                </a:rPr>
                <a:t>MASTER</a:t>
              </a:r>
              <a:endParaRPr sz="1000" b="1">
                <a:latin typeface="Overpass" pitchFamily="2" charset="77"/>
                <a:ea typeface="Proxima Nova"/>
                <a:cs typeface="Proxima Nova"/>
                <a:sym typeface="Proxima Nova"/>
              </a:endParaRPr>
            </a:p>
          </p:txBody>
        </p:sp>
        <p:sp>
          <p:nvSpPr>
            <p:cNvPr id="2831" name="Shape 2831"/>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API/AUTHENTICATION</a:t>
              </a:r>
              <a:endParaRPr sz="900" b="1">
                <a:solidFill>
                  <a:srgbClr val="FFFFFF"/>
                </a:solidFill>
                <a:latin typeface="Overpass" pitchFamily="2" charset="77"/>
                <a:ea typeface="Proxima Nova"/>
                <a:cs typeface="Proxima Nova"/>
                <a:sym typeface="Proxima Nova"/>
              </a:endParaRPr>
            </a:p>
          </p:txBody>
        </p:sp>
        <p:sp>
          <p:nvSpPr>
            <p:cNvPr id="2832" name="Shape 2832"/>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DATA STORE</a:t>
              </a:r>
              <a:endParaRPr sz="900" b="1">
                <a:solidFill>
                  <a:srgbClr val="FFFFFF"/>
                </a:solidFill>
                <a:latin typeface="Overpass" pitchFamily="2" charset="77"/>
                <a:ea typeface="Proxima Nova"/>
                <a:cs typeface="Proxima Nova"/>
                <a:sym typeface="Proxima Nova"/>
              </a:endParaRPr>
            </a:p>
          </p:txBody>
        </p:sp>
        <p:sp>
          <p:nvSpPr>
            <p:cNvPr id="2833" name="Shape 2833"/>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SCHEDULER</a:t>
              </a:r>
              <a:endParaRPr sz="900" b="1">
                <a:solidFill>
                  <a:srgbClr val="FFFFFF"/>
                </a:solidFill>
                <a:latin typeface="Overpass" pitchFamily="2" charset="77"/>
                <a:ea typeface="Proxima Nova"/>
                <a:cs typeface="Proxima Nova"/>
                <a:sym typeface="Proxima Nova"/>
              </a:endParaRPr>
            </a:p>
          </p:txBody>
        </p:sp>
        <p:sp>
          <p:nvSpPr>
            <p:cNvPr id="2834" name="Shape 2834"/>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HEALTH/SCALING</a:t>
              </a:r>
              <a:endParaRPr sz="900" b="1">
                <a:solidFill>
                  <a:srgbClr val="FFFFFF"/>
                </a:solidFill>
                <a:latin typeface="Overpass" pitchFamily="2" charset="77"/>
                <a:ea typeface="Proxima Nova"/>
                <a:cs typeface="Proxima Nova"/>
                <a:sym typeface="Proxima Nova"/>
              </a:endParaRPr>
            </a:p>
          </p:txBody>
        </p:sp>
      </p:grpSp>
      <p:sp>
        <p:nvSpPr>
          <p:cNvPr id="2835" name="Shape 2835"/>
          <p:cNvSpPr txBox="1"/>
          <p:nvPr/>
        </p:nvSpPr>
        <p:spPr>
          <a:xfrm>
            <a:off x="5533402"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836" name="Shape 2836"/>
          <p:cNvPicPr preferRelativeResize="0"/>
          <p:nvPr/>
        </p:nvPicPr>
        <p:blipFill>
          <a:blip r:embed="rId5">
            <a:alphaModFix/>
          </a:blip>
          <a:stretch>
            <a:fillRect/>
          </a:stretch>
        </p:blipFill>
        <p:spPr>
          <a:xfrm>
            <a:off x="5117124" y="2258716"/>
            <a:ext cx="171073" cy="171073"/>
          </a:xfrm>
          <a:prstGeom prst="rect">
            <a:avLst/>
          </a:prstGeom>
          <a:noFill/>
          <a:ln>
            <a:noFill/>
          </a:ln>
        </p:spPr>
      </p:pic>
      <p:pic>
        <p:nvPicPr>
          <p:cNvPr id="2837" name="Shape 2837"/>
          <p:cNvPicPr preferRelativeResize="0"/>
          <p:nvPr/>
        </p:nvPicPr>
        <p:blipFill>
          <a:blip r:embed="rId8">
            <a:alphaModFix/>
          </a:blip>
          <a:stretch>
            <a:fillRect/>
          </a:stretch>
        </p:blipFill>
        <p:spPr>
          <a:xfrm>
            <a:off x="5611679" y="1835506"/>
            <a:ext cx="123452" cy="123452"/>
          </a:xfrm>
          <a:prstGeom prst="rect">
            <a:avLst/>
          </a:prstGeom>
          <a:noFill/>
          <a:ln>
            <a:noFill/>
          </a:ln>
        </p:spPr>
      </p:pic>
      <p:sp>
        <p:nvSpPr>
          <p:cNvPr id="2" name="Slide Number Placeholder 1">
            <a:extLst>
              <a:ext uri="{FF2B5EF4-FFF2-40B4-BE49-F238E27FC236}">
                <a16:creationId xmlns:a16="http://schemas.microsoft.com/office/drawing/2014/main" id="{5FFA560A-91AC-DD40-B84C-058E575B94A4}"/>
              </a:ext>
            </a:extLst>
          </p:cNvPr>
          <p:cNvSpPr>
            <a:spLocks noGrp="1"/>
          </p:cNvSpPr>
          <p:nvPr>
            <p:ph type="sldNum" idx="12"/>
          </p:nvPr>
        </p:nvSpPr>
        <p:spPr/>
        <p:txBody>
          <a:bodyPr/>
          <a:lstStyle/>
          <a:p>
            <a:fld id="{00000000-1234-1234-1234-123412341234}" type="slidenum">
              <a:rPr lang="en" smtClean="0"/>
              <a:pPr/>
              <a:t>46</a:t>
            </a:fld>
            <a:endParaRPr lang="e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3" name="Shape 284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AUTO-HEALING FAILED CONTAINERS</a:t>
            </a:r>
            <a:endParaRPr>
              <a:latin typeface="Overpass" pitchFamily="2" charset="77"/>
            </a:endParaRPr>
          </a:p>
        </p:txBody>
      </p:sp>
      <p:sp>
        <p:nvSpPr>
          <p:cNvPr id="2844" name="Shape 2844"/>
          <p:cNvSpPr/>
          <p:nvPr/>
        </p:nvSpPr>
        <p:spPr>
          <a:xfrm>
            <a:off x="1929550" y="1340225"/>
            <a:ext cx="5180400" cy="28983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845" name="Shape 2845"/>
          <p:cNvSpPr/>
          <p:nvPr/>
        </p:nvSpPr>
        <p:spPr>
          <a:xfrm>
            <a:off x="4919412"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846" name="Shape 2846"/>
          <p:cNvSpPr/>
          <p:nvPr/>
        </p:nvSpPr>
        <p:spPr>
          <a:xfrm>
            <a:off x="4948565"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847" name="Shape 2847"/>
          <p:cNvSpPr/>
          <p:nvPr/>
        </p:nvSpPr>
        <p:spPr>
          <a:xfrm>
            <a:off x="5010087"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48" name="Shape 2848"/>
          <p:cNvSpPr/>
          <p:nvPr/>
        </p:nvSpPr>
        <p:spPr>
          <a:xfrm>
            <a:off x="5008677"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49" name="Shape 2849"/>
          <p:cNvSpPr txBox="1"/>
          <p:nvPr/>
        </p:nvSpPr>
        <p:spPr>
          <a:xfrm>
            <a:off x="4919412"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850" name="Shape 2850"/>
          <p:cNvGrpSpPr/>
          <p:nvPr/>
        </p:nvGrpSpPr>
        <p:grpSpPr>
          <a:xfrm>
            <a:off x="4914295" y="2796234"/>
            <a:ext cx="935465" cy="291324"/>
            <a:chOff x="4589214" y="2962122"/>
            <a:chExt cx="701301" cy="218400"/>
          </a:xfrm>
        </p:grpSpPr>
        <p:sp>
          <p:nvSpPr>
            <p:cNvPr id="2851" name="Shape 285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52" name="Shape 285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53" name="Shape 2853"/>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854" name="Shape 2854"/>
          <p:cNvSpPr/>
          <p:nvPr/>
        </p:nvSpPr>
        <p:spPr>
          <a:xfrm>
            <a:off x="5082757"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855" name="Shape 2855"/>
          <p:cNvPicPr preferRelativeResize="0"/>
          <p:nvPr/>
        </p:nvPicPr>
        <p:blipFill>
          <a:blip r:embed="rId3">
            <a:alphaModFix/>
          </a:blip>
          <a:stretch>
            <a:fillRect/>
          </a:stretch>
        </p:blipFill>
        <p:spPr>
          <a:xfrm>
            <a:off x="5112775" y="3067205"/>
            <a:ext cx="192470" cy="103644"/>
          </a:xfrm>
          <a:prstGeom prst="rect">
            <a:avLst/>
          </a:prstGeom>
          <a:noFill/>
          <a:ln>
            <a:noFill/>
          </a:ln>
        </p:spPr>
      </p:pic>
      <p:sp>
        <p:nvSpPr>
          <p:cNvPr id="2856" name="Shape 2856"/>
          <p:cNvSpPr/>
          <p:nvPr/>
        </p:nvSpPr>
        <p:spPr>
          <a:xfrm>
            <a:off x="5082757"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857" name="Shape 2857"/>
          <p:cNvPicPr preferRelativeResize="0"/>
          <p:nvPr/>
        </p:nvPicPr>
        <p:blipFill>
          <a:blip r:embed="rId3">
            <a:alphaModFix/>
          </a:blip>
          <a:stretch>
            <a:fillRect/>
          </a:stretch>
        </p:blipFill>
        <p:spPr>
          <a:xfrm>
            <a:off x="5112775" y="3517958"/>
            <a:ext cx="192470" cy="103644"/>
          </a:xfrm>
          <a:prstGeom prst="rect">
            <a:avLst/>
          </a:prstGeom>
          <a:noFill/>
          <a:ln>
            <a:noFill/>
          </a:ln>
        </p:spPr>
      </p:pic>
      <p:sp>
        <p:nvSpPr>
          <p:cNvPr id="2858" name="Shape 2858"/>
          <p:cNvSpPr/>
          <p:nvPr/>
        </p:nvSpPr>
        <p:spPr>
          <a:xfrm>
            <a:off x="3829232"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859" name="Shape 2859"/>
          <p:cNvSpPr/>
          <p:nvPr/>
        </p:nvSpPr>
        <p:spPr>
          <a:xfrm>
            <a:off x="3858385"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860" name="Shape 2860"/>
          <p:cNvSpPr/>
          <p:nvPr/>
        </p:nvSpPr>
        <p:spPr>
          <a:xfrm>
            <a:off x="4378263"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61" name="Shape 2861"/>
          <p:cNvSpPr/>
          <p:nvPr/>
        </p:nvSpPr>
        <p:spPr>
          <a:xfrm>
            <a:off x="4378263" y="3072620"/>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62" name="Shape 2862"/>
          <p:cNvSpPr/>
          <p:nvPr/>
        </p:nvSpPr>
        <p:spPr>
          <a:xfrm>
            <a:off x="3918497"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63" name="Shape 2863"/>
          <p:cNvSpPr txBox="1"/>
          <p:nvPr/>
        </p:nvSpPr>
        <p:spPr>
          <a:xfrm>
            <a:off x="3829232"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864" name="Shape 2864"/>
          <p:cNvGrpSpPr/>
          <p:nvPr/>
        </p:nvGrpSpPr>
        <p:grpSpPr>
          <a:xfrm>
            <a:off x="3824116" y="2796234"/>
            <a:ext cx="935465" cy="291324"/>
            <a:chOff x="4589214" y="2962122"/>
            <a:chExt cx="701301" cy="218400"/>
          </a:xfrm>
        </p:grpSpPr>
        <p:sp>
          <p:nvSpPr>
            <p:cNvPr id="2865" name="Shape 286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66" name="Shape 286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67" name="Shape 2867"/>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868" name="Shape 2868"/>
          <p:cNvSpPr/>
          <p:nvPr/>
        </p:nvSpPr>
        <p:spPr>
          <a:xfrm>
            <a:off x="3992577"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869" name="Shape 2869"/>
          <p:cNvPicPr preferRelativeResize="0"/>
          <p:nvPr/>
        </p:nvPicPr>
        <p:blipFill>
          <a:blip r:embed="rId3">
            <a:alphaModFix/>
          </a:blip>
          <a:stretch>
            <a:fillRect/>
          </a:stretch>
        </p:blipFill>
        <p:spPr>
          <a:xfrm>
            <a:off x="4022596" y="3067205"/>
            <a:ext cx="192470" cy="103644"/>
          </a:xfrm>
          <a:prstGeom prst="rect">
            <a:avLst/>
          </a:prstGeom>
          <a:noFill/>
          <a:ln>
            <a:noFill/>
          </a:ln>
        </p:spPr>
      </p:pic>
      <p:sp>
        <p:nvSpPr>
          <p:cNvPr id="2870" name="Shape 2870"/>
          <p:cNvSpPr/>
          <p:nvPr/>
        </p:nvSpPr>
        <p:spPr>
          <a:xfrm>
            <a:off x="4455169"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871" name="Shape 2871"/>
          <p:cNvPicPr preferRelativeResize="0"/>
          <p:nvPr/>
        </p:nvPicPr>
        <p:blipFill>
          <a:blip r:embed="rId3">
            <a:alphaModFix/>
          </a:blip>
          <a:stretch>
            <a:fillRect/>
          </a:stretch>
        </p:blipFill>
        <p:spPr>
          <a:xfrm>
            <a:off x="4485188" y="3067205"/>
            <a:ext cx="192470" cy="103644"/>
          </a:xfrm>
          <a:prstGeom prst="rect">
            <a:avLst/>
          </a:prstGeom>
          <a:noFill/>
          <a:ln>
            <a:noFill/>
          </a:ln>
        </p:spPr>
      </p:pic>
      <p:sp>
        <p:nvSpPr>
          <p:cNvPr id="2872" name="Shape 2872"/>
          <p:cNvSpPr/>
          <p:nvPr/>
        </p:nvSpPr>
        <p:spPr>
          <a:xfrm>
            <a:off x="4455169"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873" name="Shape 2873"/>
          <p:cNvPicPr preferRelativeResize="0"/>
          <p:nvPr/>
        </p:nvPicPr>
        <p:blipFill>
          <a:blip r:embed="rId3">
            <a:alphaModFix/>
          </a:blip>
          <a:stretch>
            <a:fillRect/>
          </a:stretch>
        </p:blipFill>
        <p:spPr>
          <a:xfrm>
            <a:off x="4485188" y="3517958"/>
            <a:ext cx="192470" cy="103644"/>
          </a:xfrm>
          <a:prstGeom prst="rect">
            <a:avLst/>
          </a:prstGeom>
          <a:noFill/>
          <a:ln>
            <a:noFill/>
          </a:ln>
        </p:spPr>
      </p:pic>
      <p:sp>
        <p:nvSpPr>
          <p:cNvPr id="2874" name="Shape 2874"/>
          <p:cNvSpPr/>
          <p:nvPr/>
        </p:nvSpPr>
        <p:spPr>
          <a:xfrm>
            <a:off x="6001798"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875" name="Shape 2875"/>
          <p:cNvSpPr/>
          <p:nvPr/>
        </p:nvSpPr>
        <p:spPr>
          <a:xfrm>
            <a:off x="6030951"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876" name="Shape 2876"/>
          <p:cNvSpPr/>
          <p:nvPr/>
        </p:nvSpPr>
        <p:spPr>
          <a:xfrm>
            <a:off x="6550829"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77" name="Shape 2877"/>
          <p:cNvSpPr/>
          <p:nvPr/>
        </p:nvSpPr>
        <p:spPr>
          <a:xfrm>
            <a:off x="6091063"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78" name="Shape 2878"/>
          <p:cNvSpPr txBox="1"/>
          <p:nvPr/>
        </p:nvSpPr>
        <p:spPr>
          <a:xfrm>
            <a:off x="6001798"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879" name="Shape 2879"/>
          <p:cNvGrpSpPr/>
          <p:nvPr/>
        </p:nvGrpSpPr>
        <p:grpSpPr>
          <a:xfrm>
            <a:off x="5996682" y="2796234"/>
            <a:ext cx="935465" cy="291324"/>
            <a:chOff x="4589214" y="2962122"/>
            <a:chExt cx="701301" cy="218400"/>
          </a:xfrm>
        </p:grpSpPr>
        <p:sp>
          <p:nvSpPr>
            <p:cNvPr id="2880" name="Shape 288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81" name="Shape 288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82" name="Shape 2882"/>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883" name="Shape 2883"/>
          <p:cNvSpPr/>
          <p:nvPr/>
        </p:nvSpPr>
        <p:spPr>
          <a:xfrm>
            <a:off x="6165143"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884" name="Shape 2884"/>
          <p:cNvPicPr preferRelativeResize="0"/>
          <p:nvPr/>
        </p:nvPicPr>
        <p:blipFill>
          <a:blip r:embed="rId3">
            <a:alphaModFix/>
          </a:blip>
          <a:stretch>
            <a:fillRect/>
          </a:stretch>
        </p:blipFill>
        <p:spPr>
          <a:xfrm>
            <a:off x="6195162" y="3067205"/>
            <a:ext cx="192470" cy="103644"/>
          </a:xfrm>
          <a:prstGeom prst="rect">
            <a:avLst/>
          </a:prstGeom>
          <a:noFill/>
          <a:ln>
            <a:noFill/>
          </a:ln>
        </p:spPr>
      </p:pic>
      <p:sp>
        <p:nvSpPr>
          <p:cNvPr id="2885" name="Shape 2885"/>
          <p:cNvSpPr/>
          <p:nvPr/>
        </p:nvSpPr>
        <p:spPr>
          <a:xfrm>
            <a:off x="6627735"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886" name="Shape 2886"/>
          <p:cNvPicPr preferRelativeResize="0"/>
          <p:nvPr/>
        </p:nvPicPr>
        <p:blipFill>
          <a:blip r:embed="rId3">
            <a:alphaModFix/>
          </a:blip>
          <a:stretch>
            <a:fillRect/>
          </a:stretch>
        </p:blipFill>
        <p:spPr>
          <a:xfrm>
            <a:off x="6657754" y="3517958"/>
            <a:ext cx="192470" cy="103644"/>
          </a:xfrm>
          <a:prstGeom prst="rect">
            <a:avLst/>
          </a:prstGeom>
          <a:noFill/>
          <a:ln>
            <a:noFill/>
          </a:ln>
        </p:spPr>
      </p:pic>
      <p:sp>
        <p:nvSpPr>
          <p:cNvPr id="2887" name="Shape 2887"/>
          <p:cNvSpPr/>
          <p:nvPr/>
        </p:nvSpPr>
        <p:spPr>
          <a:xfrm>
            <a:off x="491941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888" name="Shape 2888"/>
          <p:cNvSpPr/>
          <p:nvPr/>
        </p:nvSpPr>
        <p:spPr>
          <a:xfrm>
            <a:off x="494856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889" name="Shape 2889"/>
          <p:cNvSpPr/>
          <p:nvPr/>
        </p:nvSpPr>
        <p:spPr>
          <a:xfrm>
            <a:off x="501008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90" name="Shape 2890"/>
          <p:cNvSpPr/>
          <p:nvPr/>
        </p:nvSpPr>
        <p:spPr>
          <a:xfrm>
            <a:off x="546844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91" name="Shape 2891"/>
          <p:cNvSpPr/>
          <p:nvPr/>
        </p:nvSpPr>
        <p:spPr>
          <a:xfrm>
            <a:off x="5468443"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892" name="Shape 2892"/>
          <p:cNvSpPr txBox="1"/>
          <p:nvPr/>
        </p:nvSpPr>
        <p:spPr>
          <a:xfrm>
            <a:off x="491941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893" name="Shape 2893"/>
          <p:cNvGrpSpPr/>
          <p:nvPr/>
        </p:nvGrpSpPr>
        <p:grpSpPr>
          <a:xfrm>
            <a:off x="4914295" y="1379606"/>
            <a:ext cx="935465" cy="291324"/>
            <a:chOff x="4589214" y="2962122"/>
            <a:chExt cx="701301" cy="218400"/>
          </a:xfrm>
        </p:grpSpPr>
        <p:sp>
          <p:nvSpPr>
            <p:cNvPr id="2894" name="Shape 289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95" name="Shape 289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896" name="Shape 2896"/>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897" name="Shape 2897"/>
          <p:cNvSpPr/>
          <p:nvPr/>
        </p:nvSpPr>
        <p:spPr>
          <a:xfrm>
            <a:off x="5545349"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2898" name="Shape 2898"/>
          <p:cNvPicPr preferRelativeResize="0"/>
          <p:nvPr/>
        </p:nvPicPr>
        <p:blipFill>
          <a:blip r:embed="rId3">
            <a:alphaModFix/>
          </a:blip>
          <a:stretch>
            <a:fillRect/>
          </a:stretch>
        </p:blipFill>
        <p:spPr>
          <a:xfrm>
            <a:off x="5575367" y="1650578"/>
            <a:ext cx="192470" cy="103644"/>
          </a:xfrm>
          <a:prstGeom prst="rect">
            <a:avLst/>
          </a:prstGeom>
          <a:noFill/>
          <a:ln>
            <a:noFill/>
          </a:ln>
        </p:spPr>
      </p:pic>
      <p:sp>
        <p:nvSpPr>
          <p:cNvPr id="2899" name="Shape 2899"/>
          <p:cNvSpPr/>
          <p:nvPr/>
        </p:nvSpPr>
        <p:spPr>
          <a:xfrm>
            <a:off x="554534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00" name="Shape 2900"/>
          <p:cNvPicPr preferRelativeResize="0"/>
          <p:nvPr/>
        </p:nvPicPr>
        <p:blipFill>
          <a:blip r:embed="rId3">
            <a:alphaModFix/>
          </a:blip>
          <a:stretch>
            <a:fillRect/>
          </a:stretch>
        </p:blipFill>
        <p:spPr>
          <a:xfrm>
            <a:off x="5575367" y="2101330"/>
            <a:ext cx="192470" cy="103644"/>
          </a:xfrm>
          <a:prstGeom prst="rect">
            <a:avLst/>
          </a:prstGeom>
          <a:noFill/>
          <a:ln>
            <a:noFill/>
          </a:ln>
        </p:spPr>
      </p:pic>
      <p:sp>
        <p:nvSpPr>
          <p:cNvPr id="2901" name="Shape 2901"/>
          <p:cNvSpPr/>
          <p:nvPr/>
        </p:nvSpPr>
        <p:spPr>
          <a:xfrm>
            <a:off x="508275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02" name="Shape 2902"/>
          <p:cNvPicPr preferRelativeResize="0"/>
          <p:nvPr/>
        </p:nvPicPr>
        <p:blipFill>
          <a:blip r:embed="rId3">
            <a:alphaModFix/>
          </a:blip>
          <a:stretch>
            <a:fillRect/>
          </a:stretch>
        </p:blipFill>
        <p:spPr>
          <a:xfrm>
            <a:off x="5112775" y="2101330"/>
            <a:ext cx="192470" cy="103644"/>
          </a:xfrm>
          <a:prstGeom prst="rect">
            <a:avLst/>
          </a:prstGeom>
          <a:noFill/>
          <a:ln>
            <a:noFill/>
          </a:ln>
        </p:spPr>
      </p:pic>
      <p:sp>
        <p:nvSpPr>
          <p:cNvPr id="2903" name="Shape 2903"/>
          <p:cNvSpPr/>
          <p:nvPr/>
        </p:nvSpPr>
        <p:spPr>
          <a:xfrm>
            <a:off x="382923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904" name="Shape 2904"/>
          <p:cNvSpPr/>
          <p:nvPr/>
        </p:nvSpPr>
        <p:spPr>
          <a:xfrm>
            <a:off x="385838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905" name="Shape 2905"/>
          <p:cNvSpPr/>
          <p:nvPr/>
        </p:nvSpPr>
        <p:spPr>
          <a:xfrm>
            <a:off x="391990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06" name="Shape 2906"/>
          <p:cNvSpPr/>
          <p:nvPr/>
        </p:nvSpPr>
        <p:spPr>
          <a:xfrm>
            <a:off x="437826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07" name="Shape 2907"/>
          <p:cNvSpPr/>
          <p:nvPr/>
        </p:nvSpPr>
        <p:spPr>
          <a:xfrm>
            <a:off x="3918497"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08" name="Shape 2908"/>
          <p:cNvSpPr txBox="1"/>
          <p:nvPr/>
        </p:nvSpPr>
        <p:spPr>
          <a:xfrm>
            <a:off x="382923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909" name="Shape 2909"/>
          <p:cNvGrpSpPr/>
          <p:nvPr/>
        </p:nvGrpSpPr>
        <p:grpSpPr>
          <a:xfrm>
            <a:off x="3824116" y="1379606"/>
            <a:ext cx="935465" cy="291324"/>
            <a:chOff x="4589214" y="2962122"/>
            <a:chExt cx="701301" cy="218400"/>
          </a:xfrm>
        </p:grpSpPr>
        <p:sp>
          <p:nvSpPr>
            <p:cNvPr id="2910" name="Shape 291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911" name="Shape 291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912" name="Shape 2912"/>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913" name="Shape 2913"/>
          <p:cNvSpPr/>
          <p:nvPr/>
        </p:nvSpPr>
        <p:spPr>
          <a:xfrm>
            <a:off x="3992577"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14" name="Shape 2914"/>
          <p:cNvPicPr preferRelativeResize="0"/>
          <p:nvPr/>
        </p:nvPicPr>
        <p:blipFill>
          <a:blip r:embed="rId3">
            <a:alphaModFix/>
          </a:blip>
          <a:stretch>
            <a:fillRect/>
          </a:stretch>
        </p:blipFill>
        <p:spPr>
          <a:xfrm>
            <a:off x="4022596" y="1650578"/>
            <a:ext cx="192470" cy="103644"/>
          </a:xfrm>
          <a:prstGeom prst="rect">
            <a:avLst/>
          </a:prstGeom>
          <a:noFill/>
          <a:ln>
            <a:noFill/>
          </a:ln>
        </p:spPr>
      </p:pic>
      <p:sp>
        <p:nvSpPr>
          <p:cNvPr id="2915" name="Shape 2915"/>
          <p:cNvSpPr/>
          <p:nvPr/>
        </p:nvSpPr>
        <p:spPr>
          <a:xfrm>
            <a:off x="445516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16" name="Shape 2916"/>
          <p:cNvPicPr preferRelativeResize="0"/>
          <p:nvPr/>
        </p:nvPicPr>
        <p:blipFill>
          <a:blip r:embed="rId3">
            <a:alphaModFix/>
          </a:blip>
          <a:stretch>
            <a:fillRect/>
          </a:stretch>
        </p:blipFill>
        <p:spPr>
          <a:xfrm>
            <a:off x="4485188" y="2101330"/>
            <a:ext cx="192470" cy="103644"/>
          </a:xfrm>
          <a:prstGeom prst="rect">
            <a:avLst/>
          </a:prstGeom>
          <a:noFill/>
          <a:ln>
            <a:noFill/>
          </a:ln>
        </p:spPr>
      </p:pic>
      <p:sp>
        <p:nvSpPr>
          <p:cNvPr id="2917" name="Shape 2917"/>
          <p:cNvSpPr/>
          <p:nvPr/>
        </p:nvSpPr>
        <p:spPr>
          <a:xfrm>
            <a:off x="399257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18" name="Shape 2918"/>
          <p:cNvPicPr preferRelativeResize="0"/>
          <p:nvPr/>
        </p:nvPicPr>
        <p:blipFill>
          <a:blip r:embed="rId3">
            <a:alphaModFix/>
          </a:blip>
          <a:stretch>
            <a:fillRect/>
          </a:stretch>
        </p:blipFill>
        <p:spPr>
          <a:xfrm>
            <a:off x="4022596" y="2101330"/>
            <a:ext cx="192470" cy="103644"/>
          </a:xfrm>
          <a:prstGeom prst="rect">
            <a:avLst/>
          </a:prstGeom>
          <a:noFill/>
          <a:ln>
            <a:noFill/>
          </a:ln>
        </p:spPr>
      </p:pic>
      <p:sp>
        <p:nvSpPr>
          <p:cNvPr id="2919" name="Shape 2919"/>
          <p:cNvSpPr txBox="1"/>
          <p:nvPr/>
        </p:nvSpPr>
        <p:spPr>
          <a:xfrm>
            <a:off x="3985091" y="2198463"/>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920" name="Shape 2920"/>
          <p:cNvPicPr preferRelativeResize="0"/>
          <p:nvPr/>
        </p:nvPicPr>
        <p:blipFill>
          <a:blip r:embed="rId4">
            <a:alphaModFix/>
          </a:blip>
          <a:stretch>
            <a:fillRect/>
          </a:stretch>
        </p:blipFill>
        <p:spPr>
          <a:xfrm>
            <a:off x="4026873" y="1823438"/>
            <a:ext cx="196750" cy="131022"/>
          </a:xfrm>
          <a:prstGeom prst="rect">
            <a:avLst/>
          </a:prstGeom>
          <a:noFill/>
          <a:ln>
            <a:noFill/>
          </a:ln>
        </p:spPr>
      </p:pic>
      <p:pic>
        <p:nvPicPr>
          <p:cNvPr id="2921" name="Shape 2921"/>
          <p:cNvPicPr preferRelativeResize="0"/>
          <p:nvPr/>
        </p:nvPicPr>
        <p:blipFill>
          <a:blip r:embed="rId5">
            <a:alphaModFix/>
          </a:blip>
          <a:stretch>
            <a:fillRect/>
          </a:stretch>
        </p:blipFill>
        <p:spPr>
          <a:xfrm>
            <a:off x="4502528" y="2258716"/>
            <a:ext cx="171073" cy="171073"/>
          </a:xfrm>
          <a:prstGeom prst="rect">
            <a:avLst/>
          </a:prstGeom>
          <a:noFill/>
          <a:ln>
            <a:noFill/>
          </a:ln>
        </p:spPr>
      </p:pic>
      <p:sp>
        <p:nvSpPr>
          <p:cNvPr id="2922" name="Shape 2922"/>
          <p:cNvSpPr txBox="1"/>
          <p:nvPr/>
        </p:nvSpPr>
        <p:spPr>
          <a:xfrm>
            <a:off x="5079786" y="3157728"/>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923" name="Shape 2923"/>
          <p:cNvPicPr preferRelativeResize="0"/>
          <p:nvPr/>
        </p:nvPicPr>
        <p:blipFill>
          <a:blip r:embed="rId4">
            <a:alphaModFix/>
          </a:blip>
          <a:stretch>
            <a:fillRect/>
          </a:stretch>
        </p:blipFill>
        <p:spPr>
          <a:xfrm>
            <a:off x="5104798" y="3691818"/>
            <a:ext cx="196750" cy="131022"/>
          </a:xfrm>
          <a:prstGeom prst="rect">
            <a:avLst/>
          </a:prstGeom>
          <a:noFill/>
          <a:ln>
            <a:noFill/>
          </a:ln>
        </p:spPr>
      </p:pic>
      <p:sp>
        <p:nvSpPr>
          <p:cNvPr id="2924" name="Shape 2924"/>
          <p:cNvSpPr/>
          <p:nvPr/>
        </p:nvSpPr>
        <p:spPr>
          <a:xfrm>
            <a:off x="6001798"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925" name="Shape 2925"/>
          <p:cNvSpPr/>
          <p:nvPr/>
        </p:nvSpPr>
        <p:spPr>
          <a:xfrm>
            <a:off x="6030951"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926" name="Shape 2926"/>
          <p:cNvSpPr/>
          <p:nvPr/>
        </p:nvSpPr>
        <p:spPr>
          <a:xfrm>
            <a:off x="609247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27" name="Shape 2927"/>
          <p:cNvSpPr/>
          <p:nvPr/>
        </p:nvSpPr>
        <p:spPr>
          <a:xfrm>
            <a:off x="6550829"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28" name="Shape 2928"/>
          <p:cNvSpPr/>
          <p:nvPr/>
        </p:nvSpPr>
        <p:spPr>
          <a:xfrm>
            <a:off x="6091063"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29" name="Shape 2929"/>
          <p:cNvSpPr txBox="1"/>
          <p:nvPr/>
        </p:nvSpPr>
        <p:spPr>
          <a:xfrm>
            <a:off x="6001798"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930" name="Shape 2930"/>
          <p:cNvGrpSpPr/>
          <p:nvPr/>
        </p:nvGrpSpPr>
        <p:grpSpPr>
          <a:xfrm>
            <a:off x="5996682" y="1379606"/>
            <a:ext cx="935465" cy="291324"/>
            <a:chOff x="4589214" y="2962122"/>
            <a:chExt cx="701301" cy="218400"/>
          </a:xfrm>
        </p:grpSpPr>
        <p:sp>
          <p:nvSpPr>
            <p:cNvPr id="2931" name="Shape 2931"/>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932" name="Shape 2932"/>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933" name="Shape 2933"/>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934" name="Shape 2934"/>
          <p:cNvSpPr/>
          <p:nvPr/>
        </p:nvSpPr>
        <p:spPr>
          <a:xfrm>
            <a:off x="6165143"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35" name="Shape 2935"/>
          <p:cNvPicPr preferRelativeResize="0"/>
          <p:nvPr/>
        </p:nvPicPr>
        <p:blipFill>
          <a:blip r:embed="rId3">
            <a:alphaModFix/>
          </a:blip>
          <a:stretch>
            <a:fillRect/>
          </a:stretch>
        </p:blipFill>
        <p:spPr>
          <a:xfrm>
            <a:off x="6195162" y="1650578"/>
            <a:ext cx="192470" cy="103644"/>
          </a:xfrm>
          <a:prstGeom prst="rect">
            <a:avLst/>
          </a:prstGeom>
          <a:noFill/>
          <a:ln>
            <a:noFill/>
          </a:ln>
        </p:spPr>
      </p:pic>
      <p:sp>
        <p:nvSpPr>
          <p:cNvPr id="2936" name="Shape 2936"/>
          <p:cNvSpPr/>
          <p:nvPr/>
        </p:nvSpPr>
        <p:spPr>
          <a:xfrm>
            <a:off x="6627735"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37" name="Shape 2937"/>
          <p:cNvPicPr preferRelativeResize="0"/>
          <p:nvPr/>
        </p:nvPicPr>
        <p:blipFill>
          <a:blip r:embed="rId3">
            <a:alphaModFix/>
          </a:blip>
          <a:stretch>
            <a:fillRect/>
          </a:stretch>
        </p:blipFill>
        <p:spPr>
          <a:xfrm>
            <a:off x="6657754" y="2101330"/>
            <a:ext cx="192470" cy="103644"/>
          </a:xfrm>
          <a:prstGeom prst="rect">
            <a:avLst/>
          </a:prstGeom>
          <a:noFill/>
          <a:ln>
            <a:noFill/>
          </a:ln>
        </p:spPr>
      </p:pic>
      <p:sp>
        <p:nvSpPr>
          <p:cNvPr id="2938" name="Shape 2938"/>
          <p:cNvSpPr/>
          <p:nvPr/>
        </p:nvSpPr>
        <p:spPr>
          <a:xfrm>
            <a:off x="6165143"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39" name="Shape 2939"/>
          <p:cNvPicPr preferRelativeResize="0"/>
          <p:nvPr/>
        </p:nvPicPr>
        <p:blipFill>
          <a:blip r:embed="rId3">
            <a:alphaModFix/>
          </a:blip>
          <a:stretch>
            <a:fillRect/>
          </a:stretch>
        </p:blipFill>
        <p:spPr>
          <a:xfrm>
            <a:off x="6195162" y="2101330"/>
            <a:ext cx="192470" cy="103644"/>
          </a:xfrm>
          <a:prstGeom prst="rect">
            <a:avLst/>
          </a:prstGeom>
          <a:noFill/>
          <a:ln>
            <a:noFill/>
          </a:ln>
        </p:spPr>
      </p:pic>
      <p:sp>
        <p:nvSpPr>
          <p:cNvPr id="2940" name="Shape 2940"/>
          <p:cNvSpPr txBox="1"/>
          <p:nvPr/>
        </p:nvSpPr>
        <p:spPr>
          <a:xfrm>
            <a:off x="6158895"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941" name="Shape 2941"/>
          <p:cNvPicPr preferRelativeResize="0"/>
          <p:nvPr/>
        </p:nvPicPr>
        <p:blipFill>
          <a:blip r:embed="rId6">
            <a:alphaModFix/>
          </a:blip>
          <a:stretch>
            <a:fillRect/>
          </a:stretch>
        </p:blipFill>
        <p:spPr>
          <a:xfrm>
            <a:off x="6237524" y="1827235"/>
            <a:ext cx="118993" cy="131025"/>
          </a:xfrm>
          <a:prstGeom prst="rect">
            <a:avLst/>
          </a:prstGeom>
          <a:noFill/>
          <a:ln>
            <a:noFill/>
          </a:ln>
        </p:spPr>
      </p:pic>
      <p:pic>
        <p:nvPicPr>
          <p:cNvPr id="2942" name="Shape 2942"/>
          <p:cNvPicPr preferRelativeResize="0"/>
          <p:nvPr/>
        </p:nvPicPr>
        <p:blipFill>
          <a:blip r:embed="rId7">
            <a:alphaModFix/>
          </a:blip>
          <a:stretch>
            <a:fillRect/>
          </a:stretch>
        </p:blipFill>
        <p:spPr>
          <a:xfrm>
            <a:off x="6659015" y="2289679"/>
            <a:ext cx="210790" cy="109147"/>
          </a:xfrm>
          <a:prstGeom prst="rect">
            <a:avLst/>
          </a:prstGeom>
          <a:noFill/>
          <a:ln>
            <a:noFill/>
          </a:ln>
        </p:spPr>
      </p:pic>
      <p:sp>
        <p:nvSpPr>
          <p:cNvPr id="2943" name="Shape 2943"/>
          <p:cNvSpPr txBox="1"/>
          <p:nvPr/>
        </p:nvSpPr>
        <p:spPr>
          <a:xfrm>
            <a:off x="6166688" y="3149934"/>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944" name="Shape 2944"/>
          <p:cNvPicPr preferRelativeResize="0"/>
          <p:nvPr/>
        </p:nvPicPr>
        <p:blipFill>
          <a:blip r:embed="rId7">
            <a:alphaModFix/>
          </a:blip>
          <a:stretch>
            <a:fillRect/>
          </a:stretch>
        </p:blipFill>
        <p:spPr>
          <a:xfrm>
            <a:off x="6651222" y="3694729"/>
            <a:ext cx="210790" cy="109147"/>
          </a:xfrm>
          <a:prstGeom prst="rect">
            <a:avLst/>
          </a:prstGeom>
          <a:noFill/>
          <a:ln>
            <a:noFill/>
          </a:ln>
        </p:spPr>
      </p:pic>
      <p:pic>
        <p:nvPicPr>
          <p:cNvPr id="2945" name="Shape 2945"/>
          <p:cNvPicPr preferRelativeResize="0"/>
          <p:nvPr/>
        </p:nvPicPr>
        <p:blipFill>
          <a:blip r:embed="rId4">
            <a:alphaModFix/>
          </a:blip>
          <a:stretch>
            <a:fillRect/>
          </a:stretch>
        </p:blipFill>
        <p:spPr>
          <a:xfrm>
            <a:off x="4495102" y="3691818"/>
            <a:ext cx="196750" cy="131022"/>
          </a:xfrm>
          <a:prstGeom prst="rect">
            <a:avLst/>
          </a:prstGeom>
          <a:noFill/>
          <a:ln>
            <a:noFill/>
          </a:ln>
        </p:spPr>
      </p:pic>
      <p:pic>
        <p:nvPicPr>
          <p:cNvPr id="2946" name="Shape 2946"/>
          <p:cNvPicPr preferRelativeResize="0"/>
          <p:nvPr/>
        </p:nvPicPr>
        <p:blipFill>
          <a:blip r:embed="rId5">
            <a:alphaModFix/>
          </a:blip>
          <a:stretch>
            <a:fillRect/>
          </a:stretch>
        </p:blipFill>
        <p:spPr>
          <a:xfrm>
            <a:off x="4034710" y="3227368"/>
            <a:ext cx="171073" cy="171073"/>
          </a:xfrm>
          <a:prstGeom prst="rect">
            <a:avLst/>
          </a:prstGeom>
          <a:noFill/>
          <a:ln>
            <a:noFill/>
          </a:ln>
        </p:spPr>
      </p:pic>
      <p:pic>
        <p:nvPicPr>
          <p:cNvPr id="2947" name="Shape 2947"/>
          <p:cNvPicPr preferRelativeResize="0"/>
          <p:nvPr/>
        </p:nvPicPr>
        <p:blipFill>
          <a:blip r:embed="rId8">
            <a:alphaModFix/>
          </a:blip>
          <a:stretch>
            <a:fillRect/>
          </a:stretch>
        </p:blipFill>
        <p:spPr>
          <a:xfrm>
            <a:off x="4531432" y="3251174"/>
            <a:ext cx="123452" cy="123452"/>
          </a:xfrm>
          <a:prstGeom prst="rect">
            <a:avLst/>
          </a:prstGeom>
          <a:noFill/>
          <a:ln>
            <a:noFill/>
          </a:ln>
        </p:spPr>
      </p:pic>
      <p:grpSp>
        <p:nvGrpSpPr>
          <p:cNvPr id="2948" name="Shape 2948"/>
          <p:cNvGrpSpPr/>
          <p:nvPr/>
        </p:nvGrpSpPr>
        <p:grpSpPr>
          <a:xfrm>
            <a:off x="1999104" y="1412823"/>
            <a:ext cx="1769952" cy="2750368"/>
            <a:chOff x="2607113" y="1913225"/>
            <a:chExt cx="1326900" cy="2061900"/>
          </a:xfrm>
        </p:grpSpPr>
        <p:sp>
          <p:nvSpPr>
            <p:cNvPr id="2949" name="Shape 2949"/>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RED HAT</a:t>
              </a:r>
              <a:endParaRPr sz="10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ENTERPRISE LINUX</a:t>
              </a:r>
              <a:endParaRPr sz="1000" b="1">
                <a:solidFill>
                  <a:srgbClr val="FFFFFF"/>
                </a:solidFill>
                <a:latin typeface="Overpass" pitchFamily="2" charset="77"/>
                <a:ea typeface="Proxima Nova"/>
                <a:cs typeface="Proxima Nova"/>
                <a:sym typeface="Proxima Nova"/>
              </a:endParaRPr>
            </a:p>
          </p:txBody>
        </p:sp>
        <p:sp>
          <p:nvSpPr>
            <p:cNvPr id="2950" name="Shape 2950"/>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ea typeface="Proxima Nova"/>
                  <a:cs typeface="Proxima Nova"/>
                  <a:sym typeface="Proxima Nova"/>
                </a:rPr>
                <a:t>MASTER</a:t>
              </a:r>
              <a:endParaRPr sz="1000" b="1">
                <a:latin typeface="Overpass" pitchFamily="2" charset="77"/>
                <a:ea typeface="Proxima Nova"/>
                <a:cs typeface="Proxima Nova"/>
                <a:sym typeface="Proxima Nova"/>
              </a:endParaRPr>
            </a:p>
          </p:txBody>
        </p:sp>
        <p:sp>
          <p:nvSpPr>
            <p:cNvPr id="2951" name="Shape 2951"/>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API/AUTHENTICATION</a:t>
              </a:r>
              <a:endParaRPr sz="900" b="1">
                <a:solidFill>
                  <a:srgbClr val="FFFFFF"/>
                </a:solidFill>
                <a:latin typeface="Overpass" pitchFamily="2" charset="77"/>
                <a:ea typeface="Proxima Nova"/>
                <a:cs typeface="Proxima Nova"/>
                <a:sym typeface="Proxima Nova"/>
              </a:endParaRPr>
            </a:p>
          </p:txBody>
        </p:sp>
        <p:sp>
          <p:nvSpPr>
            <p:cNvPr id="2952" name="Shape 2952"/>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DATA STORE</a:t>
              </a:r>
              <a:endParaRPr sz="900" b="1">
                <a:solidFill>
                  <a:srgbClr val="FFFFFF"/>
                </a:solidFill>
                <a:latin typeface="Overpass" pitchFamily="2" charset="77"/>
                <a:ea typeface="Proxima Nova"/>
                <a:cs typeface="Proxima Nova"/>
                <a:sym typeface="Proxima Nova"/>
              </a:endParaRPr>
            </a:p>
          </p:txBody>
        </p:sp>
        <p:sp>
          <p:nvSpPr>
            <p:cNvPr id="2953" name="Shape 2953"/>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SCHEDULER</a:t>
              </a:r>
              <a:endParaRPr sz="900" b="1">
                <a:solidFill>
                  <a:srgbClr val="FFFFFF"/>
                </a:solidFill>
                <a:latin typeface="Overpass" pitchFamily="2" charset="77"/>
                <a:ea typeface="Proxima Nova"/>
                <a:cs typeface="Proxima Nova"/>
                <a:sym typeface="Proxima Nova"/>
              </a:endParaRPr>
            </a:p>
          </p:txBody>
        </p:sp>
        <p:sp>
          <p:nvSpPr>
            <p:cNvPr id="2954" name="Shape 2954"/>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HEALTH/SCALING</a:t>
              </a:r>
              <a:endParaRPr sz="900" b="1">
                <a:solidFill>
                  <a:srgbClr val="FFFFFF"/>
                </a:solidFill>
                <a:latin typeface="Overpass" pitchFamily="2" charset="77"/>
                <a:ea typeface="Proxima Nova"/>
                <a:cs typeface="Proxima Nova"/>
                <a:sym typeface="Proxima Nova"/>
              </a:endParaRPr>
            </a:p>
          </p:txBody>
        </p:sp>
      </p:grpSp>
      <p:sp>
        <p:nvSpPr>
          <p:cNvPr id="2955" name="Shape 2955"/>
          <p:cNvSpPr txBox="1"/>
          <p:nvPr/>
        </p:nvSpPr>
        <p:spPr>
          <a:xfrm>
            <a:off x="5533402"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2956" name="Shape 2956"/>
          <p:cNvPicPr preferRelativeResize="0"/>
          <p:nvPr/>
        </p:nvPicPr>
        <p:blipFill>
          <a:blip r:embed="rId5">
            <a:alphaModFix/>
          </a:blip>
          <a:stretch>
            <a:fillRect/>
          </a:stretch>
        </p:blipFill>
        <p:spPr>
          <a:xfrm>
            <a:off x="5117124" y="2258716"/>
            <a:ext cx="171073" cy="171073"/>
          </a:xfrm>
          <a:prstGeom prst="rect">
            <a:avLst/>
          </a:prstGeom>
          <a:noFill/>
          <a:ln>
            <a:noFill/>
          </a:ln>
        </p:spPr>
      </p:pic>
      <p:pic>
        <p:nvPicPr>
          <p:cNvPr id="2957" name="Shape 2957"/>
          <p:cNvPicPr preferRelativeResize="0"/>
          <p:nvPr/>
        </p:nvPicPr>
        <p:blipFill>
          <a:blip r:embed="rId8">
            <a:alphaModFix/>
          </a:blip>
          <a:stretch>
            <a:fillRect/>
          </a:stretch>
        </p:blipFill>
        <p:spPr>
          <a:xfrm>
            <a:off x="5611679" y="1835506"/>
            <a:ext cx="123452" cy="123452"/>
          </a:xfrm>
          <a:prstGeom prst="rect">
            <a:avLst/>
          </a:prstGeom>
          <a:noFill/>
          <a:ln>
            <a:noFill/>
          </a:ln>
        </p:spPr>
      </p:pic>
      <p:sp>
        <p:nvSpPr>
          <p:cNvPr id="2958" name="Shape 2958"/>
          <p:cNvSpPr/>
          <p:nvPr/>
        </p:nvSpPr>
        <p:spPr>
          <a:xfrm>
            <a:off x="1929550" y="1340225"/>
            <a:ext cx="5180400" cy="2898300"/>
          </a:xfrm>
          <a:prstGeom prst="rect">
            <a:avLst/>
          </a:prstGeom>
          <a:solidFill>
            <a:srgbClr val="FFFFFF">
              <a:alpha val="61150"/>
            </a:srgbClr>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959" name="Shape 2959"/>
          <p:cNvSpPr/>
          <p:nvPr/>
        </p:nvSpPr>
        <p:spPr>
          <a:xfrm>
            <a:off x="3829350" y="2829350"/>
            <a:ext cx="1030500" cy="1334700"/>
          </a:xfrm>
          <a:prstGeom prst="rect">
            <a:avLst/>
          </a:prstGeom>
          <a:solidFill>
            <a:srgbClr val="FF8232">
              <a:alpha val="82690"/>
            </a:srgbClr>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2960" name="Shape 2960"/>
          <p:cNvPicPr preferRelativeResize="0"/>
          <p:nvPr/>
        </p:nvPicPr>
        <p:blipFill>
          <a:blip r:embed="rId9">
            <a:alphaModFix/>
          </a:blip>
          <a:stretch>
            <a:fillRect/>
          </a:stretch>
        </p:blipFill>
        <p:spPr>
          <a:xfrm>
            <a:off x="3876500" y="2954425"/>
            <a:ext cx="935450" cy="935450"/>
          </a:xfrm>
          <a:prstGeom prst="rect">
            <a:avLst/>
          </a:prstGeom>
          <a:noFill/>
          <a:ln>
            <a:noFill/>
          </a:ln>
        </p:spPr>
      </p:pic>
      <p:sp>
        <p:nvSpPr>
          <p:cNvPr id="2" name="Slide Number Placeholder 1">
            <a:extLst>
              <a:ext uri="{FF2B5EF4-FFF2-40B4-BE49-F238E27FC236}">
                <a16:creationId xmlns:a16="http://schemas.microsoft.com/office/drawing/2014/main" id="{8458FA8A-9E38-1341-B49D-216A70E7CB3C}"/>
              </a:ext>
            </a:extLst>
          </p:cNvPr>
          <p:cNvSpPr>
            <a:spLocks noGrp="1"/>
          </p:cNvSpPr>
          <p:nvPr>
            <p:ph type="sldNum" idx="12"/>
          </p:nvPr>
        </p:nvSpPr>
        <p:spPr/>
        <p:txBody>
          <a:bodyPr/>
          <a:lstStyle/>
          <a:p>
            <a:fld id="{00000000-1234-1234-1234-123412341234}" type="slidenum">
              <a:rPr lang="en" smtClean="0"/>
              <a:pPr/>
              <a:t>47</a:t>
            </a:fld>
            <a:endParaRPr lang="e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6" name="Shape 2966"/>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AUTO-HEALING FAILED CONTAINERS</a:t>
            </a:r>
            <a:endParaRPr>
              <a:latin typeface="Overpass" pitchFamily="2" charset="77"/>
            </a:endParaRPr>
          </a:p>
        </p:txBody>
      </p:sp>
      <p:sp>
        <p:nvSpPr>
          <p:cNvPr id="2967" name="Shape 2967"/>
          <p:cNvSpPr/>
          <p:nvPr/>
        </p:nvSpPr>
        <p:spPr>
          <a:xfrm>
            <a:off x="1929550" y="1340225"/>
            <a:ext cx="5180400" cy="28983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sp>
        <p:nvSpPr>
          <p:cNvPr id="2968" name="Shape 2968"/>
          <p:cNvSpPr/>
          <p:nvPr/>
        </p:nvSpPr>
        <p:spPr>
          <a:xfrm>
            <a:off x="4919412"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969" name="Shape 2969"/>
          <p:cNvSpPr/>
          <p:nvPr/>
        </p:nvSpPr>
        <p:spPr>
          <a:xfrm>
            <a:off x="4948565"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970" name="Shape 2970"/>
          <p:cNvSpPr/>
          <p:nvPr/>
        </p:nvSpPr>
        <p:spPr>
          <a:xfrm>
            <a:off x="5010087"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71" name="Shape 2971"/>
          <p:cNvSpPr/>
          <p:nvPr/>
        </p:nvSpPr>
        <p:spPr>
          <a:xfrm>
            <a:off x="5008677"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72" name="Shape 2972"/>
          <p:cNvSpPr txBox="1"/>
          <p:nvPr/>
        </p:nvSpPr>
        <p:spPr>
          <a:xfrm>
            <a:off x="4919412"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973" name="Shape 2973"/>
          <p:cNvGrpSpPr/>
          <p:nvPr/>
        </p:nvGrpSpPr>
        <p:grpSpPr>
          <a:xfrm>
            <a:off x="4914295" y="2796234"/>
            <a:ext cx="935465" cy="291324"/>
            <a:chOff x="4589214" y="2962122"/>
            <a:chExt cx="701301" cy="218400"/>
          </a:xfrm>
        </p:grpSpPr>
        <p:sp>
          <p:nvSpPr>
            <p:cNvPr id="2974" name="Shape 297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975" name="Shape 297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976" name="Shape 2976"/>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977" name="Shape 2977"/>
          <p:cNvSpPr/>
          <p:nvPr/>
        </p:nvSpPr>
        <p:spPr>
          <a:xfrm>
            <a:off x="5082757"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78" name="Shape 2978"/>
          <p:cNvPicPr preferRelativeResize="0"/>
          <p:nvPr/>
        </p:nvPicPr>
        <p:blipFill>
          <a:blip r:embed="rId3">
            <a:alphaModFix/>
          </a:blip>
          <a:stretch>
            <a:fillRect/>
          </a:stretch>
        </p:blipFill>
        <p:spPr>
          <a:xfrm>
            <a:off x="5112775" y="3067205"/>
            <a:ext cx="192470" cy="103644"/>
          </a:xfrm>
          <a:prstGeom prst="rect">
            <a:avLst/>
          </a:prstGeom>
          <a:noFill/>
          <a:ln>
            <a:noFill/>
          </a:ln>
        </p:spPr>
      </p:pic>
      <p:sp>
        <p:nvSpPr>
          <p:cNvPr id="2979" name="Shape 2979"/>
          <p:cNvSpPr/>
          <p:nvPr/>
        </p:nvSpPr>
        <p:spPr>
          <a:xfrm>
            <a:off x="5082757"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80" name="Shape 2980"/>
          <p:cNvPicPr preferRelativeResize="0"/>
          <p:nvPr/>
        </p:nvPicPr>
        <p:blipFill>
          <a:blip r:embed="rId3">
            <a:alphaModFix/>
          </a:blip>
          <a:stretch>
            <a:fillRect/>
          </a:stretch>
        </p:blipFill>
        <p:spPr>
          <a:xfrm>
            <a:off x="5112775" y="3517958"/>
            <a:ext cx="192470" cy="103644"/>
          </a:xfrm>
          <a:prstGeom prst="rect">
            <a:avLst/>
          </a:prstGeom>
          <a:noFill/>
          <a:ln>
            <a:noFill/>
          </a:ln>
        </p:spPr>
      </p:pic>
      <p:sp>
        <p:nvSpPr>
          <p:cNvPr id="2981" name="Shape 2981"/>
          <p:cNvSpPr/>
          <p:nvPr/>
        </p:nvSpPr>
        <p:spPr>
          <a:xfrm>
            <a:off x="6001798" y="2829347"/>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982" name="Shape 2982"/>
          <p:cNvSpPr/>
          <p:nvPr/>
        </p:nvSpPr>
        <p:spPr>
          <a:xfrm>
            <a:off x="6030951" y="2857874"/>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983" name="Shape 2983"/>
          <p:cNvSpPr/>
          <p:nvPr/>
        </p:nvSpPr>
        <p:spPr>
          <a:xfrm>
            <a:off x="6550829"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84" name="Shape 2984"/>
          <p:cNvSpPr/>
          <p:nvPr/>
        </p:nvSpPr>
        <p:spPr>
          <a:xfrm>
            <a:off x="6091063" y="307262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85" name="Shape 2985"/>
          <p:cNvSpPr txBox="1"/>
          <p:nvPr/>
        </p:nvSpPr>
        <p:spPr>
          <a:xfrm>
            <a:off x="6001798" y="3908802"/>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986" name="Shape 2986"/>
          <p:cNvGrpSpPr/>
          <p:nvPr/>
        </p:nvGrpSpPr>
        <p:grpSpPr>
          <a:xfrm>
            <a:off x="5996682" y="2796234"/>
            <a:ext cx="935465" cy="291324"/>
            <a:chOff x="4589214" y="2962122"/>
            <a:chExt cx="701301" cy="218400"/>
          </a:xfrm>
        </p:grpSpPr>
        <p:sp>
          <p:nvSpPr>
            <p:cNvPr id="2987" name="Shape 2987"/>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988" name="Shape 2988"/>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2989" name="Shape 2989"/>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2990" name="Shape 2990"/>
          <p:cNvSpPr/>
          <p:nvPr/>
        </p:nvSpPr>
        <p:spPr>
          <a:xfrm>
            <a:off x="6165143"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91" name="Shape 2991"/>
          <p:cNvPicPr preferRelativeResize="0"/>
          <p:nvPr/>
        </p:nvPicPr>
        <p:blipFill>
          <a:blip r:embed="rId3">
            <a:alphaModFix/>
          </a:blip>
          <a:stretch>
            <a:fillRect/>
          </a:stretch>
        </p:blipFill>
        <p:spPr>
          <a:xfrm>
            <a:off x="6195162" y="3067205"/>
            <a:ext cx="192470" cy="103644"/>
          </a:xfrm>
          <a:prstGeom prst="rect">
            <a:avLst/>
          </a:prstGeom>
          <a:noFill/>
          <a:ln>
            <a:noFill/>
          </a:ln>
        </p:spPr>
      </p:pic>
      <p:sp>
        <p:nvSpPr>
          <p:cNvPr id="2992" name="Shape 2992"/>
          <p:cNvSpPr/>
          <p:nvPr/>
        </p:nvSpPr>
        <p:spPr>
          <a:xfrm>
            <a:off x="6627735"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2993" name="Shape 2993"/>
          <p:cNvPicPr preferRelativeResize="0"/>
          <p:nvPr/>
        </p:nvPicPr>
        <p:blipFill>
          <a:blip r:embed="rId3">
            <a:alphaModFix/>
          </a:blip>
          <a:stretch>
            <a:fillRect/>
          </a:stretch>
        </p:blipFill>
        <p:spPr>
          <a:xfrm>
            <a:off x="6657754" y="3517958"/>
            <a:ext cx="192470" cy="103644"/>
          </a:xfrm>
          <a:prstGeom prst="rect">
            <a:avLst/>
          </a:prstGeom>
          <a:noFill/>
          <a:ln>
            <a:noFill/>
          </a:ln>
        </p:spPr>
      </p:pic>
      <p:sp>
        <p:nvSpPr>
          <p:cNvPr id="2994" name="Shape 2994"/>
          <p:cNvSpPr/>
          <p:nvPr/>
        </p:nvSpPr>
        <p:spPr>
          <a:xfrm>
            <a:off x="491941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2995" name="Shape 2995"/>
          <p:cNvSpPr/>
          <p:nvPr/>
        </p:nvSpPr>
        <p:spPr>
          <a:xfrm>
            <a:off x="494856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2996" name="Shape 2996"/>
          <p:cNvSpPr/>
          <p:nvPr/>
        </p:nvSpPr>
        <p:spPr>
          <a:xfrm>
            <a:off x="501008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97" name="Shape 2997"/>
          <p:cNvSpPr/>
          <p:nvPr/>
        </p:nvSpPr>
        <p:spPr>
          <a:xfrm>
            <a:off x="546844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2998" name="Shape 2998"/>
          <p:cNvSpPr txBox="1"/>
          <p:nvPr/>
        </p:nvSpPr>
        <p:spPr>
          <a:xfrm>
            <a:off x="491941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2999" name="Shape 2999"/>
          <p:cNvGrpSpPr/>
          <p:nvPr/>
        </p:nvGrpSpPr>
        <p:grpSpPr>
          <a:xfrm>
            <a:off x="4914295" y="1379606"/>
            <a:ext cx="935465" cy="291324"/>
            <a:chOff x="4589214" y="2962122"/>
            <a:chExt cx="701301" cy="218400"/>
          </a:xfrm>
        </p:grpSpPr>
        <p:sp>
          <p:nvSpPr>
            <p:cNvPr id="3000" name="Shape 3000"/>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001" name="Shape 3001"/>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002" name="Shape 3002"/>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3003" name="Shape 3003"/>
          <p:cNvSpPr/>
          <p:nvPr/>
        </p:nvSpPr>
        <p:spPr>
          <a:xfrm>
            <a:off x="554534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04" name="Shape 3004"/>
          <p:cNvPicPr preferRelativeResize="0"/>
          <p:nvPr/>
        </p:nvPicPr>
        <p:blipFill>
          <a:blip r:embed="rId3">
            <a:alphaModFix/>
          </a:blip>
          <a:stretch>
            <a:fillRect/>
          </a:stretch>
        </p:blipFill>
        <p:spPr>
          <a:xfrm>
            <a:off x="5575367" y="2101330"/>
            <a:ext cx="192470" cy="103644"/>
          </a:xfrm>
          <a:prstGeom prst="rect">
            <a:avLst/>
          </a:prstGeom>
          <a:noFill/>
          <a:ln>
            <a:noFill/>
          </a:ln>
        </p:spPr>
      </p:pic>
      <p:sp>
        <p:nvSpPr>
          <p:cNvPr id="3005" name="Shape 3005"/>
          <p:cNvSpPr/>
          <p:nvPr/>
        </p:nvSpPr>
        <p:spPr>
          <a:xfrm>
            <a:off x="508275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06" name="Shape 3006"/>
          <p:cNvPicPr preferRelativeResize="0"/>
          <p:nvPr/>
        </p:nvPicPr>
        <p:blipFill>
          <a:blip r:embed="rId3">
            <a:alphaModFix/>
          </a:blip>
          <a:stretch>
            <a:fillRect/>
          </a:stretch>
        </p:blipFill>
        <p:spPr>
          <a:xfrm>
            <a:off x="5112775" y="2101330"/>
            <a:ext cx="192470" cy="103644"/>
          </a:xfrm>
          <a:prstGeom prst="rect">
            <a:avLst/>
          </a:prstGeom>
          <a:noFill/>
          <a:ln>
            <a:noFill/>
          </a:ln>
        </p:spPr>
      </p:pic>
      <p:sp>
        <p:nvSpPr>
          <p:cNvPr id="3007" name="Shape 3007"/>
          <p:cNvSpPr/>
          <p:nvPr/>
        </p:nvSpPr>
        <p:spPr>
          <a:xfrm>
            <a:off x="3829232"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3008" name="Shape 3008"/>
          <p:cNvSpPr/>
          <p:nvPr/>
        </p:nvSpPr>
        <p:spPr>
          <a:xfrm>
            <a:off x="3858385"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3009" name="Shape 3009"/>
          <p:cNvSpPr/>
          <p:nvPr/>
        </p:nvSpPr>
        <p:spPr>
          <a:xfrm>
            <a:off x="3919907"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10" name="Shape 3010"/>
          <p:cNvSpPr/>
          <p:nvPr/>
        </p:nvSpPr>
        <p:spPr>
          <a:xfrm>
            <a:off x="437826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11" name="Shape 3011"/>
          <p:cNvSpPr/>
          <p:nvPr/>
        </p:nvSpPr>
        <p:spPr>
          <a:xfrm>
            <a:off x="3918497"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12" name="Shape 3012"/>
          <p:cNvSpPr txBox="1"/>
          <p:nvPr/>
        </p:nvSpPr>
        <p:spPr>
          <a:xfrm>
            <a:off x="3829232"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3013" name="Shape 3013"/>
          <p:cNvGrpSpPr/>
          <p:nvPr/>
        </p:nvGrpSpPr>
        <p:grpSpPr>
          <a:xfrm>
            <a:off x="3824116" y="1379606"/>
            <a:ext cx="935465" cy="291324"/>
            <a:chOff x="4589214" y="2962122"/>
            <a:chExt cx="701301" cy="218400"/>
          </a:xfrm>
        </p:grpSpPr>
        <p:sp>
          <p:nvSpPr>
            <p:cNvPr id="3014" name="Shape 3014"/>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015" name="Shape 3015"/>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016" name="Shape 3016"/>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3017" name="Shape 3017"/>
          <p:cNvSpPr/>
          <p:nvPr/>
        </p:nvSpPr>
        <p:spPr>
          <a:xfrm>
            <a:off x="3992577"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18" name="Shape 3018"/>
          <p:cNvPicPr preferRelativeResize="0"/>
          <p:nvPr/>
        </p:nvPicPr>
        <p:blipFill>
          <a:blip r:embed="rId3">
            <a:alphaModFix/>
          </a:blip>
          <a:stretch>
            <a:fillRect/>
          </a:stretch>
        </p:blipFill>
        <p:spPr>
          <a:xfrm>
            <a:off x="4022596" y="1650578"/>
            <a:ext cx="192470" cy="103644"/>
          </a:xfrm>
          <a:prstGeom prst="rect">
            <a:avLst/>
          </a:prstGeom>
          <a:noFill/>
          <a:ln>
            <a:noFill/>
          </a:ln>
        </p:spPr>
      </p:pic>
      <p:sp>
        <p:nvSpPr>
          <p:cNvPr id="3019" name="Shape 3019"/>
          <p:cNvSpPr/>
          <p:nvPr/>
        </p:nvSpPr>
        <p:spPr>
          <a:xfrm>
            <a:off x="4455169"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20" name="Shape 3020"/>
          <p:cNvPicPr preferRelativeResize="0"/>
          <p:nvPr/>
        </p:nvPicPr>
        <p:blipFill>
          <a:blip r:embed="rId3">
            <a:alphaModFix/>
          </a:blip>
          <a:stretch>
            <a:fillRect/>
          </a:stretch>
        </p:blipFill>
        <p:spPr>
          <a:xfrm>
            <a:off x="4485188" y="2101330"/>
            <a:ext cx="192470" cy="103644"/>
          </a:xfrm>
          <a:prstGeom prst="rect">
            <a:avLst/>
          </a:prstGeom>
          <a:noFill/>
          <a:ln>
            <a:noFill/>
          </a:ln>
        </p:spPr>
      </p:pic>
      <p:sp>
        <p:nvSpPr>
          <p:cNvPr id="3021" name="Shape 3021"/>
          <p:cNvSpPr/>
          <p:nvPr/>
        </p:nvSpPr>
        <p:spPr>
          <a:xfrm>
            <a:off x="3992577"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22" name="Shape 3022"/>
          <p:cNvPicPr preferRelativeResize="0"/>
          <p:nvPr/>
        </p:nvPicPr>
        <p:blipFill>
          <a:blip r:embed="rId3">
            <a:alphaModFix/>
          </a:blip>
          <a:stretch>
            <a:fillRect/>
          </a:stretch>
        </p:blipFill>
        <p:spPr>
          <a:xfrm>
            <a:off x="4022596" y="2101330"/>
            <a:ext cx="192470" cy="103644"/>
          </a:xfrm>
          <a:prstGeom prst="rect">
            <a:avLst/>
          </a:prstGeom>
          <a:noFill/>
          <a:ln>
            <a:noFill/>
          </a:ln>
        </p:spPr>
      </p:pic>
      <p:sp>
        <p:nvSpPr>
          <p:cNvPr id="3023" name="Shape 3023"/>
          <p:cNvSpPr txBox="1"/>
          <p:nvPr/>
        </p:nvSpPr>
        <p:spPr>
          <a:xfrm>
            <a:off x="3985091" y="2198463"/>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3024" name="Shape 3024"/>
          <p:cNvPicPr preferRelativeResize="0"/>
          <p:nvPr/>
        </p:nvPicPr>
        <p:blipFill>
          <a:blip r:embed="rId4">
            <a:alphaModFix/>
          </a:blip>
          <a:stretch>
            <a:fillRect/>
          </a:stretch>
        </p:blipFill>
        <p:spPr>
          <a:xfrm>
            <a:off x="4026873" y="1823438"/>
            <a:ext cx="196750" cy="131022"/>
          </a:xfrm>
          <a:prstGeom prst="rect">
            <a:avLst/>
          </a:prstGeom>
          <a:noFill/>
          <a:ln>
            <a:noFill/>
          </a:ln>
        </p:spPr>
      </p:pic>
      <p:pic>
        <p:nvPicPr>
          <p:cNvPr id="3025" name="Shape 3025"/>
          <p:cNvPicPr preferRelativeResize="0"/>
          <p:nvPr/>
        </p:nvPicPr>
        <p:blipFill>
          <a:blip r:embed="rId5">
            <a:alphaModFix/>
          </a:blip>
          <a:stretch>
            <a:fillRect/>
          </a:stretch>
        </p:blipFill>
        <p:spPr>
          <a:xfrm>
            <a:off x="4502528" y="2258716"/>
            <a:ext cx="171073" cy="171073"/>
          </a:xfrm>
          <a:prstGeom prst="rect">
            <a:avLst/>
          </a:prstGeom>
          <a:noFill/>
          <a:ln>
            <a:noFill/>
          </a:ln>
        </p:spPr>
      </p:pic>
      <p:sp>
        <p:nvSpPr>
          <p:cNvPr id="3026" name="Shape 3026"/>
          <p:cNvSpPr txBox="1"/>
          <p:nvPr/>
        </p:nvSpPr>
        <p:spPr>
          <a:xfrm>
            <a:off x="5079786" y="3157728"/>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3027" name="Shape 3027"/>
          <p:cNvPicPr preferRelativeResize="0"/>
          <p:nvPr/>
        </p:nvPicPr>
        <p:blipFill>
          <a:blip r:embed="rId4">
            <a:alphaModFix/>
          </a:blip>
          <a:stretch>
            <a:fillRect/>
          </a:stretch>
        </p:blipFill>
        <p:spPr>
          <a:xfrm>
            <a:off x="5104798" y="3691818"/>
            <a:ext cx="196750" cy="131022"/>
          </a:xfrm>
          <a:prstGeom prst="rect">
            <a:avLst/>
          </a:prstGeom>
          <a:noFill/>
          <a:ln>
            <a:noFill/>
          </a:ln>
        </p:spPr>
      </p:pic>
      <p:sp>
        <p:nvSpPr>
          <p:cNvPr id="3028" name="Shape 3028"/>
          <p:cNvSpPr/>
          <p:nvPr/>
        </p:nvSpPr>
        <p:spPr>
          <a:xfrm>
            <a:off x="6001798" y="1412720"/>
            <a:ext cx="1030500" cy="1334700"/>
          </a:xfrm>
          <a:prstGeom prst="rect">
            <a:avLst/>
          </a:prstGeom>
          <a:solidFill>
            <a:srgbClr val="CC0000"/>
          </a:solidFill>
          <a:ln>
            <a:noFill/>
          </a:ln>
        </p:spPr>
        <p:txBody>
          <a:bodyPr wrap="square" lIns="91425" tIns="91425" rIns="91425" bIns="91425" anchor="b" anchorCtr="0">
            <a:noAutofit/>
          </a:bodyPr>
          <a:lstStyle/>
          <a:p>
            <a:pPr marL="0" lvl="0" indent="0" algn="l" rtl="0">
              <a:spcBef>
                <a:spcPts val="0"/>
              </a:spcBef>
              <a:spcAft>
                <a:spcPts val="0"/>
              </a:spcAft>
              <a:buNone/>
            </a:pPr>
            <a:endParaRPr sz="1000" b="1">
              <a:solidFill>
                <a:srgbClr val="FFFFFF"/>
              </a:solidFill>
              <a:latin typeface="Overpass" pitchFamily="2" charset="77"/>
            </a:endParaRPr>
          </a:p>
        </p:txBody>
      </p:sp>
      <p:sp>
        <p:nvSpPr>
          <p:cNvPr id="3029" name="Shape 3029"/>
          <p:cNvSpPr/>
          <p:nvPr/>
        </p:nvSpPr>
        <p:spPr>
          <a:xfrm>
            <a:off x="6030951" y="1441247"/>
            <a:ext cx="975300" cy="11277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endParaRPr sz="800" b="1">
              <a:latin typeface="Overpass" pitchFamily="2" charset="77"/>
              <a:ea typeface="Proxima Nova"/>
              <a:cs typeface="Proxima Nova"/>
              <a:sym typeface="Proxima Nova"/>
            </a:endParaRPr>
          </a:p>
        </p:txBody>
      </p:sp>
      <p:sp>
        <p:nvSpPr>
          <p:cNvPr id="3030" name="Shape 3030"/>
          <p:cNvSpPr/>
          <p:nvPr/>
        </p:nvSpPr>
        <p:spPr>
          <a:xfrm>
            <a:off x="6092473"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31" name="Shape 3031"/>
          <p:cNvSpPr/>
          <p:nvPr/>
        </p:nvSpPr>
        <p:spPr>
          <a:xfrm>
            <a:off x="6550829" y="2107432"/>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32" name="Shape 3032"/>
          <p:cNvSpPr/>
          <p:nvPr/>
        </p:nvSpPr>
        <p:spPr>
          <a:xfrm>
            <a:off x="6091063" y="1655993"/>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33" name="Shape 3033"/>
          <p:cNvSpPr txBox="1"/>
          <p:nvPr/>
        </p:nvSpPr>
        <p:spPr>
          <a:xfrm>
            <a:off x="6001798" y="2492175"/>
            <a:ext cx="1030500" cy="269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RHEL</a:t>
            </a:r>
            <a:endParaRPr sz="900">
              <a:latin typeface="Overpass" pitchFamily="2" charset="77"/>
              <a:ea typeface="Proxima Nova"/>
              <a:cs typeface="Proxima Nova"/>
              <a:sym typeface="Proxima Nova"/>
            </a:endParaRPr>
          </a:p>
        </p:txBody>
      </p:sp>
      <p:grpSp>
        <p:nvGrpSpPr>
          <p:cNvPr id="3034" name="Shape 3034"/>
          <p:cNvGrpSpPr/>
          <p:nvPr/>
        </p:nvGrpSpPr>
        <p:grpSpPr>
          <a:xfrm>
            <a:off x="5996682" y="1379606"/>
            <a:ext cx="935465" cy="291324"/>
            <a:chOff x="4589214" y="2962122"/>
            <a:chExt cx="701301" cy="218400"/>
          </a:xfrm>
        </p:grpSpPr>
        <p:sp>
          <p:nvSpPr>
            <p:cNvPr id="3035" name="Shape 3035"/>
            <p:cNvSpPr/>
            <p:nvPr/>
          </p:nvSpPr>
          <p:spPr>
            <a:xfrm>
              <a:off x="5149179"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036" name="Shape 3036"/>
            <p:cNvSpPr/>
            <p:nvPr/>
          </p:nvSpPr>
          <p:spPr>
            <a:xfrm>
              <a:off x="5242815" y="3068805"/>
              <a:ext cx="47700" cy="4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037" name="Shape 3037"/>
            <p:cNvSpPr txBox="1"/>
            <p:nvPr/>
          </p:nvSpPr>
          <p:spPr>
            <a:xfrm>
              <a:off x="4589214" y="2962122"/>
              <a:ext cx="509400" cy="218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b="1">
                  <a:solidFill>
                    <a:srgbClr val="000000"/>
                  </a:solidFill>
                  <a:latin typeface="Overpass" pitchFamily="2" charset="77"/>
                  <a:ea typeface="Proxima Nova"/>
                  <a:cs typeface="Proxima Nova"/>
                  <a:sym typeface="Proxima Nova"/>
                </a:rPr>
                <a:t>NODE</a:t>
              </a:r>
              <a:endParaRPr sz="900">
                <a:latin typeface="Overpass" pitchFamily="2" charset="77"/>
                <a:ea typeface="Proxima Nova"/>
                <a:cs typeface="Proxima Nova"/>
                <a:sym typeface="Proxima Nova"/>
              </a:endParaRPr>
            </a:p>
          </p:txBody>
        </p:sp>
      </p:grpSp>
      <p:sp>
        <p:nvSpPr>
          <p:cNvPr id="3038" name="Shape 3038"/>
          <p:cNvSpPr/>
          <p:nvPr/>
        </p:nvSpPr>
        <p:spPr>
          <a:xfrm>
            <a:off x="6165143" y="176446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39" name="Shape 3039"/>
          <p:cNvPicPr preferRelativeResize="0"/>
          <p:nvPr/>
        </p:nvPicPr>
        <p:blipFill>
          <a:blip r:embed="rId3">
            <a:alphaModFix/>
          </a:blip>
          <a:stretch>
            <a:fillRect/>
          </a:stretch>
        </p:blipFill>
        <p:spPr>
          <a:xfrm>
            <a:off x="6195162" y="1650578"/>
            <a:ext cx="192470" cy="103644"/>
          </a:xfrm>
          <a:prstGeom prst="rect">
            <a:avLst/>
          </a:prstGeom>
          <a:noFill/>
          <a:ln>
            <a:noFill/>
          </a:ln>
        </p:spPr>
      </p:pic>
      <p:sp>
        <p:nvSpPr>
          <p:cNvPr id="3040" name="Shape 3040"/>
          <p:cNvSpPr/>
          <p:nvPr/>
        </p:nvSpPr>
        <p:spPr>
          <a:xfrm>
            <a:off x="6627735"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41" name="Shape 3041"/>
          <p:cNvPicPr preferRelativeResize="0"/>
          <p:nvPr/>
        </p:nvPicPr>
        <p:blipFill>
          <a:blip r:embed="rId3">
            <a:alphaModFix/>
          </a:blip>
          <a:stretch>
            <a:fillRect/>
          </a:stretch>
        </p:blipFill>
        <p:spPr>
          <a:xfrm>
            <a:off x="6657754" y="2101330"/>
            <a:ext cx="192470" cy="103644"/>
          </a:xfrm>
          <a:prstGeom prst="rect">
            <a:avLst/>
          </a:prstGeom>
          <a:noFill/>
          <a:ln>
            <a:noFill/>
          </a:ln>
        </p:spPr>
      </p:pic>
      <p:sp>
        <p:nvSpPr>
          <p:cNvPr id="3042" name="Shape 3042"/>
          <p:cNvSpPr/>
          <p:nvPr/>
        </p:nvSpPr>
        <p:spPr>
          <a:xfrm>
            <a:off x="6165143" y="2215218"/>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43" name="Shape 3043"/>
          <p:cNvPicPr preferRelativeResize="0"/>
          <p:nvPr/>
        </p:nvPicPr>
        <p:blipFill>
          <a:blip r:embed="rId3">
            <a:alphaModFix/>
          </a:blip>
          <a:stretch>
            <a:fillRect/>
          </a:stretch>
        </p:blipFill>
        <p:spPr>
          <a:xfrm>
            <a:off x="6195162" y="2101330"/>
            <a:ext cx="192470" cy="103644"/>
          </a:xfrm>
          <a:prstGeom prst="rect">
            <a:avLst/>
          </a:prstGeom>
          <a:noFill/>
          <a:ln>
            <a:noFill/>
          </a:ln>
        </p:spPr>
      </p:pic>
      <p:sp>
        <p:nvSpPr>
          <p:cNvPr id="3044" name="Shape 3044"/>
          <p:cNvSpPr txBox="1"/>
          <p:nvPr/>
        </p:nvSpPr>
        <p:spPr>
          <a:xfrm>
            <a:off x="6158895"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3045" name="Shape 3045"/>
          <p:cNvPicPr preferRelativeResize="0"/>
          <p:nvPr/>
        </p:nvPicPr>
        <p:blipFill>
          <a:blip r:embed="rId6">
            <a:alphaModFix/>
          </a:blip>
          <a:stretch>
            <a:fillRect/>
          </a:stretch>
        </p:blipFill>
        <p:spPr>
          <a:xfrm>
            <a:off x="6237524" y="1827235"/>
            <a:ext cx="118993" cy="131025"/>
          </a:xfrm>
          <a:prstGeom prst="rect">
            <a:avLst/>
          </a:prstGeom>
          <a:noFill/>
          <a:ln>
            <a:noFill/>
          </a:ln>
        </p:spPr>
      </p:pic>
      <p:pic>
        <p:nvPicPr>
          <p:cNvPr id="3046" name="Shape 3046"/>
          <p:cNvPicPr preferRelativeResize="0"/>
          <p:nvPr/>
        </p:nvPicPr>
        <p:blipFill>
          <a:blip r:embed="rId7">
            <a:alphaModFix/>
          </a:blip>
          <a:stretch>
            <a:fillRect/>
          </a:stretch>
        </p:blipFill>
        <p:spPr>
          <a:xfrm>
            <a:off x="6659015" y="2289679"/>
            <a:ext cx="210790" cy="109147"/>
          </a:xfrm>
          <a:prstGeom prst="rect">
            <a:avLst/>
          </a:prstGeom>
          <a:noFill/>
          <a:ln>
            <a:noFill/>
          </a:ln>
        </p:spPr>
      </p:pic>
      <p:sp>
        <p:nvSpPr>
          <p:cNvPr id="3047" name="Shape 3047"/>
          <p:cNvSpPr txBox="1"/>
          <p:nvPr/>
        </p:nvSpPr>
        <p:spPr>
          <a:xfrm>
            <a:off x="6166688" y="3149934"/>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3048" name="Shape 3048"/>
          <p:cNvPicPr preferRelativeResize="0"/>
          <p:nvPr/>
        </p:nvPicPr>
        <p:blipFill>
          <a:blip r:embed="rId7">
            <a:alphaModFix/>
          </a:blip>
          <a:stretch>
            <a:fillRect/>
          </a:stretch>
        </p:blipFill>
        <p:spPr>
          <a:xfrm>
            <a:off x="6651222" y="3694729"/>
            <a:ext cx="210790" cy="109147"/>
          </a:xfrm>
          <a:prstGeom prst="rect">
            <a:avLst/>
          </a:prstGeom>
          <a:noFill/>
          <a:ln>
            <a:noFill/>
          </a:ln>
        </p:spPr>
      </p:pic>
      <p:grpSp>
        <p:nvGrpSpPr>
          <p:cNvPr id="3049" name="Shape 3049"/>
          <p:cNvGrpSpPr/>
          <p:nvPr/>
        </p:nvGrpSpPr>
        <p:grpSpPr>
          <a:xfrm>
            <a:off x="5003626" y="1644355"/>
            <a:ext cx="397800" cy="403215"/>
            <a:chOff x="4378263" y="3067205"/>
            <a:chExt cx="397800" cy="403215"/>
          </a:xfrm>
        </p:grpSpPr>
        <p:sp>
          <p:nvSpPr>
            <p:cNvPr id="3050" name="Shape 3050"/>
            <p:cNvSpPr/>
            <p:nvPr/>
          </p:nvSpPr>
          <p:spPr>
            <a:xfrm>
              <a:off x="4378263" y="3072620"/>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51" name="Shape 3051"/>
            <p:cNvSpPr/>
            <p:nvPr/>
          </p:nvSpPr>
          <p:spPr>
            <a:xfrm>
              <a:off x="4455169"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3052" name="Shape 3052"/>
            <p:cNvPicPr preferRelativeResize="0"/>
            <p:nvPr/>
          </p:nvPicPr>
          <p:blipFill>
            <a:blip r:embed="rId3">
              <a:alphaModFix/>
            </a:blip>
            <a:stretch>
              <a:fillRect/>
            </a:stretch>
          </p:blipFill>
          <p:spPr>
            <a:xfrm>
              <a:off x="4485188" y="3067205"/>
              <a:ext cx="192470" cy="103644"/>
            </a:xfrm>
            <a:prstGeom prst="rect">
              <a:avLst/>
            </a:prstGeom>
            <a:noFill/>
            <a:ln>
              <a:noFill/>
            </a:ln>
          </p:spPr>
        </p:pic>
        <p:pic>
          <p:nvPicPr>
            <p:cNvPr id="3053" name="Shape 3053"/>
            <p:cNvPicPr preferRelativeResize="0"/>
            <p:nvPr/>
          </p:nvPicPr>
          <p:blipFill>
            <a:blip r:embed="rId8">
              <a:alphaModFix/>
            </a:blip>
            <a:stretch>
              <a:fillRect/>
            </a:stretch>
          </p:blipFill>
          <p:spPr>
            <a:xfrm>
              <a:off x="4521775" y="3251174"/>
              <a:ext cx="123452" cy="123452"/>
            </a:xfrm>
            <a:prstGeom prst="rect">
              <a:avLst/>
            </a:prstGeom>
            <a:noFill/>
            <a:ln>
              <a:noFill/>
            </a:ln>
          </p:spPr>
        </p:pic>
      </p:grpSp>
      <p:grpSp>
        <p:nvGrpSpPr>
          <p:cNvPr id="3054" name="Shape 3054"/>
          <p:cNvGrpSpPr/>
          <p:nvPr/>
        </p:nvGrpSpPr>
        <p:grpSpPr>
          <a:xfrm>
            <a:off x="1999104" y="1412823"/>
            <a:ext cx="1769952" cy="2750368"/>
            <a:chOff x="2607113" y="1913225"/>
            <a:chExt cx="1326900" cy="2061900"/>
          </a:xfrm>
        </p:grpSpPr>
        <p:sp>
          <p:nvSpPr>
            <p:cNvPr id="3055" name="Shape 3055"/>
            <p:cNvSpPr/>
            <p:nvPr/>
          </p:nvSpPr>
          <p:spPr>
            <a:xfrm>
              <a:off x="2607113" y="1913225"/>
              <a:ext cx="1326900" cy="2061900"/>
            </a:xfrm>
            <a:prstGeom prst="rect">
              <a:avLst/>
            </a:prstGeom>
            <a:solidFill>
              <a:srgbClr val="CC0000"/>
            </a:solidFill>
            <a:ln>
              <a:noFill/>
            </a:ln>
          </p:spPr>
          <p:txBody>
            <a:bodyPr wrap="square" lIns="91425" tIns="91425" rIns="91425" bIns="91425" anchor="b" anchorCtr="0">
              <a:noAutofit/>
            </a:bodyPr>
            <a:lstStyle/>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RED HAT</a:t>
              </a:r>
              <a:endParaRPr sz="1000" b="1">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1000" b="1">
                  <a:solidFill>
                    <a:srgbClr val="FFFFFF"/>
                  </a:solidFill>
                  <a:latin typeface="Overpass" pitchFamily="2" charset="77"/>
                  <a:ea typeface="Proxima Nova"/>
                  <a:cs typeface="Proxima Nova"/>
                  <a:sym typeface="Proxima Nova"/>
                </a:rPr>
                <a:t>ENTERPRISE LINUX</a:t>
              </a:r>
              <a:endParaRPr sz="1000" b="1">
                <a:solidFill>
                  <a:srgbClr val="FFFFFF"/>
                </a:solidFill>
                <a:latin typeface="Overpass" pitchFamily="2" charset="77"/>
                <a:ea typeface="Proxima Nova"/>
                <a:cs typeface="Proxima Nova"/>
                <a:sym typeface="Proxima Nova"/>
              </a:endParaRPr>
            </a:p>
          </p:txBody>
        </p:sp>
        <p:sp>
          <p:nvSpPr>
            <p:cNvPr id="3056" name="Shape 3056"/>
            <p:cNvSpPr/>
            <p:nvPr/>
          </p:nvSpPr>
          <p:spPr>
            <a:xfrm>
              <a:off x="2629698" y="1933600"/>
              <a:ext cx="1280100" cy="16266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ea typeface="Proxima Nova"/>
                  <a:cs typeface="Proxima Nova"/>
                  <a:sym typeface="Proxima Nova"/>
                </a:rPr>
                <a:t>MASTER</a:t>
              </a:r>
              <a:endParaRPr sz="1000" b="1">
                <a:latin typeface="Overpass" pitchFamily="2" charset="77"/>
                <a:ea typeface="Proxima Nova"/>
                <a:cs typeface="Proxima Nova"/>
                <a:sym typeface="Proxima Nova"/>
              </a:endParaRPr>
            </a:p>
          </p:txBody>
        </p:sp>
        <p:sp>
          <p:nvSpPr>
            <p:cNvPr id="3057" name="Shape 3057"/>
            <p:cNvSpPr/>
            <p:nvPr/>
          </p:nvSpPr>
          <p:spPr>
            <a:xfrm>
              <a:off x="2669900" y="2248764"/>
              <a:ext cx="1195500" cy="272700"/>
            </a:xfrm>
            <a:prstGeom prst="rect">
              <a:avLst/>
            </a:prstGeom>
            <a:solidFill>
              <a:srgbClr val="92D4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API/AUTHENTICATION</a:t>
              </a:r>
              <a:endParaRPr sz="900" b="1">
                <a:solidFill>
                  <a:srgbClr val="FFFFFF"/>
                </a:solidFill>
                <a:latin typeface="Overpass" pitchFamily="2" charset="77"/>
                <a:ea typeface="Proxima Nova"/>
                <a:cs typeface="Proxima Nova"/>
                <a:sym typeface="Proxima Nova"/>
              </a:endParaRPr>
            </a:p>
          </p:txBody>
        </p:sp>
        <p:sp>
          <p:nvSpPr>
            <p:cNvPr id="3058" name="Shape 3058"/>
            <p:cNvSpPr/>
            <p:nvPr/>
          </p:nvSpPr>
          <p:spPr>
            <a:xfrm>
              <a:off x="2669900" y="2569150"/>
              <a:ext cx="1195500" cy="2727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DATA STORE</a:t>
              </a:r>
              <a:endParaRPr sz="900" b="1">
                <a:solidFill>
                  <a:srgbClr val="FFFFFF"/>
                </a:solidFill>
                <a:latin typeface="Overpass" pitchFamily="2" charset="77"/>
                <a:ea typeface="Proxima Nova"/>
                <a:cs typeface="Proxima Nova"/>
                <a:sym typeface="Proxima Nova"/>
              </a:endParaRPr>
            </a:p>
          </p:txBody>
        </p:sp>
        <p:sp>
          <p:nvSpPr>
            <p:cNvPr id="3059" name="Shape 3059"/>
            <p:cNvSpPr/>
            <p:nvPr/>
          </p:nvSpPr>
          <p:spPr>
            <a:xfrm>
              <a:off x="2669900" y="2889536"/>
              <a:ext cx="1195500" cy="272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SCHEDULER</a:t>
              </a:r>
              <a:endParaRPr sz="900" b="1">
                <a:solidFill>
                  <a:srgbClr val="FFFFFF"/>
                </a:solidFill>
                <a:latin typeface="Overpass" pitchFamily="2" charset="77"/>
                <a:ea typeface="Proxima Nova"/>
                <a:cs typeface="Proxima Nova"/>
                <a:sym typeface="Proxima Nova"/>
              </a:endParaRPr>
            </a:p>
          </p:txBody>
        </p:sp>
        <p:sp>
          <p:nvSpPr>
            <p:cNvPr id="3060" name="Shape 3060"/>
            <p:cNvSpPr/>
            <p:nvPr/>
          </p:nvSpPr>
          <p:spPr>
            <a:xfrm>
              <a:off x="2669900" y="3209923"/>
              <a:ext cx="1195500" cy="2727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HEALTH/SCALING</a:t>
              </a:r>
              <a:endParaRPr sz="900" b="1">
                <a:solidFill>
                  <a:srgbClr val="FFFFFF"/>
                </a:solidFill>
                <a:latin typeface="Overpass" pitchFamily="2" charset="77"/>
                <a:ea typeface="Proxima Nova"/>
                <a:cs typeface="Proxima Nova"/>
                <a:sym typeface="Proxima Nova"/>
              </a:endParaRPr>
            </a:p>
          </p:txBody>
        </p:sp>
      </p:grpSp>
      <p:sp>
        <p:nvSpPr>
          <p:cNvPr id="3061" name="Shape 3061"/>
          <p:cNvSpPr txBox="1"/>
          <p:nvPr/>
        </p:nvSpPr>
        <p:spPr>
          <a:xfrm>
            <a:off x="5533402" y="2190670"/>
            <a:ext cx="331800" cy="311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b="1">
                <a:solidFill>
                  <a:srgbClr val="434343"/>
                </a:solidFill>
                <a:latin typeface="Overpass" pitchFamily="2" charset="77"/>
                <a:ea typeface="Proxima Nova"/>
                <a:cs typeface="Proxima Nova"/>
                <a:sym typeface="Proxima Nova"/>
              </a:rPr>
              <a:t>C</a:t>
            </a:r>
            <a:endParaRPr sz="700" b="1">
              <a:solidFill>
                <a:srgbClr val="434343"/>
              </a:solidFill>
              <a:latin typeface="Overpass" pitchFamily="2" charset="77"/>
              <a:ea typeface="Proxima Nova"/>
              <a:cs typeface="Proxima Nova"/>
              <a:sym typeface="Proxima Nova"/>
            </a:endParaRPr>
          </a:p>
        </p:txBody>
      </p:sp>
      <p:pic>
        <p:nvPicPr>
          <p:cNvPr id="3062" name="Shape 3062"/>
          <p:cNvPicPr preferRelativeResize="0"/>
          <p:nvPr/>
        </p:nvPicPr>
        <p:blipFill>
          <a:blip r:embed="rId5">
            <a:alphaModFix/>
          </a:blip>
          <a:stretch>
            <a:fillRect/>
          </a:stretch>
        </p:blipFill>
        <p:spPr>
          <a:xfrm>
            <a:off x="5117124" y="2258716"/>
            <a:ext cx="171073" cy="171073"/>
          </a:xfrm>
          <a:prstGeom prst="rect">
            <a:avLst/>
          </a:prstGeom>
          <a:noFill/>
          <a:ln>
            <a:noFill/>
          </a:ln>
        </p:spPr>
      </p:pic>
      <p:sp>
        <p:nvSpPr>
          <p:cNvPr id="3063" name="Shape 3063"/>
          <p:cNvSpPr/>
          <p:nvPr/>
        </p:nvSpPr>
        <p:spPr>
          <a:xfrm>
            <a:off x="1929550" y="1340225"/>
            <a:ext cx="5180400" cy="2898300"/>
          </a:xfrm>
          <a:prstGeom prst="rect">
            <a:avLst/>
          </a:prstGeom>
          <a:solidFill>
            <a:srgbClr val="FFFFFF">
              <a:alpha val="61150"/>
            </a:srgbClr>
          </a:solidFill>
          <a:ln>
            <a:noFill/>
          </a:ln>
        </p:spPr>
        <p:txBody>
          <a:bodyPr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Overpass" pitchFamily="2" charset="77"/>
              <a:ea typeface="Proxima Nova"/>
              <a:cs typeface="Proxima Nova"/>
              <a:sym typeface="Proxima Nova"/>
            </a:endParaRPr>
          </a:p>
        </p:txBody>
      </p:sp>
      <p:grpSp>
        <p:nvGrpSpPr>
          <p:cNvPr id="3064" name="Shape 3064"/>
          <p:cNvGrpSpPr/>
          <p:nvPr/>
        </p:nvGrpSpPr>
        <p:grpSpPr>
          <a:xfrm>
            <a:off x="6550813" y="3065383"/>
            <a:ext cx="397800" cy="403901"/>
            <a:chOff x="4378263" y="3517958"/>
            <a:chExt cx="397800" cy="403901"/>
          </a:xfrm>
        </p:grpSpPr>
        <p:sp>
          <p:nvSpPr>
            <p:cNvPr id="3065" name="Shape 3065"/>
            <p:cNvSpPr/>
            <p:nvPr/>
          </p:nvSpPr>
          <p:spPr>
            <a:xfrm>
              <a:off x="4378263" y="3524059"/>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66" name="Shape 3066"/>
            <p:cNvSpPr/>
            <p:nvPr/>
          </p:nvSpPr>
          <p:spPr>
            <a:xfrm>
              <a:off x="4455169" y="3631845"/>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67" name="Shape 3067"/>
            <p:cNvPicPr preferRelativeResize="0"/>
            <p:nvPr/>
          </p:nvPicPr>
          <p:blipFill>
            <a:blip r:embed="rId3">
              <a:alphaModFix/>
            </a:blip>
            <a:stretch>
              <a:fillRect/>
            </a:stretch>
          </p:blipFill>
          <p:spPr>
            <a:xfrm>
              <a:off x="4485188" y="3517958"/>
              <a:ext cx="192470" cy="103644"/>
            </a:xfrm>
            <a:prstGeom prst="rect">
              <a:avLst/>
            </a:prstGeom>
            <a:noFill/>
            <a:ln>
              <a:noFill/>
            </a:ln>
          </p:spPr>
        </p:pic>
        <p:pic>
          <p:nvPicPr>
            <p:cNvPr id="3068" name="Shape 3068"/>
            <p:cNvPicPr preferRelativeResize="0"/>
            <p:nvPr/>
          </p:nvPicPr>
          <p:blipFill>
            <a:blip r:embed="rId4">
              <a:alphaModFix/>
            </a:blip>
            <a:stretch>
              <a:fillRect/>
            </a:stretch>
          </p:blipFill>
          <p:spPr>
            <a:xfrm>
              <a:off x="4495102" y="3691818"/>
              <a:ext cx="196750" cy="131022"/>
            </a:xfrm>
            <a:prstGeom prst="rect">
              <a:avLst/>
            </a:prstGeom>
            <a:noFill/>
            <a:ln>
              <a:noFill/>
            </a:ln>
          </p:spPr>
        </p:pic>
      </p:grpSp>
      <p:grpSp>
        <p:nvGrpSpPr>
          <p:cNvPr id="3069" name="Shape 3069"/>
          <p:cNvGrpSpPr/>
          <p:nvPr/>
        </p:nvGrpSpPr>
        <p:grpSpPr>
          <a:xfrm>
            <a:off x="5469835" y="3067119"/>
            <a:ext cx="397800" cy="403216"/>
            <a:chOff x="5467110" y="3068915"/>
            <a:chExt cx="397800" cy="403216"/>
          </a:xfrm>
        </p:grpSpPr>
        <p:sp>
          <p:nvSpPr>
            <p:cNvPr id="3070" name="Shape 3070"/>
            <p:cNvSpPr/>
            <p:nvPr/>
          </p:nvSpPr>
          <p:spPr>
            <a:xfrm>
              <a:off x="5467110" y="3074331"/>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71" name="Shape 3071"/>
            <p:cNvSpPr/>
            <p:nvPr/>
          </p:nvSpPr>
          <p:spPr>
            <a:xfrm>
              <a:off x="5541190" y="318280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pic>
          <p:nvPicPr>
            <p:cNvPr id="3072" name="Shape 3072"/>
            <p:cNvPicPr preferRelativeResize="0"/>
            <p:nvPr/>
          </p:nvPicPr>
          <p:blipFill>
            <a:blip r:embed="rId3">
              <a:alphaModFix/>
            </a:blip>
            <a:stretch>
              <a:fillRect/>
            </a:stretch>
          </p:blipFill>
          <p:spPr>
            <a:xfrm>
              <a:off x="5571208" y="3068915"/>
              <a:ext cx="192470" cy="103644"/>
            </a:xfrm>
            <a:prstGeom prst="rect">
              <a:avLst/>
            </a:prstGeom>
            <a:noFill/>
            <a:ln>
              <a:noFill/>
            </a:ln>
          </p:spPr>
        </p:pic>
        <p:pic>
          <p:nvPicPr>
            <p:cNvPr id="3073" name="Shape 3073"/>
            <p:cNvPicPr preferRelativeResize="0"/>
            <p:nvPr/>
          </p:nvPicPr>
          <p:blipFill>
            <a:blip r:embed="rId5">
              <a:alphaModFix/>
            </a:blip>
            <a:stretch>
              <a:fillRect/>
            </a:stretch>
          </p:blipFill>
          <p:spPr>
            <a:xfrm>
              <a:off x="5583322" y="3229078"/>
              <a:ext cx="171073" cy="171073"/>
            </a:xfrm>
            <a:prstGeom prst="rect">
              <a:avLst/>
            </a:prstGeom>
            <a:noFill/>
            <a:ln>
              <a:noFill/>
            </a:ln>
          </p:spPr>
        </p:pic>
      </p:grpSp>
      <p:grpSp>
        <p:nvGrpSpPr>
          <p:cNvPr id="3074" name="Shape 3074"/>
          <p:cNvGrpSpPr/>
          <p:nvPr/>
        </p:nvGrpSpPr>
        <p:grpSpPr>
          <a:xfrm>
            <a:off x="5465654" y="1644355"/>
            <a:ext cx="397800" cy="403215"/>
            <a:chOff x="4378263" y="3067205"/>
            <a:chExt cx="397800" cy="403215"/>
          </a:xfrm>
        </p:grpSpPr>
        <p:sp>
          <p:nvSpPr>
            <p:cNvPr id="3075" name="Shape 3075"/>
            <p:cNvSpPr/>
            <p:nvPr/>
          </p:nvSpPr>
          <p:spPr>
            <a:xfrm>
              <a:off x="4378263" y="3072620"/>
              <a:ext cx="397800" cy="3978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076" name="Shape 3076"/>
            <p:cNvSpPr/>
            <p:nvPr/>
          </p:nvSpPr>
          <p:spPr>
            <a:xfrm>
              <a:off x="4459998" y="3181092"/>
              <a:ext cx="252600" cy="252600"/>
            </a:xfrm>
            <a:prstGeom prst="rect">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c</a:t>
              </a:r>
              <a:endParaRPr sz="600">
                <a:solidFill>
                  <a:srgbClr val="FFFFFF"/>
                </a:solidFill>
                <a:latin typeface="Overpass" pitchFamily="2" charset="77"/>
              </a:endParaRPr>
            </a:p>
          </p:txBody>
        </p:sp>
        <p:pic>
          <p:nvPicPr>
            <p:cNvPr id="3077" name="Shape 3077"/>
            <p:cNvPicPr preferRelativeResize="0"/>
            <p:nvPr/>
          </p:nvPicPr>
          <p:blipFill>
            <a:blip r:embed="rId3">
              <a:alphaModFix/>
            </a:blip>
            <a:stretch>
              <a:fillRect/>
            </a:stretch>
          </p:blipFill>
          <p:spPr>
            <a:xfrm>
              <a:off x="4490016" y="3067205"/>
              <a:ext cx="192470" cy="103644"/>
            </a:xfrm>
            <a:prstGeom prst="rect">
              <a:avLst/>
            </a:prstGeom>
            <a:noFill/>
            <a:ln>
              <a:noFill/>
            </a:ln>
          </p:spPr>
        </p:pic>
        <p:pic>
          <p:nvPicPr>
            <p:cNvPr id="3078" name="Shape 3078"/>
            <p:cNvPicPr preferRelativeResize="0"/>
            <p:nvPr/>
          </p:nvPicPr>
          <p:blipFill>
            <a:blip r:embed="rId8">
              <a:alphaModFix/>
            </a:blip>
            <a:stretch>
              <a:fillRect/>
            </a:stretch>
          </p:blipFill>
          <p:spPr>
            <a:xfrm>
              <a:off x="4526604" y="3251174"/>
              <a:ext cx="123452" cy="123452"/>
            </a:xfrm>
            <a:prstGeom prst="rect">
              <a:avLst/>
            </a:prstGeom>
            <a:noFill/>
            <a:ln>
              <a:noFill/>
            </a:ln>
          </p:spPr>
        </p:pic>
      </p:grpSp>
      <p:sp>
        <p:nvSpPr>
          <p:cNvPr id="2" name="Slide Number Placeholder 1">
            <a:extLst>
              <a:ext uri="{FF2B5EF4-FFF2-40B4-BE49-F238E27FC236}">
                <a16:creationId xmlns:a16="http://schemas.microsoft.com/office/drawing/2014/main" id="{348300F3-BD56-0740-847B-8D6854C34CF3}"/>
              </a:ext>
            </a:extLst>
          </p:cNvPr>
          <p:cNvSpPr>
            <a:spLocks noGrp="1"/>
          </p:cNvSpPr>
          <p:nvPr>
            <p:ph type="sldNum" idx="12"/>
          </p:nvPr>
        </p:nvSpPr>
        <p:spPr/>
        <p:txBody>
          <a:bodyPr/>
          <a:lstStyle/>
          <a:p>
            <a:fld id="{00000000-1234-1234-1234-123412341234}" type="slidenum">
              <a:rPr lang="en" smtClean="0"/>
              <a:pPr/>
              <a:t>48</a:t>
            </a:fld>
            <a:endParaRPr lang="e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82"/>
        <p:cNvGrpSpPr/>
        <p:nvPr/>
      </p:nvGrpSpPr>
      <p:grpSpPr>
        <a:xfrm>
          <a:off x="0" y="0"/>
          <a:ext cx="0" cy="0"/>
          <a:chOff x="0" y="0"/>
          <a:chExt cx="0" cy="0"/>
        </a:xfrm>
      </p:grpSpPr>
      <p:sp>
        <p:nvSpPr>
          <p:cNvPr id="3083" name="Shape 3083"/>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NETWORKING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2" name="Shape 542"/>
          <p:cNvSpPr txBox="1"/>
          <p:nvPr/>
        </p:nvSpPr>
        <p:spPr>
          <a:xfrm>
            <a:off x="826650" y="0"/>
            <a:ext cx="7490700" cy="10632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2800" dirty="0">
                <a:solidFill>
                  <a:srgbClr val="000000"/>
                </a:solidFill>
                <a:latin typeface="Overpass" pitchFamily="2" charset="77"/>
                <a:ea typeface="Overpass"/>
                <a:cs typeface="Overpass"/>
                <a:sym typeface="Overpass"/>
              </a:rPr>
              <a:t>VIRTUAL MACHINES AND CONTAINERS</a:t>
            </a:r>
            <a:endParaRPr sz="2800" dirty="0">
              <a:solidFill>
                <a:srgbClr val="000000"/>
              </a:solidFill>
              <a:latin typeface="Overpass" pitchFamily="2" charset="77"/>
              <a:ea typeface="Overpass"/>
              <a:cs typeface="Overpass"/>
              <a:sym typeface="Overpass"/>
            </a:endParaRPr>
          </a:p>
        </p:txBody>
      </p:sp>
      <p:grpSp>
        <p:nvGrpSpPr>
          <p:cNvPr id="543" name="Shape 543"/>
          <p:cNvGrpSpPr/>
          <p:nvPr/>
        </p:nvGrpSpPr>
        <p:grpSpPr>
          <a:xfrm>
            <a:off x="6054383" y="1752450"/>
            <a:ext cx="2445525" cy="2072163"/>
            <a:chOff x="4872100" y="2285838"/>
            <a:chExt cx="2445525" cy="2072163"/>
          </a:xfrm>
        </p:grpSpPr>
        <p:cxnSp>
          <p:nvCxnSpPr>
            <p:cNvPr id="544" name="Shape 544"/>
            <p:cNvCxnSpPr/>
            <p:nvPr/>
          </p:nvCxnSpPr>
          <p:spPr>
            <a:xfrm rot="10800000">
              <a:off x="6452425" y="2293304"/>
              <a:ext cx="865200" cy="0"/>
            </a:xfrm>
            <a:prstGeom prst="straightConnector1">
              <a:avLst/>
            </a:prstGeom>
            <a:noFill/>
            <a:ln w="9525" cap="flat" cmpd="sng">
              <a:solidFill>
                <a:srgbClr val="666666"/>
              </a:solidFill>
              <a:prstDash val="dot"/>
              <a:round/>
              <a:headEnd type="none" w="lg" len="lg"/>
              <a:tailEnd type="none" w="lg" len="lg"/>
            </a:ln>
          </p:spPr>
        </p:cxnSp>
        <p:grpSp>
          <p:nvGrpSpPr>
            <p:cNvPr id="545" name="Shape 545"/>
            <p:cNvGrpSpPr/>
            <p:nvPr/>
          </p:nvGrpSpPr>
          <p:grpSpPr>
            <a:xfrm>
              <a:off x="4872100" y="2285838"/>
              <a:ext cx="1506300" cy="1645875"/>
              <a:chOff x="4857000" y="1626000"/>
              <a:chExt cx="1506300" cy="1645875"/>
            </a:xfrm>
          </p:grpSpPr>
          <p:sp>
            <p:nvSpPr>
              <p:cNvPr id="546" name="Shape 546"/>
              <p:cNvSpPr/>
              <p:nvPr/>
            </p:nvSpPr>
            <p:spPr>
              <a:xfrm>
                <a:off x="4857000" y="2912175"/>
                <a:ext cx="15063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Container Host</a:t>
                </a:r>
                <a:endParaRPr sz="1000">
                  <a:solidFill>
                    <a:srgbClr val="FFFFFF"/>
                  </a:solidFill>
                  <a:latin typeface="Overpass" pitchFamily="2" charset="77"/>
                  <a:ea typeface="Overpass"/>
                  <a:cs typeface="Overpass"/>
                  <a:sym typeface="Overpass"/>
                </a:endParaRPr>
              </a:p>
            </p:txBody>
          </p:sp>
          <p:sp>
            <p:nvSpPr>
              <p:cNvPr id="547" name="Shape 547"/>
              <p:cNvSpPr/>
              <p:nvPr/>
            </p:nvSpPr>
            <p:spPr>
              <a:xfrm>
                <a:off x="4857000" y="1626000"/>
                <a:ext cx="1506300" cy="12576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274E13"/>
                    </a:solidFill>
                    <a:latin typeface="Overpass" pitchFamily="2" charset="77"/>
                    <a:ea typeface="Overpass"/>
                    <a:cs typeface="Overpass"/>
                    <a:sym typeface="Overpass"/>
                  </a:rPr>
                  <a:t>Container</a:t>
                </a:r>
                <a:endParaRPr sz="1000">
                  <a:solidFill>
                    <a:srgbClr val="274E13"/>
                  </a:solidFill>
                  <a:latin typeface="Overpass" pitchFamily="2" charset="77"/>
                  <a:ea typeface="Overpass"/>
                  <a:cs typeface="Overpass"/>
                  <a:sym typeface="Overpass"/>
                </a:endParaRPr>
              </a:p>
            </p:txBody>
          </p:sp>
          <p:sp>
            <p:nvSpPr>
              <p:cNvPr id="548" name="Shape 548"/>
              <p:cNvSpPr/>
              <p:nvPr/>
            </p:nvSpPr>
            <p:spPr>
              <a:xfrm>
                <a:off x="4921500" y="2029079"/>
                <a:ext cx="13773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Application</a:t>
                </a:r>
                <a:endParaRPr sz="900">
                  <a:solidFill>
                    <a:srgbClr val="FFFFFF"/>
                  </a:solidFill>
                  <a:latin typeface="Overpass" pitchFamily="2" charset="77"/>
                  <a:ea typeface="Overpass"/>
                  <a:cs typeface="Overpass"/>
                  <a:sym typeface="Overpass"/>
                </a:endParaRPr>
              </a:p>
            </p:txBody>
          </p:sp>
          <p:sp>
            <p:nvSpPr>
              <p:cNvPr id="549" name="Shape 549"/>
              <p:cNvSpPr/>
              <p:nvPr/>
            </p:nvSpPr>
            <p:spPr>
              <a:xfrm>
                <a:off x="4921500" y="2453077"/>
                <a:ext cx="13773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OS dependencies</a:t>
                </a:r>
                <a:endParaRPr sz="900">
                  <a:solidFill>
                    <a:srgbClr val="FFFFFF"/>
                  </a:solidFill>
                  <a:latin typeface="Overpass" pitchFamily="2" charset="77"/>
                  <a:ea typeface="Overpass"/>
                  <a:cs typeface="Overpass"/>
                  <a:sym typeface="Overpass"/>
                </a:endParaRPr>
              </a:p>
            </p:txBody>
          </p:sp>
        </p:grpSp>
        <p:sp>
          <p:nvSpPr>
            <p:cNvPr id="550" name="Shape 550"/>
            <p:cNvSpPr txBox="1"/>
            <p:nvPr/>
          </p:nvSpPr>
          <p:spPr>
            <a:xfrm>
              <a:off x="6493225" y="2724550"/>
              <a:ext cx="748200" cy="4431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Dev</a:t>
              </a:r>
              <a:endParaRPr>
                <a:latin typeface="Overpass" pitchFamily="2" charset="77"/>
                <a:ea typeface="Overpass"/>
                <a:cs typeface="Overpass"/>
                <a:sym typeface="Overpass"/>
              </a:endParaRPr>
            </a:p>
          </p:txBody>
        </p:sp>
        <p:cxnSp>
          <p:nvCxnSpPr>
            <p:cNvPr id="551" name="Shape 551"/>
            <p:cNvCxnSpPr/>
            <p:nvPr/>
          </p:nvCxnSpPr>
          <p:spPr>
            <a:xfrm rot="10800000">
              <a:off x="6452425" y="4358000"/>
              <a:ext cx="865200" cy="0"/>
            </a:xfrm>
            <a:prstGeom prst="straightConnector1">
              <a:avLst/>
            </a:prstGeom>
            <a:noFill/>
            <a:ln w="9525" cap="flat" cmpd="sng">
              <a:solidFill>
                <a:srgbClr val="666666"/>
              </a:solidFill>
              <a:prstDash val="dot"/>
              <a:round/>
              <a:headEnd type="none" w="lg" len="lg"/>
              <a:tailEnd type="none" w="lg" len="lg"/>
            </a:ln>
          </p:spPr>
        </p:cxnSp>
        <p:cxnSp>
          <p:nvCxnSpPr>
            <p:cNvPr id="552" name="Shape 552"/>
            <p:cNvCxnSpPr/>
            <p:nvPr/>
          </p:nvCxnSpPr>
          <p:spPr>
            <a:xfrm rot="10800000">
              <a:off x="6452425" y="3556279"/>
              <a:ext cx="865200" cy="0"/>
            </a:xfrm>
            <a:prstGeom prst="straightConnector1">
              <a:avLst/>
            </a:prstGeom>
            <a:noFill/>
            <a:ln w="9525" cap="flat" cmpd="sng">
              <a:solidFill>
                <a:srgbClr val="666666"/>
              </a:solidFill>
              <a:prstDash val="dot"/>
              <a:round/>
              <a:headEnd type="none" w="lg" len="lg"/>
              <a:tailEnd type="none" w="lg" len="lg"/>
            </a:ln>
          </p:spPr>
        </p:cxnSp>
        <p:sp>
          <p:nvSpPr>
            <p:cNvPr id="553" name="Shape 553"/>
            <p:cNvSpPr txBox="1"/>
            <p:nvPr/>
          </p:nvSpPr>
          <p:spPr>
            <a:xfrm>
              <a:off x="6493225" y="3737046"/>
              <a:ext cx="748200" cy="393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IT Ops</a:t>
              </a:r>
              <a:endParaRPr>
                <a:latin typeface="Overpass" pitchFamily="2" charset="77"/>
                <a:ea typeface="Overpass"/>
                <a:cs typeface="Overpass"/>
                <a:sym typeface="Overpass"/>
              </a:endParaRPr>
            </a:p>
          </p:txBody>
        </p:sp>
        <p:sp>
          <p:nvSpPr>
            <p:cNvPr id="554" name="Shape 554"/>
            <p:cNvSpPr/>
            <p:nvPr/>
          </p:nvSpPr>
          <p:spPr>
            <a:xfrm>
              <a:off x="4872100" y="3960300"/>
              <a:ext cx="1506300" cy="3936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Infrastructure</a:t>
              </a:r>
              <a:endParaRPr sz="1000">
                <a:solidFill>
                  <a:srgbClr val="FFFFFF"/>
                </a:solidFill>
                <a:latin typeface="Overpass" pitchFamily="2" charset="77"/>
                <a:ea typeface="Overpass"/>
                <a:cs typeface="Overpass"/>
                <a:sym typeface="Overpass"/>
              </a:endParaRPr>
            </a:p>
          </p:txBody>
        </p:sp>
      </p:grpSp>
      <p:grpSp>
        <p:nvGrpSpPr>
          <p:cNvPr id="555" name="Shape 555"/>
          <p:cNvGrpSpPr/>
          <p:nvPr/>
        </p:nvGrpSpPr>
        <p:grpSpPr>
          <a:xfrm>
            <a:off x="330550" y="1752466"/>
            <a:ext cx="2780855" cy="2072134"/>
            <a:chOff x="254350" y="1752466"/>
            <a:chExt cx="2780855" cy="2072134"/>
          </a:xfrm>
        </p:grpSpPr>
        <p:grpSp>
          <p:nvGrpSpPr>
            <p:cNvPr id="556" name="Shape 556"/>
            <p:cNvGrpSpPr/>
            <p:nvPr/>
          </p:nvGrpSpPr>
          <p:grpSpPr>
            <a:xfrm>
              <a:off x="1528896" y="1752466"/>
              <a:ext cx="1506300" cy="1645818"/>
              <a:chOff x="2838075" y="1626000"/>
              <a:chExt cx="1506300" cy="1661100"/>
            </a:xfrm>
          </p:grpSpPr>
          <p:sp>
            <p:nvSpPr>
              <p:cNvPr id="557" name="Shape 557"/>
              <p:cNvSpPr/>
              <p:nvPr/>
            </p:nvSpPr>
            <p:spPr>
              <a:xfrm>
                <a:off x="2838075" y="1626000"/>
                <a:ext cx="1506300" cy="1661100"/>
              </a:xfrm>
              <a:prstGeom prst="rect">
                <a:avLst/>
              </a:prstGeom>
              <a:solidFill>
                <a:srgbClr val="B4A7D6"/>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20124D"/>
                    </a:solidFill>
                    <a:latin typeface="Overpass" pitchFamily="2" charset="77"/>
                    <a:ea typeface="Overpass"/>
                    <a:cs typeface="Overpass"/>
                    <a:sym typeface="Overpass"/>
                  </a:rPr>
                  <a:t>Virtual Machine</a:t>
                </a:r>
                <a:endParaRPr sz="1000">
                  <a:solidFill>
                    <a:srgbClr val="20124D"/>
                  </a:solidFill>
                  <a:latin typeface="Overpass" pitchFamily="2" charset="77"/>
                  <a:ea typeface="Overpass"/>
                  <a:cs typeface="Overpass"/>
                  <a:sym typeface="Overpass"/>
                </a:endParaRPr>
              </a:p>
            </p:txBody>
          </p:sp>
          <p:sp>
            <p:nvSpPr>
              <p:cNvPr id="558" name="Shape 558"/>
              <p:cNvSpPr/>
              <p:nvPr/>
            </p:nvSpPr>
            <p:spPr>
              <a:xfrm>
                <a:off x="2927025" y="2051527"/>
                <a:ext cx="13284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Application</a:t>
                </a:r>
                <a:endParaRPr sz="900">
                  <a:solidFill>
                    <a:srgbClr val="FFFFFF"/>
                  </a:solidFill>
                  <a:latin typeface="Overpass" pitchFamily="2" charset="77"/>
                  <a:ea typeface="Overpass"/>
                  <a:cs typeface="Overpass"/>
                  <a:sym typeface="Overpass"/>
                </a:endParaRPr>
              </a:p>
            </p:txBody>
          </p:sp>
          <p:sp>
            <p:nvSpPr>
              <p:cNvPr id="559" name="Shape 559"/>
              <p:cNvSpPr/>
              <p:nvPr/>
            </p:nvSpPr>
            <p:spPr>
              <a:xfrm>
                <a:off x="2927025" y="2445338"/>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OS dependencies</a:t>
                </a:r>
                <a:endParaRPr sz="900">
                  <a:solidFill>
                    <a:srgbClr val="FFFFFF"/>
                  </a:solidFill>
                  <a:latin typeface="Overpass" pitchFamily="2" charset="77"/>
                  <a:ea typeface="Overpass"/>
                  <a:cs typeface="Overpass"/>
                  <a:sym typeface="Overpass"/>
                </a:endParaRPr>
              </a:p>
            </p:txBody>
          </p:sp>
          <p:sp>
            <p:nvSpPr>
              <p:cNvPr id="560" name="Shape 560"/>
              <p:cNvSpPr/>
              <p:nvPr/>
            </p:nvSpPr>
            <p:spPr>
              <a:xfrm>
                <a:off x="2927025" y="2842365"/>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Overpass"/>
                    <a:cs typeface="Overpass"/>
                    <a:sym typeface="Overpass"/>
                  </a:rPr>
                  <a:t>Operating System</a:t>
                </a:r>
                <a:endParaRPr sz="900">
                  <a:solidFill>
                    <a:srgbClr val="FFFFFF"/>
                  </a:solidFill>
                  <a:latin typeface="Overpass" pitchFamily="2" charset="77"/>
                  <a:ea typeface="Overpass"/>
                  <a:cs typeface="Overpass"/>
                  <a:sym typeface="Overpass"/>
                </a:endParaRPr>
              </a:p>
            </p:txBody>
          </p:sp>
        </p:grpSp>
        <p:sp>
          <p:nvSpPr>
            <p:cNvPr id="561" name="Shape 561"/>
            <p:cNvSpPr txBox="1"/>
            <p:nvPr/>
          </p:nvSpPr>
          <p:spPr>
            <a:xfrm>
              <a:off x="254350" y="2453950"/>
              <a:ext cx="1274700" cy="530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IT Ops</a:t>
              </a:r>
              <a:br>
                <a:rPr lang="en">
                  <a:latin typeface="Overpass" pitchFamily="2" charset="77"/>
                  <a:ea typeface="Overpass"/>
                  <a:cs typeface="Overpass"/>
                  <a:sym typeface="Overpass"/>
                </a:rPr>
              </a:br>
              <a:r>
                <a:rPr lang="en" sz="1100">
                  <a:latin typeface="Overpass" pitchFamily="2" charset="77"/>
                  <a:ea typeface="Overpass"/>
                  <a:cs typeface="Overpass"/>
                  <a:sym typeface="Overpass"/>
                </a:rPr>
                <a:t>(and Dev, sort of)</a:t>
              </a:r>
              <a:endParaRPr sz="1100">
                <a:latin typeface="Overpass" pitchFamily="2" charset="77"/>
                <a:ea typeface="Overpass"/>
                <a:cs typeface="Overpass"/>
                <a:sym typeface="Overpass"/>
              </a:endParaRPr>
            </a:p>
          </p:txBody>
        </p:sp>
        <p:sp>
          <p:nvSpPr>
            <p:cNvPr id="562" name="Shape 562"/>
            <p:cNvSpPr/>
            <p:nvPr/>
          </p:nvSpPr>
          <p:spPr>
            <a:xfrm>
              <a:off x="1528905" y="3426900"/>
              <a:ext cx="1506300" cy="3936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Infrastructure</a:t>
              </a:r>
              <a:endParaRPr sz="1000">
                <a:solidFill>
                  <a:srgbClr val="FFFFFF"/>
                </a:solidFill>
                <a:latin typeface="Overpass" pitchFamily="2" charset="77"/>
                <a:ea typeface="Overpass"/>
                <a:cs typeface="Overpass"/>
                <a:sym typeface="Overpass"/>
              </a:endParaRPr>
            </a:p>
          </p:txBody>
        </p:sp>
        <p:cxnSp>
          <p:nvCxnSpPr>
            <p:cNvPr id="563" name="Shape 563"/>
            <p:cNvCxnSpPr/>
            <p:nvPr/>
          </p:nvCxnSpPr>
          <p:spPr>
            <a:xfrm rot="10800000">
              <a:off x="563138" y="1759904"/>
              <a:ext cx="865200" cy="0"/>
            </a:xfrm>
            <a:prstGeom prst="straightConnector1">
              <a:avLst/>
            </a:prstGeom>
            <a:noFill/>
            <a:ln w="9525" cap="flat" cmpd="sng">
              <a:solidFill>
                <a:srgbClr val="666666"/>
              </a:solidFill>
              <a:prstDash val="dot"/>
              <a:round/>
              <a:headEnd type="none" w="lg" len="lg"/>
              <a:tailEnd type="none" w="lg" len="lg"/>
            </a:ln>
          </p:spPr>
        </p:cxnSp>
        <p:cxnSp>
          <p:nvCxnSpPr>
            <p:cNvPr id="564" name="Shape 564"/>
            <p:cNvCxnSpPr/>
            <p:nvPr/>
          </p:nvCxnSpPr>
          <p:spPr>
            <a:xfrm rot="10800000">
              <a:off x="563138" y="3824600"/>
              <a:ext cx="865200" cy="0"/>
            </a:xfrm>
            <a:prstGeom prst="straightConnector1">
              <a:avLst/>
            </a:prstGeom>
            <a:noFill/>
            <a:ln w="9525" cap="flat" cmpd="sng">
              <a:solidFill>
                <a:srgbClr val="666666"/>
              </a:solidFill>
              <a:prstDash val="dot"/>
              <a:round/>
              <a:headEnd type="none" w="lg" len="lg"/>
              <a:tailEnd type="none" w="lg" len="lg"/>
            </a:ln>
          </p:spPr>
        </p:cxnSp>
      </p:grpSp>
      <p:sp>
        <p:nvSpPr>
          <p:cNvPr id="565" name="Shape 565"/>
          <p:cNvSpPr txBox="1"/>
          <p:nvPr/>
        </p:nvSpPr>
        <p:spPr>
          <a:xfrm>
            <a:off x="3293729" y="2098725"/>
            <a:ext cx="2575200" cy="16320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1600" dirty="0">
                <a:latin typeface="Overpass" pitchFamily="2" charset="77"/>
                <a:ea typeface="Overpass"/>
                <a:cs typeface="Overpass"/>
                <a:sym typeface="Overpass"/>
              </a:rPr>
              <a:t>Clear ownership boundary between Dev and IT Ops drives DevOps adoption and fosters agility</a:t>
            </a:r>
            <a:endParaRPr sz="1600" dirty="0">
              <a:latin typeface="Overpass" pitchFamily="2" charset="77"/>
              <a:ea typeface="Overpass"/>
              <a:cs typeface="Overpass"/>
              <a:sym typeface="Overpass"/>
            </a:endParaRPr>
          </a:p>
          <a:p>
            <a:pPr marL="0" lvl="0" indent="0" algn="ctr" rtl="0">
              <a:spcBef>
                <a:spcPts val="0"/>
              </a:spcBef>
              <a:spcAft>
                <a:spcPts val="0"/>
              </a:spcAft>
              <a:buNone/>
            </a:pPr>
            <a:endParaRPr sz="1600" dirty="0">
              <a:latin typeface="Overpass" pitchFamily="2" charset="77"/>
              <a:ea typeface="Overpass"/>
              <a:cs typeface="Overpass"/>
              <a:sym typeface="Overpass"/>
            </a:endParaRPr>
          </a:p>
        </p:txBody>
      </p:sp>
      <p:grpSp>
        <p:nvGrpSpPr>
          <p:cNvPr id="566" name="Shape 566"/>
          <p:cNvGrpSpPr/>
          <p:nvPr/>
        </p:nvGrpSpPr>
        <p:grpSpPr>
          <a:xfrm>
            <a:off x="3812164" y="4181825"/>
            <a:ext cx="1356561" cy="495600"/>
            <a:chOff x="3050164" y="4334225"/>
            <a:chExt cx="1356561" cy="495600"/>
          </a:xfrm>
        </p:grpSpPr>
        <p:sp>
          <p:nvSpPr>
            <p:cNvPr id="567" name="Shape 567"/>
            <p:cNvSpPr txBox="1"/>
            <p:nvPr/>
          </p:nvSpPr>
          <p:spPr>
            <a:xfrm>
              <a:off x="3141025" y="4334225"/>
              <a:ext cx="1265700" cy="495600"/>
            </a:xfrm>
            <a:prstGeom prst="rect">
              <a:avLst/>
            </a:prstGeom>
            <a:noFill/>
            <a:ln>
              <a:noFill/>
            </a:ln>
          </p:spPr>
          <p:txBody>
            <a:bodyPr wrap="square" lIns="91425" tIns="91425" rIns="91425" bIns="91425" anchor="t" anchorCtr="0">
              <a:noAutofit/>
            </a:bodyPr>
            <a:lstStyle/>
            <a:p>
              <a:pPr marL="0" lvl="0" indent="0" rtl="0">
                <a:lnSpc>
                  <a:spcPct val="150000"/>
                </a:lnSpc>
                <a:spcBef>
                  <a:spcPts val="0"/>
                </a:spcBef>
                <a:spcAft>
                  <a:spcPts val="0"/>
                </a:spcAft>
                <a:buNone/>
              </a:pPr>
              <a:r>
                <a:rPr lang="en" sz="800">
                  <a:latin typeface="Overpass" pitchFamily="2" charset="77"/>
                  <a:ea typeface="Overpass"/>
                  <a:cs typeface="Overpass"/>
                  <a:sym typeface="Overpass"/>
                </a:rPr>
                <a:t>Optimized for stability                </a:t>
              </a:r>
              <a:endParaRPr sz="800">
                <a:latin typeface="Overpass" pitchFamily="2" charset="77"/>
                <a:ea typeface="Overpass"/>
                <a:cs typeface="Overpass"/>
                <a:sym typeface="Overpass"/>
              </a:endParaRPr>
            </a:p>
            <a:p>
              <a:pPr marL="0" lvl="0" indent="0" rtl="0">
                <a:lnSpc>
                  <a:spcPct val="150000"/>
                </a:lnSpc>
                <a:spcBef>
                  <a:spcPts val="0"/>
                </a:spcBef>
                <a:spcAft>
                  <a:spcPts val="0"/>
                </a:spcAft>
                <a:buNone/>
              </a:pPr>
              <a:r>
                <a:rPr lang="en" sz="800">
                  <a:latin typeface="Overpass" pitchFamily="2" charset="77"/>
                  <a:ea typeface="Overpass"/>
                  <a:cs typeface="Overpass"/>
                  <a:sym typeface="Overpass"/>
                </a:rPr>
                <a:t>Optimized for agility</a:t>
              </a:r>
              <a:endParaRPr sz="800">
                <a:latin typeface="Overpass" pitchFamily="2" charset="77"/>
                <a:ea typeface="Overpass"/>
                <a:cs typeface="Overpass"/>
                <a:sym typeface="Overpass"/>
              </a:endParaRPr>
            </a:p>
          </p:txBody>
        </p:sp>
        <p:sp>
          <p:nvSpPr>
            <p:cNvPr id="568" name="Shape 568"/>
            <p:cNvSpPr/>
            <p:nvPr/>
          </p:nvSpPr>
          <p:spPr>
            <a:xfrm>
              <a:off x="3050164" y="4427991"/>
              <a:ext cx="130500" cy="130500"/>
            </a:xfrm>
            <a:prstGeom prst="rect">
              <a:avLst/>
            </a:prstGeom>
            <a:solidFill>
              <a:srgbClr val="165D80"/>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569" name="Shape 569"/>
            <p:cNvSpPr/>
            <p:nvPr/>
          </p:nvSpPr>
          <p:spPr>
            <a:xfrm>
              <a:off x="3050164" y="4605521"/>
              <a:ext cx="130500" cy="130500"/>
            </a:xfrm>
            <a:prstGeom prst="rect">
              <a:avLst/>
            </a:prstGeom>
            <a:solidFill>
              <a:srgbClr val="38761D"/>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grpSp>
      <p:sp>
        <p:nvSpPr>
          <p:cNvPr id="2" name="Slide Number Placeholder 1">
            <a:extLst>
              <a:ext uri="{FF2B5EF4-FFF2-40B4-BE49-F238E27FC236}">
                <a16:creationId xmlns:a16="http://schemas.microsoft.com/office/drawing/2014/main" id="{A4F06D55-2EC5-654B-857F-99347130ED5B}"/>
              </a:ext>
            </a:extLst>
          </p:cNvPr>
          <p:cNvSpPr>
            <a:spLocks noGrp="1"/>
          </p:cNvSpPr>
          <p:nvPr>
            <p:ph type="sldNum" idx="12"/>
          </p:nvPr>
        </p:nvSpPr>
        <p:spPr/>
        <p:txBody>
          <a:bodyPr/>
          <a:lstStyle/>
          <a:p>
            <a:fld id="{00000000-1234-1234-1234-123412341234}" type="slidenum">
              <a:rPr lang="en" smtClean="0"/>
              <a:pPr/>
              <a:t>5</a:t>
            </a:fld>
            <a:endParaRPr lang="e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87"/>
        <p:cNvGrpSpPr/>
        <p:nvPr/>
      </p:nvGrpSpPr>
      <p:grpSpPr>
        <a:xfrm>
          <a:off x="0" y="0"/>
          <a:ext cx="0" cy="0"/>
          <a:chOff x="0" y="0"/>
          <a:chExt cx="0" cy="0"/>
        </a:xfrm>
      </p:grpSpPr>
      <p:sp>
        <p:nvSpPr>
          <p:cNvPr id="3089" name="Shape 3089"/>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BUILT-IN SERVICE DISCOVERY</a:t>
            </a:r>
            <a:br>
              <a:rPr lang="en">
                <a:latin typeface="Overpass" pitchFamily="2" charset="77"/>
              </a:rPr>
            </a:br>
            <a:r>
              <a:rPr lang="en">
                <a:latin typeface="Overpass" pitchFamily="2" charset="77"/>
              </a:rPr>
              <a:t>INTERNAL LOAD-BALANCING </a:t>
            </a:r>
            <a:endParaRPr>
              <a:latin typeface="Overpass" pitchFamily="2" charset="77"/>
            </a:endParaRPr>
          </a:p>
        </p:txBody>
      </p:sp>
      <p:sp>
        <p:nvSpPr>
          <p:cNvPr id="3090" name="Shape 3090"/>
          <p:cNvSpPr/>
          <p:nvPr/>
        </p:nvSpPr>
        <p:spPr>
          <a:xfrm>
            <a:off x="2570311" y="1685080"/>
            <a:ext cx="2179200" cy="688200"/>
          </a:xfrm>
          <a:prstGeom prst="rect">
            <a:avLst/>
          </a:prstGeom>
          <a:solidFill>
            <a:srgbClr val="0F8DCE"/>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SERVICE</a:t>
            </a:r>
            <a:endParaRPr sz="1000" b="1">
              <a:solidFill>
                <a:srgbClr val="FFFFFF"/>
              </a:solidFill>
              <a:latin typeface="Overpass" pitchFamily="2" charset="77"/>
              <a:ea typeface="Proxima Nova"/>
              <a:cs typeface="Proxima Nova"/>
              <a:sym typeface="Proxima Nova"/>
            </a:endParaRPr>
          </a:p>
        </p:txBody>
      </p:sp>
      <p:sp>
        <p:nvSpPr>
          <p:cNvPr id="3091" name="Shape 3091"/>
          <p:cNvSpPr/>
          <p:nvPr/>
        </p:nvSpPr>
        <p:spPr>
          <a:xfrm>
            <a:off x="2683349" y="2086000"/>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092" name="Shape 3092"/>
          <p:cNvSpPr txBox="1"/>
          <p:nvPr/>
        </p:nvSpPr>
        <p:spPr>
          <a:xfrm>
            <a:off x="2615311" y="2013508"/>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app=payroll</a:t>
            </a:r>
            <a:endParaRPr sz="800">
              <a:solidFill>
                <a:srgbClr val="FFFFFF"/>
              </a:solidFill>
              <a:latin typeface="Overpass" pitchFamily="2" charset="77"/>
              <a:ea typeface="Proxima Nova"/>
              <a:cs typeface="Proxima Nova"/>
              <a:sym typeface="Proxima Nova"/>
            </a:endParaRPr>
          </a:p>
        </p:txBody>
      </p:sp>
      <p:sp>
        <p:nvSpPr>
          <p:cNvPr id="3093" name="Shape 3093"/>
          <p:cNvSpPr/>
          <p:nvPr/>
        </p:nvSpPr>
        <p:spPr>
          <a:xfrm>
            <a:off x="3683856" y="2086000"/>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094" name="Shape 3094"/>
          <p:cNvSpPr txBox="1"/>
          <p:nvPr/>
        </p:nvSpPr>
        <p:spPr>
          <a:xfrm>
            <a:off x="3615819" y="2013508"/>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role=frontend</a:t>
            </a:r>
            <a:endParaRPr sz="800">
              <a:solidFill>
                <a:srgbClr val="FFFFFF"/>
              </a:solidFill>
              <a:latin typeface="Overpass" pitchFamily="2" charset="77"/>
              <a:ea typeface="Proxima Nova"/>
              <a:cs typeface="Proxima Nova"/>
              <a:sym typeface="Proxima Nova"/>
            </a:endParaRPr>
          </a:p>
        </p:txBody>
      </p:sp>
      <p:sp>
        <p:nvSpPr>
          <p:cNvPr id="3095" name="Shape 3095"/>
          <p:cNvSpPr/>
          <p:nvPr/>
        </p:nvSpPr>
        <p:spPr>
          <a:xfrm>
            <a:off x="2281909" y="3043267"/>
            <a:ext cx="1082700" cy="9981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POD</a:t>
            </a:r>
            <a:endParaRPr sz="1000" b="1">
              <a:solidFill>
                <a:srgbClr val="FFFFFF"/>
              </a:solidFill>
              <a:latin typeface="Overpass" pitchFamily="2" charset="77"/>
              <a:ea typeface="Proxima Nova"/>
              <a:cs typeface="Proxima Nova"/>
              <a:sym typeface="Proxima Nova"/>
            </a:endParaRPr>
          </a:p>
        </p:txBody>
      </p:sp>
      <p:sp>
        <p:nvSpPr>
          <p:cNvPr id="3096" name="Shape 3096"/>
          <p:cNvSpPr/>
          <p:nvPr/>
        </p:nvSpPr>
        <p:spPr>
          <a:xfrm>
            <a:off x="2350319" y="3392953"/>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097" name="Shape 3097"/>
          <p:cNvSpPr txBox="1"/>
          <p:nvPr/>
        </p:nvSpPr>
        <p:spPr>
          <a:xfrm>
            <a:off x="2282281" y="3320461"/>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app=payroll</a:t>
            </a:r>
            <a:endParaRPr sz="800">
              <a:solidFill>
                <a:srgbClr val="FFFFFF"/>
              </a:solidFill>
              <a:latin typeface="Overpass" pitchFamily="2" charset="77"/>
              <a:ea typeface="Proxima Nova"/>
              <a:cs typeface="Proxima Nova"/>
              <a:sym typeface="Proxima Nova"/>
            </a:endParaRPr>
          </a:p>
        </p:txBody>
      </p:sp>
      <p:sp>
        <p:nvSpPr>
          <p:cNvPr id="3098" name="Shape 3098"/>
          <p:cNvSpPr/>
          <p:nvPr/>
        </p:nvSpPr>
        <p:spPr>
          <a:xfrm>
            <a:off x="2350573" y="3607968"/>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099" name="Shape 3099"/>
          <p:cNvSpPr txBox="1"/>
          <p:nvPr/>
        </p:nvSpPr>
        <p:spPr>
          <a:xfrm>
            <a:off x="2282536" y="3535476"/>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role=frontend</a:t>
            </a:r>
            <a:endParaRPr sz="800">
              <a:solidFill>
                <a:srgbClr val="FFFFFF"/>
              </a:solidFill>
              <a:latin typeface="Overpass" pitchFamily="2" charset="77"/>
              <a:ea typeface="Proxima Nova"/>
              <a:cs typeface="Proxima Nova"/>
              <a:sym typeface="Proxima Nova"/>
            </a:endParaRPr>
          </a:p>
        </p:txBody>
      </p:sp>
      <p:sp>
        <p:nvSpPr>
          <p:cNvPr id="3100" name="Shape 3100"/>
          <p:cNvSpPr/>
          <p:nvPr/>
        </p:nvSpPr>
        <p:spPr>
          <a:xfrm>
            <a:off x="3882928" y="3043267"/>
            <a:ext cx="1082700" cy="9981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POD</a:t>
            </a:r>
            <a:endParaRPr sz="1000" b="1">
              <a:solidFill>
                <a:srgbClr val="FFFFFF"/>
              </a:solidFill>
              <a:latin typeface="Overpass" pitchFamily="2" charset="77"/>
              <a:ea typeface="Proxima Nova"/>
              <a:cs typeface="Proxima Nova"/>
              <a:sym typeface="Proxima Nova"/>
            </a:endParaRPr>
          </a:p>
        </p:txBody>
      </p:sp>
      <p:sp>
        <p:nvSpPr>
          <p:cNvPr id="3101" name="Shape 3101"/>
          <p:cNvSpPr/>
          <p:nvPr/>
        </p:nvSpPr>
        <p:spPr>
          <a:xfrm>
            <a:off x="3951337" y="3393499"/>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02" name="Shape 3102"/>
          <p:cNvSpPr txBox="1"/>
          <p:nvPr/>
        </p:nvSpPr>
        <p:spPr>
          <a:xfrm>
            <a:off x="3883300" y="3321007"/>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app=payroll</a:t>
            </a:r>
            <a:endParaRPr sz="800">
              <a:solidFill>
                <a:srgbClr val="FFFFFF"/>
              </a:solidFill>
              <a:latin typeface="Overpass" pitchFamily="2" charset="77"/>
              <a:ea typeface="Proxima Nova"/>
              <a:cs typeface="Proxima Nova"/>
              <a:sym typeface="Proxima Nova"/>
            </a:endParaRPr>
          </a:p>
        </p:txBody>
      </p:sp>
      <p:sp>
        <p:nvSpPr>
          <p:cNvPr id="3103" name="Shape 3103"/>
          <p:cNvSpPr/>
          <p:nvPr/>
        </p:nvSpPr>
        <p:spPr>
          <a:xfrm>
            <a:off x="3951592" y="3605901"/>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04" name="Shape 3104"/>
          <p:cNvSpPr txBox="1"/>
          <p:nvPr/>
        </p:nvSpPr>
        <p:spPr>
          <a:xfrm>
            <a:off x="3883554" y="3533409"/>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role=frontend</a:t>
            </a:r>
            <a:endParaRPr sz="800">
              <a:solidFill>
                <a:srgbClr val="FFFFFF"/>
              </a:solidFill>
              <a:latin typeface="Overpass" pitchFamily="2" charset="77"/>
              <a:ea typeface="Proxima Nova"/>
              <a:cs typeface="Proxima Nova"/>
              <a:sym typeface="Proxima Nova"/>
            </a:endParaRPr>
          </a:p>
        </p:txBody>
      </p:sp>
      <p:cxnSp>
        <p:nvCxnSpPr>
          <p:cNvPr id="3105" name="Shape 3105"/>
          <p:cNvCxnSpPr>
            <a:stCxn id="3090" idx="2"/>
            <a:endCxn id="3095" idx="0"/>
          </p:cNvCxnSpPr>
          <p:nvPr/>
        </p:nvCxnSpPr>
        <p:spPr>
          <a:xfrm rot="5400000">
            <a:off x="2906611" y="2289880"/>
            <a:ext cx="669900" cy="836700"/>
          </a:xfrm>
          <a:prstGeom prst="bentConnector3">
            <a:avLst>
              <a:gd name="adj1" fmla="val 50006"/>
            </a:avLst>
          </a:prstGeom>
          <a:noFill/>
          <a:ln w="9525" cap="flat" cmpd="sng">
            <a:solidFill>
              <a:srgbClr val="666666"/>
            </a:solidFill>
            <a:prstDash val="solid"/>
            <a:round/>
            <a:headEnd type="none" w="lg" len="lg"/>
            <a:tailEnd type="triangle" w="lg" len="lg"/>
          </a:ln>
        </p:spPr>
      </p:cxnSp>
      <p:sp>
        <p:nvSpPr>
          <p:cNvPr id="3106" name="Shape 3106"/>
          <p:cNvSpPr txBox="1"/>
          <p:nvPr/>
        </p:nvSpPr>
        <p:spPr>
          <a:xfrm>
            <a:off x="4748493" y="1701850"/>
            <a:ext cx="2325600" cy="688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Name: payroll-frontend</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IP: 172.10.1.23</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Port: 8080</a:t>
            </a:r>
            <a:endParaRPr sz="1000">
              <a:latin typeface="Overpass" pitchFamily="2" charset="77"/>
              <a:ea typeface="Proxima Nova"/>
              <a:cs typeface="Proxima Nova"/>
              <a:sym typeface="Proxima Nova"/>
            </a:endParaRPr>
          </a:p>
        </p:txBody>
      </p:sp>
      <p:sp>
        <p:nvSpPr>
          <p:cNvPr id="3107" name="Shape 3107"/>
          <p:cNvSpPr/>
          <p:nvPr/>
        </p:nvSpPr>
        <p:spPr>
          <a:xfrm>
            <a:off x="5483954" y="3043267"/>
            <a:ext cx="1082700" cy="9981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POD</a:t>
            </a:r>
            <a:endParaRPr sz="1000" b="1">
              <a:solidFill>
                <a:srgbClr val="FFFFFF"/>
              </a:solidFill>
              <a:latin typeface="Overpass" pitchFamily="2" charset="77"/>
              <a:ea typeface="Proxima Nova"/>
              <a:cs typeface="Proxima Nova"/>
              <a:sym typeface="Proxima Nova"/>
            </a:endParaRPr>
          </a:p>
        </p:txBody>
      </p:sp>
      <p:sp>
        <p:nvSpPr>
          <p:cNvPr id="3108" name="Shape 3108"/>
          <p:cNvSpPr/>
          <p:nvPr/>
        </p:nvSpPr>
        <p:spPr>
          <a:xfrm>
            <a:off x="5552364" y="3601250"/>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09" name="Shape 3109"/>
          <p:cNvSpPr txBox="1"/>
          <p:nvPr/>
        </p:nvSpPr>
        <p:spPr>
          <a:xfrm>
            <a:off x="5484327" y="3528758"/>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app=payroll</a:t>
            </a:r>
            <a:endParaRPr sz="800">
              <a:solidFill>
                <a:srgbClr val="FFFFFF"/>
              </a:solidFill>
              <a:latin typeface="Overpass" pitchFamily="2" charset="77"/>
              <a:ea typeface="Proxima Nova"/>
              <a:cs typeface="Proxima Nova"/>
              <a:sym typeface="Proxima Nova"/>
            </a:endParaRPr>
          </a:p>
        </p:txBody>
      </p:sp>
      <p:sp>
        <p:nvSpPr>
          <p:cNvPr id="3110" name="Shape 3110"/>
          <p:cNvSpPr/>
          <p:nvPr/>
        </p:nvSpPr>
        <p:spPr>
          <a:xfrm>
            <a:off x="5552619" y="3813652"/>
            <a:ext cx="946500" cy="178500"/>
          </a:xfrm>
          <a:prstGeom prst="rect">
            <a:avLst/>
          </a:prstGeom>
          <a:solidFill>
            <a:srgbClr val="B7B7B7"/>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11" name="Shape 3111"/>
          <p:cNvSpPr txBox="1"/>
          <p:nvPr/>
        </p:nvSpPr>
        <p:spPr>
          <a:xfrm>
            <a:off x="5484581" y="3741160"/>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role=backend</a:t>
            </a:r>
            <a:endParaRPr sz="800">
              <a:solidFill>
                <a:srgbClr val="FFFFFF"/>
              </a:solidFill>
              <a:latin typeface="Overpass" pitchFamily="2" charset="77"/>
              <a:ea typeface="Proxima Nova"/>
              <a:cs typeface="Proxima Nova"/>
              <a:sym typeface="Proxima Nova"/>
            </a:endParaRPr>
          </a:p>
        </p:txBody>
      </p:sp>
      <p:cxnSp>
        <p:nvCxnSpPr>
          <p:cNvPr id="3112" name="Shape 3112"/>
          <p:cNvCxnSpPr>
            <a:stCxn id="3090" idx="2"/>
            <a:endCxn id="3100" idx="0"/>
          </p:cNvCxnSpPr>
          <p:nvPr/>
        </p:nvCxnSpPr>
        <p:spPr>
          <a:xfrm rot="-5400000" flipH="1">
            <a:off x="3707161" y="2326030"/>
            <a:ext cx="669900" cy="764400"/>
          </a:xfrm>
          <a:prstGeom prst="bentConnector3">
            <a:avLst>
              <a:gd name="adj1" fmla="val 50006"/>
            </a:avLst>
          </a:prstGeom>
          <a:noFill/>
          <a:ln w="9525" cap="flat" cmpd="sng">
            <a:solidFill>
              <a:schemeClr val="dk2"/>
            </a:solidFill>
            <a:prstDash val="solid"/>
            <a:round/>
            <a:headEnd type="none" w="lg" len="lg"/>
            <a:tailEnd type="triangle" w="lg" len="lg"/>
          </a:ln>
        </p:spPr>
      </p:cxnSp>
      <p:sp>
        <p:nvSpPr>
          <p:cNvPr id="3113" name="Shape 3113"/>
          <p:cNvSpPr/>
          <p:nvPr/>
        </p:nvSpPr>
        <p:spPr>
          <a:xfrm>
            <a:off x="2350573" y="3817786"/>
            <a:ext cx="946500" cy="178500"/>
          </a:xfrm>
          <a:prstGeom prst="rect">
            <a:avLst/>
          </a:prstGeom>
          <a:solidFill>
            <a:srgbClr val="B7B7B7"/>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14" name="Shape 3114"/>
          <p:cNvSpPr txBox="1"/>
          <p:nvPr/>
        </p:nvSpPr>
        <p:spPr>
          <a:xfrm>
            <a:off x="2282536" y="3745294"/>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version=1.0</a:t>
            </a:r>
            <a:endParaRPr sz="800">
              <a:solidFill>
                <a:srgbClr val="FFFFFF"/>
              </a:solidFill>
              <a:latin typeface="Overpass" pitchFamily="2" charset="77"/>
              <a:ea typeface="Proxima Nova"/>
              <a:cs typeface="Proxima Nova"/>
              <a:sym typeface="Proxima Nova"/>
            </a:endParaRPr>
          </a:p>
        </p:txBody>
      </p:sp>
      <p:sp>
        <p:nvSpPr>
          <p:cNvPr id="3115" name="Shape 3115"/>
          <p:cNvSpPr/>
          <p:nvPr/>
        </p:nvSpPr>
        <p:spPr>
          <a:xfrm>
            <a:off x="3951592" y="3815719"/>
            <a:ext cx="946500" cy="178500"/>
          </a:xfrm>
          <a:prstGeom prst="rect">
            <a:avLst/>
          </a:prstGeom>
          <a:solidFill>
            <a:srgbClr val="B7B7B7"/>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16" name="Shape 3116"/>
          <p:cNvSpPr txBox="1"/>
          <p:nvPr/>
        </p:nvSpPr>
        <p:spPr>
          <a:xfrm>
            <a:off x="3883554" y="3743227"/>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version=1.0</a:t>
            </a:r>
            <a:endParaRPr sz="800">
              <a:solidFill>
                <a:srgbClr val="FFFFFF"/>
              </a:solidFill>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0430C8BE-6BC6-D140-A115-EBE82A00F9F5}"/>
              </a:ext>
            </a:extLst>
          </p:cNvPr>
          <p:cNvSpPr>
            <a:spLocks noGrp="1"/>
          </p:cNvSpPr>
          <p:nvPr>
            <p:ph type="sldNum" idx="12"/>
          </p:nvPr>
        </p:nvSpPr>
        <p:spPr/>
        <p:txBody>
          <a:bodyPr/>
          <a:lstStyle/>
          <a:p>
            <a:fld id="{00000000-1234-1234-1234-123412341234}" type="slidenum">
              <a:rPr lang="en" smtClean="0"/>
              <a:pPr/>
              <a:t>50</a:t>
            </a:fld>
            <a:endParaRPr lang="e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20"/>
        <p:cNvGrpSpPr/>
        <p:nvPr/>
      </p:nvGrpSpPr>
      <p:grpSpPr>
        <a:xfrm>
          <a:off x="0" y="0"/>
          <a:ext cx="0" cy="0"/>
          <a:chOff x="0" y="0"/>
          <a:chExt cx="0" cy="0"/>
        </a:xfrm>
      </p:grpSpPr>
      <p:sp>
        <p:nvSpPr>
          <p:cNvPr id="3122" name="Shape 3122"/>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BUILT-IN SERVICE DISCOVERY</a:t>
            </a:r>
            <a:br>
              <a:rPr lang="en">
                <a:latin typeface="Overpass" pitchFamily="2" charset="77"/>
              </a:rPr>
            </a:br>
            <a:r>
              <a:rPr lang="en">
                <a:latin typeface="Overpass" pitchFamily="2" charset="77"/>
              </a:rPr>
              <a:t>INTERNAL LOAD-BALANCING </a:t>
            </a:r>
            <a:endParaRPr>
              <a:latin typeface="Overpass" pitchFamily="2" charset="77"/>
            </a:endParaRPr>
          </a:p>
        </p:txBody>
      </p:sp>
      <p:sp>
        <p:nvSpPr>
          <p:cNvPr id="3123" name="Shape 3123"/>
          <p:cNvSpPr/>
          <p:nvPr/>
        </p:nvSpPr>
        <p:spPr>
          <a:xfrm>
            <a:off x="2570311" y="1685080"/>
            <a:ext cx="2179200" cy="688200"/>
          </a:xfrm>
          <a:prstGeom prst="rect">
            <a:avLst/>
          </a:prstGeom>
          <a:solidFill>
            <a:srgbClr val="0F8DCE"/>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SERVICE</a:t>
            </a:r>
            <a:endParaRPr sz="1000" b="1">
              <a:solidFill>
                <a:srgbClr val="FFFFFF"/>
              </a:solidFill>
              <a:latin typeface="Overpass" pitchFamily="2" charset="77"/>
              <a:ea typeface="Proxima Nova"/>
              <a:cs typeface="Proxima Nova"/>
              <a:sym typeface="Proxima Nova"/>
            </a:endParaRPr>
          </a:p>
        </p:txBody>
      </p:sp>
      <p:sp>
        <p:nvSpPr>
          <p:cNvPr id="3124" name="Shape 3124"/>
          <p:cNvSpPr/>
          <p:nvPr/>
        </p:nvSpPr>
        <p:spPr>
          <a:xfrm>
            <a:off x="2683349" y="2086000"/>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25" name="Shape 3125"/>
          <p:cNvSpPr txBox="1"/>
          <p:nvPr/>
        </p:nvSpPr>
        <p:spPr>
          <a:xfrm>
            <a:off x="2615311" y="2013508"/>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app=payroll</a:t>
            </a:r>
            <a:endParaRPr sz="800">
              <a:solidFill>
                <a:srgbClr val="FFFFFF"/>
              </a:solidFill>
              <a:latin typeface="Overpass" pitchFamily="2" charset="77"/>
              <a:ea typeface="Proxima Nova"/>
              <a:cs typeface="Proxima Nova"/>
              <a:sym typeface="Proxima Nova"/>
            </a:endParaRPr>
          </a:p>
        </p:txBody>
      </p:sp>
      <p:sp>
        <p:nvSpPr>
          <p:cNvPr id="3126" name="Shape 3126"/>
          <p:cNvSpPr/>
          <p:nvPr/>
        </p:nvSpPr>
        <p:spPr>
          <a:xfrm>
            <a:off x="3683856" y="2086000"/>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27" name="Shape 3127"/>
          <p:cNvSpPr txBox="1"/>
          <p:nvPr/>
        </p:nvSpPr>
        <p:spPr>
          <a:xfrm>
            <a:off x="3615819" y="2013508"/>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role=frontend</a:t>
            </a:r>
            <a:endParaRPr sz="800">
              <a:solidFill>
                <a:srgbClr val="FFFFFF"/>
              </a:solidFill>
              <a:latin typeface="Overpass" pitchFamily="2" charset="77"/>
              <a:ea typeface="Proxima Nova"/>
              <a:cs typeface="Proxima Nova"/>
              <a:sym typeface="Proxima Nova"/>
            </a:endParaRPr>
          </a:p>
        </p:txBody>
      </p:sp>
      <p:sp>
        <p:nvSpPr>
          <p:cNvPr id="3128" name="Shape 3128"/>
          <p:cNvSpPr/>
          <p:nvPr/>
        </p:nvSpPr>
        <p:spPr>
          <a:xfrm>
            <a:off x="1628650" y="3043267"/>
            <a:ext cx="1082700" cy="9981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POD</a:t>
            </a:r>
            <a:endParaRPr sz="1000" b="1">
              <a:solidFill>
                <a:srgbClr val="FFFFFF"/>
              </a:solidFill>
              <a:latin typeface="Overpass" pitchFamily="2" charset="77"/>
              <a:ea typeface="Proxima Nova"/>
              <a:cs typeface="Proxima Nova"/>
              <a:sym typeface="Proxima Nova"/>
            </a:endParaRPr>
          </a:p>
        </p:txBody>
      </p:sp>
      <p:sp>
        <p:nvSpPr>
          <p:cNvPr id="3129" name="Shape 3129"/>
          <p:cNvSpPr/>
          <p:nvPr/>
        </p:nvSpPr>
        <p:spPr>
          <a:xfrm>
            <a:off x="1697060" y="3392953"/>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30" name="Shape 3130"/>
          <p:cNvSpPr txBox="1"/>
          <p:nvPr/>
        </p:nvSpPr>
        <p:spPr>
          <a:xfrm>
            <a:off x="1629022" y="3320461"/>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app=payroll</a:t>
            </a:r>
            <a:endParaRPr sz="800">
              <a:solidFill>
                <a:srgbClr val="FFFFFF"/>
              </a:solidFill>
              <a:latin typeface="Overpass" pitchFamily="2" charset="77"/>
              <a:ea typeface="Proxima Nova"/>
              <a:cs typeface="Proxima Nova"/>
              <a:sym typeface="Proxima Nova"/>
            </a:endParaRPr>
          </a:p>
        </p:txBody>
      </p:sp>
      <p:sp>
        <p:nvSpPr>
          <p:cNvPr id="3131" name="Shape 3131"/>
          <p:cNvSpPr/>
          <p:nvPr/>
        </p:nvSpPr>
        <p:spPr>
          <a:xfrm>
            <a:off x="1697314" y="3607968"/>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32" name="Shape 3132"/>
          <p:cNvSpPr txBox="1"/>
          <p:nvPr/>
        </p:nvSpPr>
        <p:spPr>
          <a:xfrm>
            <a:off x="1629277" y="3535476"/>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role=frontend</a:t>
            </a:r>
            <a:endParaRPr sz="800">
              <a:solidFill>
                <a:srgbClr val="FFFFFF"/>
              </a:solidFill>
              <a:latin typeface="Overpass" pitchFamily="2" charset="77"/>
              <a:ea typeface="Proxima Nova"/>
              <a:cs typeface="Proxima Nova"/>
              <a:sym typeface="Proxima Nova"/>
            </a:endParaRPr>
          </a:p>
        </p:txBody>
      </p:sp>
      <p:sp>
        <p:nvSpPr>
          <p:cNvPr id="3133" name="Shape 3133"/>
          <p:cNvSpPr/>
          <p:nvPr/>
        </p:nvSpPr>
        <p:spPr>
          <a:xfrm>
            <a:off x="3120109" y="3043267"/>
            <a:ext cx="1082700" cy="9981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POD</a:t>
            </a:r>
            <a:endParaRPr sz="1000" b="1">
              <a:solidFill>
                <a:srgbClr val="FFFFFF"/>
              </a:solidFill>
              <a:latin typeface="Overpass" pitchFamily="2" charset="77"/>
              <a:ea typeface="Proxima Nova"/>
              <a:cs typeface="Proxima Nova"/>
              <a:sym typeface="Proxima Nova"/>
            </a:endParaRPr>
          </a:p>
        </p:txBody>
      </p:sp>
      <p:sp>
        <p:nvSpPr>
          <p:cNvPr id="3134" name="Shape 3134"/>
          <p:cNvSpPr/>
          <p:nvPr/>
        </p:nvSpPr>
        <p:spPr>
          <a:xfrm>
            <a:off x="3188519" y="3392953"/>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35" name="Shape 3135"/>
          <p:cNvSpPr txBox="1"/>
          <p:nvPr/>
        </p:nvSpPr>
        <p:spPr>
          <a:xfrm>
            <a:off x="3120481" y="3320461"/>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app=payroll</a:t>
            </a:r>
            <a:endParaRPr sz="800">
              <a:solidFill>
                <a:srgbClr val="FFFFFF"/>
              </a:solidFill>
              <a:latin typeface="Overpass" pitchFamily="2" charset="77"/>
              <a:ea typeface="Proxima Nova"/>
              <a:cs typeface="Proxima Nova"/>
              <a:sym typeface="Proxima Nova"/>
            </a:endParaRPr>
          </a:p>
        </p:txBody>
      </p:sp>
      <p:sp>
        <p:nvSpPr>
          <p:cNvPr id="3136" name="Shape 3136"/>
          <p:cNvSpPr/>
          <p:nvPr/>
        </p:nvSpPr>
        <p:spPr>
          <a:xfrm>
            <a:off x="3188773" y="3607968"/>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37" name="Shape 3137"/>
          <p:cNvSpPr txBox="1"/>
          <p:nvPr/>
        </p:nvSpPr>
        <p:spPr>
          <a:xfrm>
            <a:off x="3120736" y="3535476"/>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role=frontend</a:t>
            </a:r>
            <a:endParaRPr sz="800">
              <a:solidFill>
                <a:srgbClr val="FFFFFF"/>
              </a:solidFill>
              <a:latin typeface="Overpass" pitchFamily="2" charset="77"/>
              <a:ea typeface="Proxima Nova"/>
              <a:cs typeface="Proxima Nova"/>
              <a:sym typeface="Proxima Nova"/>
            </a:endParaRPr>
          </a:p>
        </p:txBody>
      </p:sp>
      <p:sp>
        <p:nvSpPr>
          <p:cNvPr id="3138" name="Shape 3138"/>
          <p:cNvSpPr/>
          <p:nvPr/>
        </p:nvSpPr>
        <p:spPr>
          <a:xfrm>
            <a:off x="4721128" y="3043267"/>
            <a:ext cx="1082700" cy="9981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POD</a:t>
            </a:r>
            <a:endParaRPr sz="1000" b="1">
              <a:solidFill>
                <a:srgbClr val="FFFFFF"/>
              </a:solidFill>
              <a:latin typeface="Overpass" pitchFamily="2" charset="77"/>
              <a:ea typeface="Proxima Nova"/>
              <a:cs typeface="Proxima Nova"/>
              <a:sym typeface="Proxima Nova"/>
            </a:endParaRPr>
          </a:p>
        </p:txBody>
      </p:sp>
      <p:sp>
        <p:nvSpPr>
          <p:cNvPr id="3139" name="Shape 3139"/>
          <p:cNvSpPr/>
          <p:nvPr/>
        </p:nvSpPr>
        <p:spPr>
          <a:xfrm>
            <a:off x="4789537" y="3393499"/>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40" name="Shape 3140"/>
          <p:cNvSpPr txBox="1"/>
          <p:nvPr/>
        </p:nvSpPr>
        <p:spPr>
          <a:xfrm>
            <a:off x="4721500" y="3321007"/>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app=payroll</a:t>
            </a:r>
            <a:endParaRPr sz="800">
              <a:solidFill>
                <a:srgbClr val="FFFFFF"/>
              </a:solidFill>
              <a:latin typeface="Overpass" pitchFamily="2" charset="77"/>
              <a:ea typeface="Proxima Nova"/>
              <a:cs typeface="Proxima Nova"/>
              <a:sym typeface="Proxima Nova"/>
            </a:endParaRPr>
          </a:p>
        </p:txBody>
      </p:sp>
      <p:sp>
        <p:nvSpPr>
          <p:cNvPr id="3141" name="Shape 3141"/>
          <p:cNvSpPr/>
          <p:nvPr/>
        </p:nvSpPr>
        <p:spPr>
          <a:xfrm>
            <a:off x="4789792" y="3605901"/>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42" name="Shape 3142"/>
          <p:cNvSpPr txBox="1"/>
          <p:nvPr/>
        </p:nvSpPr>
        <p:spPr>
          <a:xfrm>
            <a:off x="4721754" y="3533409"/>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role=frontend</a:t>
            </a:r>
            <a:endParaRPr sz="800">
              <a:solidFill>
                <a:srgbClr val="FFFFFF"/>
              </a:solidFill>
              <a:latin typeface="Overpass" pitchFamily="2" charset="77"/>
              <a:ea typeface="Proxima Nova"/>
              <a:cs typeface="Proxima Nova"/>
              <a:sym typeface="Proxima Nova"/>
            </a:endParaRPr>
          </a:p>
        </p:txBody>
      </p:sp>
      <p:cxnSp>
        <p:nvCxnSpPr>
          <p:cNvPr id="3143" name="Shape 3143"/>
          <p:cNvCxnSpPr>
            <a:stCxn id="3123" idx="2"/>
            <a:endCxn id="3128" idx="0"/>
          </p:cNvCxnSpPr>
          <p:nvPr/>
        </p:nvCxnSpPr>
        <p:spPr>
          <a:xfrm rot="5400000">
            <a:off x="2580061" y="1963330"/>
            <a:ext cx="669900" cy="1489800"/>
          </a:xfrm>
          <a:prstGeom prst="bentConnector3">
            <a:avLst>
              <a:gd name="adj1" fmla="val 49996"/>
            </a:avLst>
          </a:prstGeom>
          <a:noFill/>
          <a:ln w="9525" cap="flat" cmpd="sng">
            <a:solidFill>
              <a:srgbClr val="666666"/>
            </a:solidFill>
            <a:prstDash val="solid"/>
            <a:round/>
            <a:headEnd type="none" w="lg" len="lg"/>
            <a:tailEnd type="triangle" w="lg" len="lg"/>
          </a:ln>
        </p:spPr>
      </p:cxnSp>
      <p:cxnSp>
        <p:nvCxnSpPr>
          <p:cNvPr id="3144" name="Shape 3144"/>
          <p:cNvCxnSpPr>
            <a:stCxn id="3123" idx="2"/>
            <a:endCxn id="3133" idx="0"/>
          </p:cNvCxnSpPr>
          <p:nvPr/>
        </p:nvCxnSpPr>
        <p:spPr>
          <a:xfrm rot="-5400000" flipH="1">
            <a:off x="3325711" y="2707480"/>
            <a:ext cx="669900" cy="1500"/>
          </a:xfrm>
          <a:prstGeom prst="bentConnector3">
            <a:avLst>
              <a:gd name="adj1" fmla="val 49996"/>
            </a:avLst>
          </a:prstGeom>
          <a:noFill/>
          <a:ln w="9525" cap="flat" cmpd="sng">
            <a:solidFill>
              <a:srgbClr val="666666"/>
            </a:solidFill>
            <a:prstDash val="solid"/>
            <a:round/>
            <a:headEnd type="none" w="lg" len="lg"/>
            <a:tailEnd type="triangle" w="lg" len="lg"/>
          </a:ln>
        </p:spPr>
      </p:cxnSp>
      <p:sp>
        <p:nvSpPr>
          <p:cNvPr id="3145" name="Shape 3145"/>
          <p:cNvSpPr txBox="1"/>
          <p:nvPr/>
        </p:nvSpPr>
        <p:spPr>
          <a:xfrm>
            <a:off x="4739963" y="1701850"/>
            <a:ext cx="2325600" cy="688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Name: payroll-frontend</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IP: 172.10.1.23</a:t>
            </a:r>
            <a:endParaRPr sz="1000">
              <a:latin typeface="Overpass" pitchFamily="2" charset="77"/>
              <a:ea typeface="Proxima Nova"/>
              <a:cs typeface="Proxima Nova"/>
              <a:sym typeface="Proxima Nova"/>
            </a:endParaRPr>
          </a:p>
          <a:p>
            <a:pPr marL="0" lvl="0" indent="0" rtl="0">
              <a:spcBef>
                <a:spcPts val="0"/>
              </a:spcBef>
              <a:spcAft>
                <a:spcPts val="0"/>
              </a:spcAft>
              <a:buNone/>
            </a:pPr>
            <a:r>
              <a:rPr lang="en" sz="1000">
                <a:latin typeface="Overpass" pitchFamily="2" charset="77"/>
                <a:ea typeface="Proxima Nova"/>
                <a:cs typeface="Proxima Nova"/>
                <a:sym typeface="Proxima Nova"/>
              </a:rPr>
              <a:t>Port: 8080</a:t>
            </a:r>
            <a:endParaRPr sz="1000">
              <a:latin typeface="Overpass" pitchFamily="2" charset="77"/>
              <a:ea typeface="Proxima Nova"/>
              <a:cs typeface="Proxima Nova"/>
              <a:sym typeface="Proxima Nova"/>
            </a:endParaRPr>
          </a:p>
        </p:txBody>
      </p:sp>
      <p:sp>
        <p:nvSpPr>
          <p:cNvPr id="3146" name="Shape 3146"/>
          <p:cNvSpPr/>
          <p:nvPr/>
        </p:nvSpPr>
        <p:spPr>
          <a:xfrm>
            <a:off x="6322154" y="3043267"/>
            <a:ext cx="1082700" cy="9981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POD</a:t>
            </a:r>
            <a:endParaRPr sz="1000" b="1">
              <a:solidFill>
                <a:srgbClr val="FFFFFF"/>
              </a:solidFill>
              <a:latin typeface="Overpass" pitchFamily="2" charset="77"/>
              <a:ea typeface="Proxima Nova"/>
              <a:cs typeface="Proxima Nova"/>
              <a:sym typeface="Proxima Nova"/>
            </a:endParaRPr>
          </a:p>
        </p:txBody>
      </p:sp>
      <p:sp>
        <p:nvSpPr>
          <p:cNvPr id="3147" name="Shape 3147"/>
          <p:cNvSpPr/>
          <p:nvPr/>
        </p:nvSpPr>
        <p:spPr>
          <a:xfrm>
            <a:off x="6390564" y="3601250"/>
            <a:ext cx="946500" cy="178500"/>
          </a:xfrm>
          <a:prstGeom prst="rect">
            <a:avLst/>
          </a:prstGeom>
          <a:solidFill>
            <a:srgbClr val="3F9C35"/>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48" name="Shape 3148"/>
          <p:cNvSpPr txBox="1"/>
          <p:nvPr/>
        </p:nvSpPr>
        <p:spPr>
          <a:xfrm>
            <a:off x="6322527" y="3528758"/>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app=payroll</a:t>
            </a:r>
            <a:endParaRPr sz="800">
              <a:solidFill>
                <a:srgbClr val="FFFFFF"/>
              </a:solidFill>
              <a:latin typeface="Overpass" pitchFamily="2" charset="77"/>
              <a:ea typeface="Proxima Nova"/>
              <a:cs typeface="Proxima Nova"/>
              <a:sym typeface="Proxima Nova"/>
            </a:endParaRPr>
          </a:p>
        </p:txBody>
      </p:sp>
      <p:sp>
        <p:nvSpPr>
          <p:cNvPr id="3149" name="Shape 3149"/>
          <p:cNvSpPr/>
          <p:nvPr/>
        </p:nvSpPr>
        <p:spPr>
          <a:xfrm>
            <a:off x="6390819" y="3813652"/>
            <a:ext cx="946500" cy="178500"/>
          </a:xfrm>
          <a:prstGeom prst="rect">
            <a:avLst/>
          </a:prstGeom>
          <a:solidFill>
            <a:srgbClr val="B7B7B7"/>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50" name="Shape 3150"/>
          <p:cNvSpPr txBox="1"/>
          <p:nvPr/>
        </p:nvSpPr>
        <p:spPr>
          <a:xfrm>
            <a:off x="6322781" y="3741160"/>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role=backend</a:t>
            </a:r>
            <a:endParaRPr sz="800">
              <a:solidFill>
                <a:srgbClr val="FFFFFF"/>
              </a:solidFill>
              <a:latin typeface="Overpass" pitchFamily="2" charset="77"/>
              <a:ea typeface="Proxima Nova"/>
              <a:cs typeface="Proxima Nova"/>
              <a:sym typeface="Proxima Nova"/>
            </a:endParaRPr>
          </a:p>
        </p:txBody>
      </p:sp>
      <p:cxnSp>
        <p:nvCxnSpPr>
          <p:cNvPr id="3151" name="Shape 3151"/>
          <p:cNvCxnSpPr>
            <a:stCxn id="3123" idx="2"/>
            <a:endCxn id="3138" idx="0"/>
          </p:cNvCxnSpPr>
          <p:nvPr/>
        </p:nvCxnSpPr>
        <p:spPr>
          <a:xfrm rot="-5400000" flipH="1">
            <a:off x="4126261" y="1906930"/>
            <a:ext cx="669900" cy="1602600"/>
          </a:xfrm>
          <a:prstGeom prst="bentConnector3">
            <a:avLst>
              <a:gd name="adj1" fmla="val 49996"/>
            </a:avLst>
          </a:prstGeom>
          <a:noFill/>
          <a:ln w="9525" cap="flat" cmpd="sng">
            <a:solidFill>
              <a:schemeClr val="dk2"/>
            </a:solidFill>
            <a:prstDash val="solid"/>
            <a:round/>
            <a:headEnd type="none" w="lg" len="lg"/>
            <a:tailEnd type="triangle" w="lg" len="lg"/>
          </a:ln>
        </p:spPr>
      </p:cxnSp>
      <p:sp>
        <p:nvSpPr>
          <p:cNvPr id="3152" name="Shape 3152"/>
          <p:cNvSpPr/>
          <p:nvPr/>
        </p:nvSpPr>
        <p:spPr>
          <a:xfrm>
            <a:off x="1697314" y="3817786"/>
            <a:ext cx="946500" cy="178500"/>
          </a:xfrm>
          <a:prstGeom prst="rect">
            <a:avLst/>
          </a:prstGeom>
          <a:solidFill>
            <a:srgbClr val="B7B7B7"/>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53" name="Shape 3153"/>
          <p:cNvSpPr txBox="1"/>
          <p:nvPr/>
        </p:nvSpPr>
        <p:spPr>
          <a:xfrm>
            <a:off x="1629277" y="3745294"/>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version=2.0</a:t>
            </a:r>
            <a:endParaRPr sz="800">
              <a:solidFill>
                <a:srgbClr val="FFFFFF"/>
              </a:solidFill>
              <a:latin typeface="Overpass" pitchFamily="2" charset="77"/>
              <a:ea typeface="Proxima Nova"/>
              <a:cs typeface="Proxima Nova"/>
              <a:sym typeface="Proxima Nova"/>
            </a:endParaRPr>
          </a:p>
        </p:txBody>
      </p:sp>
      <p:sp>
        <p:nvSpPr>
          <p:cNvPr id="3154" name="Shape 3154"/>
          <p:cNvSpPr/>
          <p:nvPr/>
        </p:nvSpPr>
        <p:spPr>
          <a:xfrm>
            <a:off x="3188773" y="3817786"/>
            <a:ext cx="946500" cy="178500"/>
          </a:xfrm>
          <a:prstGeom prst="rect">
            <a:avLst/>
          </a:prstGeom>
          <a:solidFill>
            <a:srgbClr val="B7B7B7"/>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55" name="Shape 3155"/>
          <p:cNvSpPr txBox="1"/>
          <p:nvPr/>
        </p:nvSpPr>
        <p:spPr>
          <a:xfrm>
            <a:off x="3120736" y="3745294"/>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version=1.0</a:t>
            </a:r>
            <a:endParaRPr sz="800">
              <a:solidFill>
                <a:srgbClr val="FFFFFF"/>
              </a:solidFill>
              <a:latin typeface="Overpass" pitchFamily="2" charset="77"/>
              <a:ea typeface="Proxima Nova"/>
              <a:cs typeface="Proxima Nova"/>
              <a:sym typeface="Proxima Nova"/>
            </a:endParaRPr>
          </a:p>
        </p:txBody>
      </p:sp>
      <p:sp>
        <p:nvSpPr>
          <p:cNvPr id="3156" name="Shape 3156"/>
          <p:cNvSpPr/>
          <p:nvPr/>
        </p:nvSpPr>
        <p:spPr>
          <a:xfrm>
            <a:off x="4789792" y="3815719"/>
            <a:ext cx="946500" cy="178500"/>
          </a:xfrm>
          <a:prstGeom prst="rect">
            <a:avLst/>
          </a:prstGeom>
          <a:solidFill>
            <a:srgbClr val="B7B7B7"/>
          </a:solidFill>
          <a:ln>
            <a:noFill/>
          </a:ln>
        </p:spPr>
        <p:txBody>
          <a:bodyPr wrap="square" lIns="91425" tIns="91425" rIns="91425" bIns="91425" anchor="t" anchorCtr="0">
            <a:noAutofit/>
          </a:bodyPr>
          <a:lstStyle/>
          <a:p>
            <a:pPr marL="0" lvl="0" indent="0" algn="l" rtl="0">
              <a:spcBef>
                <a:spcPts val="0"/>
              </a:spcBef>
              <a:spcAft>
                <a:spcPts val="0"/>
              </a:spcAft>
              <a:buNone/>
            </a:pPr>
            <a:endParaRPr sz="800" b="1">
              <a:solidFill>
                <a:srgbClr val="FFFFFF"/>
              </a:solidFill>
              <a:latin typeface="Overpass" pitchFamily="2" charset="77"/>
              <a:ea typeface="Proxima Nova"/>
              <a:cs typeface="Proxima Nova"/>
              <a:sym typeface="Proxima Nova"/>
            </a:endParaRPr>
          </a:p>
        </p:txBody>
      </p:sp>
      <p:sp>
        <p:nvSpPr>
          <p:cNvPr id="3157" name="Shape 3157"/>
          <p:cNvSpPr txBox="1"/>
          <p:nvPr/>
        </p:nvSpPr>
        <p:spPr>
          <a:xfrm>
            <a:off x="4721754" y="3743227"/>
            <a:ext cx="1082700" cy="273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version=1.0</a:t>
            </a:r>
            <a:endParaRPr sz="800">
              <a:solidFill>
                <a:srgbClr val="FFFFFF"/>
              </a:solidFill>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99F509E6-326E-1D4B-9BFE-172C8DE76604}"/>
              </a:ext>
            </a:extLst>
          </p:cNvPr>
          <p:cNvSpPr>
            <a:spLocks noGrp="1"/>
          </p:cNvSpPr>
          <p:nvPr>
            <p:ph type="sldNum" idx="12"/>
          </p:nvPr>
        </p:nvSpPr>
        <p:spPr/>
        <p:txBody>
          <a:bodyPr/>
          <a:lstStyle/>
          <a:p>
            <a:fld id="{00000000-1234-1234-1234-123412341234}" type="slidenum">
              <a:rPr lang="en" smtClean="0"/>
              <a:pPr/>
              <a:t>51</a:t>
            </a:fld>
            <a:endParaRPr lang="e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61"/>
        <p:cNvGrpSpPr/>
        <p:nvPr/>
      </p:nvGrpSpPr>
      <p:grpSpPr>
        <a:xfrm>
          <a:off x="0" y="0"/>
          <a:ext cx="0" cy="0"/>
          <a:chOff x="0" y="0"/>
          <a:chExt cx="0" cy="0"/>
        </a:xfrm>
      </p:grpSpPr>
      <p:sp>
        <p:nvSpPr>
          <p:cNvPr id="3163" name="Shape 3163"/>
          <p:cNvSpPr/>
          <p:nvPr/>
        </p:nvSpPr>
        <p:spPr>
          <a:xfrm>
            <a:off x="3094200" y="2839575"/>
            <a:ext cx="2030100" cy="348900"/>
          </a:xfrm>
          <a:prstGeom prst="rect">
            <a:avLst/>
          </a:prstGeom>
          <a:solidFill>
            <a:srgbClr val="0F8DCE"/>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SERVICE</a:t>
            </a:r>
            <a:endParaRPr sz="1000">
              <a:solidFill>
                <a:srgbClr val="FFFFFF"/>
              </a:solidFill>
              <a:latin typeface="Overpass" pitchFamily="2" charset="77"/>
              <a:ea typeface="Proxima Nova"/>
              <a:cs typeface="Proxima Nova"/>
              <a:sym typeface="Proxima Nova"/>
            </a:endParaRPr>
          </a:p>
        </p:txBody>
      </p:sp>
      <p:sp>
        <p:nvSpPr>
          <p:cNvPr id="3164" name="Shape 3164"/>
          <p:cNvSpPr/>
          <p:nvPr/>
        </p:nvSpPr>
        <p:spPr>
          <a:xfrm>
            <a:off x="3094200" y="3648500"/>
            <a:ext cx="863700" cy="829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POD</a:t>
            </a:r>
            <a:endParaRPr sz="1000">
              <a:solidFill>
                <a:srgbClr val="FFFFFF"/>
              </a:solidFill>
              <a:latin typeface="Overpass" pitchFamily="2" charset="77"/>
              <a:ea typeface="Proxima Nova"/>
              <a:cs typeface="Proxima Nova"/>
              <a:sym typeface="Proxima Nova"/>
            </a:endParaRPr>
          </a:p>
        </p:txBody>
      </p:sp>
      <p:sp>
        <p:nvSpPr>
          <p:cNvPr id="3165" name="Shape 3165"/>
          <p:cNvSpPr/>
          <p:nvPr/>
        </p:nvSpPr>
        <p:spPr>
          <a:xfrm>
            <a:off x="4260651" y="3648500"/>
            <a:ext cx="863700" cy="829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POD</a:t>
            </a:r>
            <a:endParaRPr sz="1000">
              <a:solidFill>
                <a:srgbClr val="FFFFFF"/>
              </a:solidFill>
              <a:latin typeface="Overpass" pitchFamily="2" charset="77"/>
              <a:ea typeface="Proxima Nova"/>
              <a:cs typeface="Proxima Nova"/>
              <a:sym typeface="Proxima Nova"/>
            </a:endParaRPr>
          </a:p>
        </p:txBody>
      </p:sp>
      <p:cxnSp>
        <p:nvCxnSpPr>
          <p:cNvPr id="3166" name="Shape 3166"/>
          <p:cNvCxnSpPr>
            <a:stCxn id="3163" idx="2"/>
            <a:endCxn id="3164" idx="0"/>
          </p:cNvCxnSpPr>
          <p:nvPr/>
        </p:nvCxnSpPr>
        <p:spPr>
          <a:xfrm rot="5400000">
            <a:off x="3587700" y="3126825"/>
            <a:ext cx="459900" cy="583200"/>
          </a:xfrm>
          <a:prstGeom prst="bentConnector3">
            <a:avLst>
              <a:gd name="adj1" fmla="val 50014"/>
            </a:avLst>
          </a:prstGeom>
          <a:noFill/>
          <a:ln w="9525" cap="flat" cmpd="sng">
            <a:solidFill>
              <a:schemeClr val="dk2"/>
            </a:solidFill>
            <a:prstDash val="solid"/>
            <a:round/>
            <a:headEnd type="none" w="lg" len="lg"/>
            <a:tailEnd type="triangle" w="lg" len="lg"/>
          </a:ln>
        </p:spPr>
      </p:cxnSp>
      <p:cxnSp>
        <p:nvCxnSpPr>
          <p:cNvPr id="3167" name="Shape 3167"/>
          <p:cNvCxnSpPr>
            <a:stCxn id="3163" idx="2"/>
            <a:endCxn id="3165" idx="0"/>
          </p:cNvCxnSpPr>
          <p:nvPr/>
        </p:nvCxnSpPr>
        <p:spPr>
          <a:xfrm rot="-5400000" flipH="1">
            <a:off x="4170900" y="3126825"/>
            <a:ext cx="459900" cy="583200"/>
          </a:xfrm>
          <a:prstGeom prst="bentConnector3">
            <a:avLst>
              <a:gd name="adj1" fmla="val 50014"/>
            </a:avLst>
          </a:prstGeom>
          <a:noFill/>
          <a:ln w="9525" cap="flat" cmpd="sng">
            <a:solidFill>
              <a:schemeClr val="dk2"/>
            </a:solidFill>
            <a:prstDash val="solid"/>
            <a:round/>
            <a:headEnd type="none" w="lg" len="lg"/>
            <a:tailEnd type="triangle" w="lg" len="lg"/>
          </a:ln>
        </p:spPr>
      </p:cxnSp>
      <p:sp>
        <p:nvSpPr>
          <p:cNvPr id="3168" name="Shape 3168"/>
          <p:cNvSpPr/>
          <p:nvPr/>
        </p:nvSpPr>
        <p:spPr>
          <a:xfrm>
            <a:off x="3094500" y="2152749"/>
            <a:ext cx="2030100" cy="3489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ROUTER</a:t>
            </a:r>
            <a:endParaRPr sz="1000">
              <a:solidFill>
                <a:srgbClr val="FFFFFF"/>
              </a:solidFill>
              <a:latin typeface="Overpass" pitchFamily="2" charset="77"/>
              <a:ea typeface="Proxima Nova"/>
              <a:cs typeface="Proxima Nova"/>
              <a:sym typeface="Proxima Nova"/>
            </a:endParaRPr>
          </a:p>
        </p:txBody>
      </p:sp>
      <p:cxnSp>
        <p:nvCxnSpPr>
          <p:cNvPr id="3169" name="Shape 3169"/>
          <p:cNvCxnSpPr>
            <a:stCxn id="3168" idx="2"/>
            <a:endCxn id="3163" idx="0"/>
          </p:cNvCxnSpPr>
          <p:nvPr/>
        </p:nvCxnSpPr>
        <p:spPr>
          <a:xfrm rot="-5400000" flipH="1">
            <a:off x="3940950" y="2670249"/>
            <a:ext cx="337800" cy="600"/>
          </a:xfrm>
          <a:prstGeom prst="bentConnector3">
            <a:avLst>
              <a:gd name="adj1" fmla="val 50019"/>
            </a:avLst>
          </a:prstGeom>
          <a:noFill/>
          <a:ln w="9525" cap="flat" cmpd="sng">
            <a:solidFill>
              <a:schemeClr val="dk2"/>
            </a:solidFill>
            <a:prstDash val="solid"/>
            <a:round/>
            <a:headEnd type="none" w="lg" len="lg"/>
            <a:tailEnd type="triangle" w="lg" len="lg"/>
          </a:ln>
        </p:spPr>
      </p:cxnSp>
      <p:sp>
        <p:nvSpPr>
          <p:cNvPr id="3170" name="Shape 3170"/>
          <p:cNvSpPr/>
          <p:nvPr/>
        </p:nvSpPr>
        <p:spPr>
          <a:xfrm>
            <a:off x="5789751" y="3648500"/>
            <a:ext cx="863700" cy="8295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POD</a:t>
            </a:r>
            <a:endParaRPr sz="1000">
              <a:solidFill>
                <a:srgbClr val="FFFFFF"/>
              </a:solidFill>
              <a:latin typeface="Overpass" pitchFamily="2" charset="77"/>
              <a:ea typeface="Proxima Nova"/>
              <a:cs typeface="Proxima Nova"/>
              <a:sym typeface="Proxima Nova"/>
            </a:endParaRPr>
          </a:p>
        </p:txBody>
      </p:sp>
      <p:cxnSp>
        <p:nvCxnSpPr>
          <p:cNvPr id="3171" name="Shape 3171"/>
          <p:cNvCxnSpPr>
            <a:stCxn id="3170" idx="0"/>
            <a:endCxn id="3163" idx="3"/>
          </p:cNvCxnSpPr>
          <p:nvPr/>
        </p:nvCxnSpPr>
        <p:spPr>
          <a:xfrm rot="5400000" flipH="1">
            <a:off x="5355651" y="2782550"/>
            <a:ext cx="634500" cy="1097400"/>
          </a:xfrm>
          <a:prstGeom prst="bentConnector2">
            <a:avLst/>
          </a:prstGeom>
          <a:noFill/>
          <a:ln w="9525" cap="flat" cmpd="sng">
            <a:solidFill>
              <a:schemeClr val="dk2"/>
            </a:solidFill>
            <a:prstDash val="solid"/>
            <a:round/>
            <a:headEnd type="none" w="lg" len="lg"/>
            <a:tailEnd type="stealth" w="lg" len="lg"/>
          </a:ln>
        </p:spPr>
      </p:cxnSp>
      <p:pic>
        <p:nvPicPr>
          <p:cNvPr id="3172" name="Shape 3172"/>
          <p:cNvPicPr preferRelativeResize="0"/>
          <p:nvPr/>
        </p:nvPicPr>
        <p:blipFill>
          <a:blip r:embed="rId3">
            <a:alphaModFix/>
          </a:blip>
          <a:stretch>
            <a:fillRect/>
          </a:stretch>
        </p:blipFill>
        <p:spPr>
          <a:xfrm>
            <a:off x="4335578" y="1292768"/>
            <a:ext cx="242246" cy="425275"/>
          </a:xfrm>
          <a:prstGeom prst="rect">
            <a:avLst/>
          </a:prstGeom>
          <a:noFill/>
          <a:ln>
            <a:noFill/>
          </a:ln>
        </p:spPr>
      </p:pic>
      <p:pic>
        <p:nvPicPr>
          <p:cNvPr id="3173" name="Shape 3173"/>
          <p:cNvPicPr preferRelativeResize="0"/>
          <p:nvPr/>
        </p:nvPicPr>
        <p:blipFill>
          <a:blip r:embed="rId4">
            <a:alphaModFix/>
          </a:blip>
          <a:stretch>
            <a:fillRect/>
          </a:stretch>
        </p:blipFill>
        <p:spPr>
          <a:xfrm>
            <a:off x="3637200" y="1292780"/>
            <a:ext cx="579278" cy="425254"/>
          </a:xfrm>
          <a:prstGeom prst="rect">
            <a:avLst/>
          </a:prstGeom>
          <a:noFill/>
          <a:ln>
            <a:noFill/>
          </a:ln>
        </p:spPr>
      </p:pic>
      <p:cxnSp>
        <p:nvCxnSpPr>
          <p:cNvPr id="3174" name="Shape 3174"/>
          <p:cNvCxnSpPr>
            <a:endCxn id="3168" idx="0"/>
          </p:cNvCxnSpPr>
          <p:nvPr/>
        </p:nvCxnSpPr>
        <p:spPr>
          <a:xfrm>
            <a:off x="4107450" y="1782549"/>
            <a:ext cx="2100" cy="370200"/>
          </a:xfrm>
          <a:prstGeom prst="straightConnector1">
            <a:avLst/>
          </a:prstGeom>
          <a:noFill/>
          <a:ln w="9525" cap="flat" cmpd="sng">
            <a:solidFill>
              <a:schemeClr val="dk2"/>
            </a:solidFill>
            <a:prstDash val="solid"/>
            <a:round/>
            <a:headEnd type="none" w="lg" len="lg"/>
            <a:tailEnd type="triangle" w="lg" len="lg"/>
          </a:ln>
        </p:spPr>
      </p:cxnSp>
      <p:sp>
        <p:nvSpPr>
          <p:cNvPr id="3175" name="Shape 3175"/>
          <p:cNvSpPr txBox="1"/>
          <p:nvPr/>
        </p:nvSpPr>
        <p:spPr>
          <a:xfrm>
            <a:off x="4615925" y="1346450"/>
            <a:ext cx="1331400" cy="2589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800">
                <a:latin typeface="Overpass" pitchFamily="2" charset="77"/>
                <a:ea typeface="Proxima Nova"/>
                <a:cs typeface="Proxima Nova"/>
                <a:sym typeface="Proxima Nova"/>
              </a:rPr>
              <a:t>EXTERNAL TRAFFIC</a:t>
            </a:r>
            <a:endParaRPr sz="800">
              <a:latin typeface="Overpass" pitchFamily="2" charset="77"/>
              <a:ea typeface="Proxima Nova"/>
              <a:cs typeface="Proxima Nova"/>
              <a:sym typeface="Proxima Nova"/>
            </a:endParaRPr>
          </a:p>
        </p:txBody>
      </p:sp>
      <p:sp>
        <p:nvSpPr>
          <p:cNvPr id="3176" name="Shape 3176"/>
          <p:cNvSpPr txBox="1"/>
          <p:nvPr/>
        </p:nvSpPr>
        <p:spPr>
          <a:xfrm>
            <a:off x="5184508" y="2742660"/>
            <a:ext cx="1331400" cy="258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latin typeface="Overpass" pitchFamily="2" charset="77"/>
                <a:ea typeface="Proxima Nova"/>
                <a:cs typeface="Proxima Nova"/>
                <a:sym typeface="Proxima Nova"/>
              </a:rPr>
              <a:t>INTERNAL TRAFFIC</a:t>
            </a:r>
            <a:endParaRPr sz="800">
              <a:latin typeface="Overpass" pitchFamily="2" charset="77"/>
              <a:ea typeface="Proxima Nova"/>
              <a:cs typeface="Proxima Nova"/>
              <a:sym typeface="Proxima Nova"/>
            </a:endParaRPr>
          </a:p>
        </p:txBody>
      </p:sp>
      <p:sp>
        <p:nvSpPr>
          <p:cNvPr id="3177" name="Shape 3177"/>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ROUTE EXPOSES SERVICES EXTERNALLY</a:t>
            </a:r>
            <a:endParaRPr>
              <a:latin typeface="Overpass" pitchFamily="2" charset="77"/>
            </a:endParaRPr>
          </a:p>
        </p:txBody>
      </p:sp>
      <p:sp>
        <p:nvSpPr>
          <p:cNvPr id="2" name="Slide Number Placeholder 1">
            <a:extLst>
              <a:ext uri="{FF2B5EF4-FFF2-40B4-BE49-F238E27FC236}">
                <a16:creationId xmlns:a16="http://schemas.microsoft.com/office/drawing/2014/main" id="{E4B76989-76D4-5E44-8B8C-99B44378A9A0}"/>
              </a:ext>
            </a:extLst>
          </p:cNvPr>
          <p:cNvSpPr>
            <a:spLocks noGrp="1"/>
          </p:cNvSpPr>
          <p:nvPr>
            <p:ph type="sldNum" idx="12"/>
          </p:nvPr>
        </p:nvSpPr>
        <p:spPr/>
        <p:txBody>
          <a:bodyPr/>
          <a:lstStyle/>
          <a:p>
            <a:fld id="{00000000-1234-1234-1234-123412341234}" type="slidenum">
              <a:rPr lang="en" smtClean="0"/>
              <a:pPr/>
              <a:t>52</a:t>
            </a:fld>
            <a:endParaRPr lang="e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3" name="Shape 3183"/>
          <p:cNvSpPr txBox="1">
            <a:spLocks noGrp="1"/>
          </p:cNvSpPr>
          <p:nvPr>
            <p:ph type="body" idx="1"/>
          </p:nvPr>
        </p:nvSpPr>
        <p:spPr>
          <a:xfrm>
            <a:off x="826700" y="1233775"/>
            <a:ext cx="4394700" cy="3290100"/>
          </a:xfrm>
          <a:prstGeom prst="rect">
            <a:avLst/>
          </a:prstGeom>
        </p:spPr>
        <p:txBody>
          <a:bodyPr wrap="square" lIns="91425" tIns="91425" rIns="91425" bIns="91425" anchor="t" anchorCtr="0">
            <a:noAutofit/>
          </a:bodyPr>
          <a:lstStyle/>
          <a:p>
            <a:pPr marL="457200" lvl="0" indent="-292100" rtl="0">
              <a:spcBef>
                <a:spcPts val="600"/>
              </a:spcBef>
              <a:spcAft>
                <a:spcPts val="0"/>
              </a:spcAft>
              <a:buSzPts val="1000"/>
              <a:buChar char="●"/>
            </a:pPr>
            <a:r>
              <a:rPr lang="en"/>
              <a:t>Pluggable routing architecture</a:t>
            </a:r>
            <a:endParaRPr/>
          </a:p>
          <a:p>
            <a:pPr marL="914400" lvl="1" indent="-292100" rtl="0">
              <a:spcBef>
                <a:spcPts val="0"/>
              </a:spcBef>
              <a:spcAft>
                <a:spcPts val="0"/>
              </a:spcAft>
              <a:buSzPts val="1000"/>
              <a:buChar char="○"/>
            </a:pPr>
            <a:r>
              <a:rPr lang="en"/>
              <a:t>HAProxy Router</a:t>
            </a:r>
            <a:endParaRPr/>
          </a:p>
          <a:p>
            <a:pPr marL="914400" lvl="1" indent="-292100" rtl="0">
              <a:spcBef>
                <a:spcPts val="0"/>
              </a:spcBef>
              <a:spcAft>
                <a:spcPts val="0"/>
              </a:spcAft>
              <a:buSzPts val="1000"/>
              <a:buChar char="○"/>
            </a:pPr>
            <a:r>
              <a:rPr lang="en"/>
              <a:t>F5 Router</a:t>
            </a:r>
            <a:endParaRPr/>
          </a:p>
          <a:p>
            <a:pPr marL="457200" lvl="0" indent="-292100" rtl="0">
              <a:spcBef>
                <a:spcPts val="1000"/>
              </a:spcBef>
              <a:spcAft>
                <a:spcPts val="0"/>
              </a:spcAft>
              <a:buSzPts val="1000"/>
              <a:buChar char="●"/>
            </a:pPr>
            <a:r>
              <a:rPr lang="en"/>
              <a:t>Multiple-routers with traffic sharding</a:t>
            </a:r>
            <a:endParaRPr/>
          </a:p>
          <a:p>
            <a:pPr marL="457200" lvl="0" indent="-292100" rtl="0">
              <a:spcBef>
                <a:spcPts val="0"/>
              </a:spcBef>
              <a:spcAft>
                <a:spcPts val="0"/>
              </a:spcAft>
              <a:buSzPts val="1000"/>
              <a:buChar char="●"/>
            </a:pPr>
            <a:r>
              <a:rPr lang="en"/>
              <a:t>Router supported protocols</a:t>
            </a:r>
            <a:endParaRPr/>
          </a:p>
          <a:p>
            <a:pPr marL="914400" lvl="1" indent="-292100" rtl="0">
              <a:spcBef>
                <a:spcPts val="0"/>
              </a:spcBef>
              <a:spcAft>
                <a:spcPts val="0"/>
              </a:spcAft>
              <a:buSzPts val="1000"/>
              <a:buChar char="○"/>
            </a:pPr>
            <a:r>
              <a:rPr lang="en"/>
              <a:t>HTTP/HTTPS</a:t>
            </a:r>
            <a:endParaRPr/>
          </a:p>
          <a:p>
            <a:pPr marL="914400" lvl="1" indent="-292100" rtl="0">
              <a:spcBef>
                <a:spcPts val="0"/>
              </a:spcBef>
              <a:spcAft>
                <a:spcPts val="0"/>
              </a:spcAft>
              <a:buSzPts val="1000"/>
              <a:buChar char="○"/>
            </a:pPr>
            <a:r>
              <a:rPr lang="en"/>
              <a:t>WebSockets</a:t>
            </a:r>
            <a:endParaRPr/>
          </a:p>
          <a:p>
            <a:pPr marL="914400" lvl="1" indent="-292100" rtl="0">
              <a:spcBef>
                <a:spcPts val="0"/>
              </a:spcBef>
              <a:spcAft>
                <a:spcPts val="0"/>
              </a:spcAft>
              <a:buSzPts val="1000"/>
              <a:buChar char="○"/>
            </a:pPr>
            <a:r>
              <a:rPr lang="en"/>
              <a:t>TLS with SNI</a:t>
            </a:r>
            <a:endParaRPr/>
          </a:p>
          <a:p>
            <a:pPr marL="457200" lvl="0" indent="-292100" rtl="0">
              <a:spcBef>
                <a:spcPts val="1000"/>
              </a:spcBef>
              <a:spcAft>
                <a:spcPts val="0"/>
              </a:spcAft>
              <a:buSzPts val="1000"/>
              <a:buChar char="●"/>
            </a:pPr>
            <a:r>
              <a:rPr lang="en"/>
              <a:t>Non-standard ports via cloud load-balancers, external IP, and NodePort</a:t>
            </a:r>
            <a:endParaRPr/>
          </a:p>
          <a:p>
            <a:pPr marL="0" lvl="0" indent="0" rtl="0">
              <a:spcBef>
                <a:spcPts val="600"/>
              </a:spcBef>
              <a:spcAft>
                <a:spcPts val="0"/>
              </a:spcAft>
              <a:buNone/>
            </a:pPr>
            <a:endParaRPr/>
          </a:p>
        </p:txBody>
      </p:sp>
      <p:sp>
        <p:nvSpPr>
          <p:cNvPr id="3184" name="Shape 3184"/>
          <p:cNvSpPr txBox="1">
            <a:spLocks noGrp="1"/>
          </p:cNvSpPr>
          <p:nvPr>
            <p:ph type="title"/>
          </p:nvPr>
        </p:nvSpPr>
        <p:spPr>
          <a:xfrm>
            <a:off x="826650" y="0"/>
            <a:ext cx="83175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t>ROUTING AND EXTERNAL LOAD-BALANCING</a:t>
            </a:r>
            <a:endParaRPr/>
          </a:p>
        </p:txBody>
      </p:sp>
      <p:pic>
        <p:nvPicPr>
          <p:cNvPr id="3185" name="Shape 3185"/>
          <p:cNvPicPr preferRelativeResize="0"/>
          <p:nvPr/>
        </p:nvPicPr>
        <p:blipFill>
          <a:blip r:embed="rId3">
            <a:alphaModFix/>
          </a:blip>
          <a:stretch>
            <a:fillRect/>
          </a:stretch>
        </p:blipFill>
        <p:spPr>
          <a:xfrm>
            <a:off x="7343780" y="3062900"/>
            <a:ext cx="662326" cy="657100"/>
          </a:xfrm>
          <a:prstGeom prst="rect">
            <a:avLst/>
          </a:prstGeom>
          <a:noFill/>
          <a:ln>
            <a:noFill/>
          </a:ln>
        </p:spPr>
      </p:pic>
      <p:pic>
        <p:nvPicPr>
          <p:cNvPr id="3186" name="Shape 3186"/>
          <p:cNvPicPr preferRelativeResize="0"/>
          <p:nvPr/>
        </p:nvPicPr>
        <p:blipFill>
          <a:blip r:embed="rId3">
            <a:alphaModFix/>
          </a:blip>
          <a:stretch>
            <a:fillRect/>
          </a:stretch>
        </p:blipFill>
        <p:spPr>
          <a:xfrm>
            <a:off x="6463505" y="3062900"/>
            <a:ext cx="662326" cy="657100"/>
          </a:xfrm>
          <a:prstGeom prst="rect">
            <a:avLst/>
          </a:prstGeom>
          <a:noFill/>
          <a:ln>
            <a:noFill/>
          </a:ln>
        </p:spPr>
      </p:pic>
      <p:pic>
        <p:nvPicPr>
          <p:cNvPr id="3187" name="Shape 3187"/>
          <p:cNvPicPr preferRelativeResize="0"/>
          <p:nvPr/>
        </p:nvPicPr>
        <p:blipFill>
          <a:blip r:embed="rId3">
            <a:alphaModFix/>
          </a:blip>
          <a:stretch>
            <a:fillRect/>
          </a:stretch>
        </p:blipFill>
        <p:spPr>
          <a:xfrm>
            <a:off x="5583231" y="3062900"/>
            <a:ext cx="662326" cy="657100"/>
          </a:xfrm>
          <a:prstGeom prst="rect">
            <a:avLst/>
          </a:prstGeom>
          <a:noFill/>
          <a:ln>
            <a:noFill/>
          </a:ln>
        </p:spPr>
      </p:pic>
      <p:pic>
        <p:nvPicPr>
          <p:cNvPr id="3188" name="Shape 3188"/>
          <p:cNvPicPr preferRelativeResize="0"/>
          <p:nvPr/>
        </p:nvPicPr>
        <p:blipFill>
          <a:blip r:embed="rId4">
            <a:alphaModFix/>
          </a:blip>
          <a:stretch>
            <a:fillRect/>
          </a:stretch>
        </p:blipFill>
        <p:spPr>
          <a:xfrm>
            <a:off x="6272275" y="1852848"/>
            <a:ext cx="1049875" cy="499059"/>
          </a:xfrm>
          <a:prstGeom prst="rect">
            <a:avLst/>
          </a:prstGeom>
          <a:noFill/>
          <a:ln>
            <a:noFill/>
          </a:ln>
        </p:spPr>
      </p:pic>
      <p:cxnSp>
        <p:nvCxnSpPr>
          <p:cNvPr id="3189" name="Shape 3189"/>
          <p:cNvCxnSpPr>
            <a:stCxn id="3188" idx="2"/>
            <a:endCxn id="3187" idx="0"/>
          </p:cNvCxnSpPr>
          <p:nvPr/>
        </p:nvCxnSpPr>
        <p:spPr>
          <a:xfrm rot="5400000">
            <a:off x="6000262" y="2265957"/>
            <a:ext cx="711000" cy="882900"/>
          </a:xfrm>
          <a:prstGeom prst="bentConnector3">
            <a:avLst>
              <a:gd name="adj1" fmla="val 49999"/>
            </a:avLst>
          </a:prstGeom>
          <a:noFill/>
          <a:ln w="9525" cap="flat" cmpd="sng">
            <a:solidFill>
              <a:schemeClr val="dk2"/>
            </a:solidFill>
            <a:prstDash val="solid"/>
            <a:round/>
            <a:headEnd type="none" w="lg" len="lg"/>
            <a:tailEnd type="none" w="lg" len="lg"/>
          </a:ln>
        </p:spPr>
      </p:cxnSp>
      <p:cxnSp>
        <p:nvCxnSpPr>
          <p:cNvPr id="3190" name="Shape 3190"/>
          <p:cNvCxnSpPr>
            <a:stCxn id="3188" idx="2"/>
            <a:endCxn id="3185" idx="0"/>
          </p:cNvCxnSpPr>
          <p:nvPr/>
        </p:nvCxnSpPr>
        <p:spPr>
          <a:xfrm rot="-5400000" flipH="1">
            <a:off x="6880612" y="2268507"/>
            <a:ext cx="711000" cy="877800"/>
          </a:xfrm>
          <a:prstGeom prst="bentConnector3">
            <a:avLst>
              <a:gd name="adj1" fmla="val 49999"/>
            </a:avLst>
          </a:prstGeom>
          <a:noFill/>
          <a:ln w="9525" cap="flat" cmpd="sng">
            <a:solidFill>
              <a:schemeClr val="dk2"/>
            </a:solidFill>
            <a:prstDash val="solid"/>
            <a:round/>
            <a:headEnd type="none" w="lg" len="lg"/>
            <a:tailEnd type="none" w="lg" len="lg"/>
          </a:ln>
        </p:spPr>
      </p:cxnSp>
      <p:cxnSp>
        <p:nvCxnSpPr>
          <p:cNvPr id="3191" name="Shape 3191"/>
          <p:cNvCxnSpPr>
            <a:stCxn id="3188" idx="2"/>
            <a:endCxn id="3186" idx="0"/>
          </p:cNvCxnSpPr>
          <p:nvPr/>
        </p:nvCxnSpPr>
        <p:spPr>
          <a:xfrm flipH="1">
            <a:off x="6794812" y="2351907"/>
            <a:ext cx="2400" cy="711000"/>
          </a:xfrm>
          <a:prstGeom prst="straightConnector1">
            <a:avLst/>
          </a:prstGeom>
          <a:noFill/>
          <a:ln w="9525" cap="flat" cmpd="sng">
            <a:solidFill>
              <a:schemeClr val="dk2"/>
            </a:solidFill>
            <a:prstDash val="solid"/>
            <a:round/>
            <a:headEnd type="none" w="lg" len="lg"/>
            <a:tailEnd type="none" w="lg" len="lg"/>
          </a:ln>
        </p:spPr>
      </p:cxnSp>
      <p:sp>
        <p:nvSpPr>
          <p:cNvPr id="2" name="Slide Number Placeholder 1">
            <a:extLst>
              <a:ext uri="{FF2B5EF4-FFF2-40B4-BE49-F238E27FC236}">
                <a16:creationId xmlns:a16="http://schemas.microsoft.com/office/drawing/2014/main" id="{AAB2372E-0164-D04A-921A-3BFCD6B43216}"/>
              </a:ext>
            </a:extLst>
          </p:cNvPr>
          <p:cNvSpPr>
            <a:spLocks noGrp="1"/>
          </p:cNvSpPr>
          <p:nvPr>
            <p:ph type="sldNum" idx="12"/>
          </p:nvPr>
        </p:nvSpPr>
        <p:spPr/>
        <p:txBody>
          <a:bodyPr/>
          <a:lstStyle/>
          <a:p>
            <a:fld id="{00000000-1234-1234-1234-123412341234}" type="slidenum">
              <a:rPr lang="en" smtClean="0"/>
              <a:pPr/>
              <a:t>53</a:t>
            </a:fld>
            <a:endParaRPr lang="e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197" name="Shape 3197"/>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ROUTE SPLIT TRAFFIC</a:t>
            </a:r>
            <a:endParaRPr>
              <a:latin typeface="Overpass" pitchFamily="2" charset="77"/>
            </a:endParaRPr>
          </a:p>
        </p:txBody>
      </p:sp>
      <p:sp>
        <p:nvSpPr>
          <p:cNvPr id="3198" name="Shape 3198"/>
          <p:cNvSpPr/>
          <p:nvPr/>
        </p:nvSpPr>
        <p:spPr>
          <a:xfrm>
            <a:off x="4229925" y="3048997"/>
            <a:ext cx="1471800" cy="288300"/>
          </a:xfrm>
          <a:prstGeom prst="rect">
            <a:avLst/>
          </a:prstGeom>
          <a:solidFill>
            <a:srgbClr val="00B9E4"/>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SERVICE A</a:t>
            </a:r>
            <a:endParaRPr sz="800" b="1">
              <a:solidFill>
                <a:srgbClr val="FFFFFF"/>
              </a:solidFill>
              <a:latin typeface="Overpass" pitchFamily="2" charset="77"/>
              <a:ea typeface="Proxima Nova"/>
              <a:cs typeface="Proxima Nova"/>
              <a:sym typeface="Proxima Nova"/>
            </a:endParaRPr>
          </a:p>
        </p:txBody>
      </p:sp>
      <p:sp>
        <p:nvSpPr>
          <p:cNvPr id="3199" name="Shape 3199"/>
          <p:cNvSpPr/>
          <p:nvPr/>
        </p:nvSpPr>
        <p:spPr>
          <a:xfrm>
            <a:off x="4229925" y="3679404"/>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 A</a:t>
            </a:r>
            <a:endParaRPr sz="700">
              <a:solidFill>
                <a:srgbClr val="FFFFFF"/>
              </a:solidFill>
              <a:latin typeface="Overpass" pitchFamily="2" charset="77"/>
              <a:ea typeface="Proxima Nova"/>
              <a:cs typeface="Proxima Nova"/>
              <a:sym typeface="Proxima Nova"/>
            </a:endParaRPr>
          </a:p>
        </p:txBody>
      </p:sp>
      <p:sp>
        <p:nvSpPr>
          <p:cNvPr id="3200" name="Shape 3200"/>
          <p:cNvSpPr/>
          <p:nvPr/>
        </p:nvSpPr>
        <p:spPr>
          <a:xfrm>
            <a:off x="5075625" y="3679404"/>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 A</a:t>
            </a:r>
            <a:endParaRPr sz="700">
              <a:solidFill>
                <a:srgbClr val="FFFFFF"/>
              </a:solidFill>
              <a:latin typeface="Overpass" pitchFamily="2" charset="77"/>
              <a:ea typeface="Proxima Nova"/>
              <a:cs typeface="Proxima Nova"/>
              <a:sym typeface="Proxima Nova"/>
            </a:endParaRPr>
          </a:p>
        </p:txBody>
      </p:sp>
      <p:cxnSp>
        <p:nvCxnSpPr>
          <p:cNvPr id="3201" name="Shape 3201"/>
          <p:cNvCxnSpPr>
            <a:stCxn id="3198" idx="2"/>
            <a:endCxn id="3199" idx="0"/>
          </p:cNvCxnSpPr>
          <p:nvPr/>
        </p:nvCxnSpPr>
        <p:spPr>
          <a:xfrm rot="5400000">
            <a:off x="4583325" y="3296797"/>
            <a:ext cx="342000" cy="423000"/>
          </a:xfrm>
          <a:prstGeom prst="bentConnector3">
            <a:avLst>
              <a:gd name="adj1" fmla="val 50016"/>
            </a:avLst>
          </a:prstGeom>
          <a:noFill/>
          <a:ln w="9525" cap="flat" cmpd="sng">
            <a:solidFill>
              <a:schemeClr val="dk2"/>
            </a:solidFill>
            <a:prstDash val="solid"/>
            <a:round/>
            <a:headEnd type="none" w="lg" len="lg"/>
            <a:tailEnd type="triangle" w="lg" len="lg"/>
          </a:ln>
        </p:spPr>
      </p:cxnSp>
      <p:cxnSp>
        <p:nvCxnSpPr>
          <p:cNvPr id="3202" name="Shape 3202"/>
          <p:cNvCxnSpPr>
            <a:stCxn id="3198" idx="2"/>
            <a:endCxn id="3200" idx="0"/>
          </p:cNvCxnSpPr>
          <p:nvPr/>
        </p:nvCxnSpPr>
        <p:spPr>
          <a:xfrm rot="-5400000" flipH="1">
            <a:off x="5006325" y="3296797"/>
            <a:ext cx="342000" cy="423000"/>
          </a:xfrm>
          <a:prstGeom prst="bentConnector3">
            <a:avLst>
              <a:gd name="adj1" fmla="val 50016"/>
            </a:avLst>
          </a:prstGeom>
          <a:noFill/>
          <a:ln w="9525" cap="flat" cmpd="sng">
            <a:solidFill>
              <a:schemeClr val="dk2"/>
            </a:solidFill>
            <a:prstDash val="solid"/>
            <a:round/>
            <a:headEnd type="none" w="lg" len="lg"/>
            <a:tailEnd type="triangle" w="lg" len="lg"/>
          </a:ln>
        </p:spPr>
      </p:cxnSp>
      <p:sp>
        <p:nvSpPr>
          <p:cNvPr id="3203" name="Shape 3203"/>
          <p:cNvSpPr/>
          <p:nvPr/>
        </p:nvSpPr>
        <p:spPr>
          <a:xfrm>
            <a:off x="6459675" y="3048997"/>
            <a:ext cx="1471800" cy="288300"/>
          </a:xfrm>
          <a:prstGeom prst="rect">
            <a:avLst/>
          </a:prstGeom>
          <a:solidFill>
            <a:srgbClr val="0F8DCE"/>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SERVICE B</a:t>
            </a:r>
            <a:endParaRPr sz="800" b="1">
              <a:solidFill>
                <a:srgbClr val="FFFFFF"/>
              </a:solidFill>
              <a:latin typeface="Overpass" pitchFamily="2" charset="77"/>
              <a:ea typeface="Proxima Nova"/>
              <a:cs typeface="Proxima Nova"/>
              <a:sym typeface="Proxima Nova"/>
            </a:endParaRPr>
          </a:p>
        </p:txBody>
      </p:sp>
      <p:sp>
        <p:nvSpPr>
          <p:cNvPr id="3204" name="Shape 3204"/>
          <p:cNvSpPr/>
          <p:nvPr/>
        </p:nvSpPr>
        <p:spPr>
          <a:xfrm>
            <a:off x="6459675" y="3679404"/>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 B</a:t>
            </a:r>
            <a:endParaRPr sz="700">
              <a:solidFill>
                <a:srgbClr val="FFFFFF"/>
              </a:solidFill>
              <a:latin typeface="Overpass" pitchFamily="2" charset="77"/>
              <a:ea typeface="Proxima Nova"/>
              <a:cs typeface="Proxima Nova"/>
              <a:sym typeface="Proxima Nova"/>
            </a:endParaRPr>
          </a:p>
        </p:txBody>
      </p:sp>
      <p:sp>
        <p:nvSpPr>
          <p:cNvPr id="3205" name="Shape 3205"/>
          <p:cNvSpPr/>
          <p:nvPr/>
        </p:nvSpPr>
        <p:spPr>
          <a:xfrm>
            <a:off x="7305375" y="3679404"/>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App B</a:t>
            </a:r>
            <a:endParaRPr sz="700">
              <a:solidFill>
                <a:srgbClr val="FFFFFF"/>
              </a:solidFill>
              <a:latin typeface="Overpass" pitchFamily="2" charset="77"/>
              <a:ea typeface="Proxima Nova"/>
              <a:cs typeface="Proxima Nova"/>
              <a:sym typeface="Proxima Nova"/>
            </a:endParaRPr>
          </a:p>
        </p:txBody>
      </p:sp>
      <p:cxnSp>
        <p:nvCxnSpPr>
          <p:cNvPr id="3206" name="Shape 3206"/>
          <p:cNvCxnSpPr>
            <a:stCxn id="3203" idx="2"/>
            <a:endCxn id="3204" idx="0"/>
          </p:cNvCxnSpPr>
          <p:nvPr/>
        </p:nvCxnSpPr>
        <p:spPr>
          <a:xfrm rot="5400000">
            <a:off x="6813075" y="3296797"/>
            <a:ext cx="342000" cy="423000"/>
          </a:xfrm>
          <a:prstGeom prst="bentConnector3">
            <a:avLst>
              <a:gd name="adj1" fmla="val 50016"/>
            </a:avLst>
          </a:prstGeom>
          <a:noFill/>
          <a:ln w="9525" cap="flat" cmpd="sng">
            <a:solidFill>
              <a:schemeClr val="dk2"/>
            </a:solidFill>
            <a:prstDash val="solid"/>
            <a:round/>
            <a:headEnd type="none" w="lg" len="lg"/>
            <a:tailEnd type="triangle" w="lg" len="lg"/>
          </a:ln>
        </p:spPr>
      </p:cxnSp>
      <p:cxnSp>
        <p:nvCxnSpPr>
          <p:cNvPr id="3207" name="Shape 3207"/>
          <p:cNvCxnSpPr>
            <a:stCxn id="3203" idx="2"/>
            <a:endCxn id="3205" idx="0"/>
          </p:cNvCxnSpPr>
          <p:nvPr/>
        </p:nvCxnSpPr>
        <p:spPr>
          <a:xfrm rot="-5400000" flipH="1">
            <a:off x="7236075" y="3296797"/>
            <a:ext cx="342000" cy="423000"/>
          </a:xfrm>
          <a:prstGeom prst="bentConnector3">
            <a:avLst>
              <a:gd name="adj1" fmla="val 50016"/>
            </a:avLst>
          </a:prstGeom>
          <a:noFill/>
          <a:ln w="9525" cap="flat" cmpd="sng">
            <a:solidFill>
              <a:schemeClr val="dk2"/>
            </a:solidFill>
            <a:prstDash val="solid"/>
            <a:round/>
            <a:headEnd type="none" w="lg" len="lg"/>
            <a:tailEnd type="triangle" w="lg" len="lg"/>
          </a:ln>
        </p:spPr>
      </p:cxnSp>
      <p:sp>
        <p:nvSpPr>
          <p:cNvPr id="3208" name="Shape 3208"/>
          <p:cNvSpPr/>
          <p:nvPr/>
        </p:nvSpPr>
        <p:spPr>
          <a:xfrm>
            <a:off x="5361175" y="2183624"/>
            <a:ext cx="1471800" cy="288300"/>
          </a:xfrm>
          <a:prstGeom prst="rect">
            <a:avLst/>
          </a:prstGeom>
          <a:solidFill>
            <a:srgbClr val="6E6F7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ROUTE</a:t>
            </a:r>
            <a:endParaRPr sz="800">
              <a:solidFill>
                <a:srgbClr val="FFFFFF"/>
              </a:solidFill>
              <a:latin typeface="Overpass" pitchFamily="2" charset="77"/>
              <a:ea typeface="Proxima Nova"/>
              <a:cs typeface="Proxima Nova"/>
              <a:sym typeface="Proxima Nova"/>
            </a:endParaRPr>
          </a:p>
        </p:txBody>
      </p:sp>
      <p:cxnSp>
        <p:nvCxnSpPr>
          <p:cNvPr id="3209" name="Shape 3209"/>
          <p:cNvCxnSpPr>
            <a:stCxn id="3208" idx="2"/>
            <a:endCxn id="3198" idx="0"/>
          </p:cNvCxnSpPr>
          <p:nvPr/>
        </p:nvCxnSpPr>
        <p:spPr>
          <a:xfrm rot="5400000">
            <a:off x="5242825" y="2194874"/>
            <a:ext cx="577200" cy="1131300"/>
          </a:xfrm>
          <a:prstGeom prst="bentConnector3">
            <a:avLst>
              <a:gd name="adj1" fmla="val 49989"/>
            </a:avLst>
          </a:prstGeom>
          <a:noFill/>
          <a:ln w="9525" cap="flat" cmpd="sng">
            <a:solidFill>
              <a:schemeClr val="dk2"/>
            </a:solidFill>
            <a:prstDash val="solid"/>
            <a:round/>
            <a:headEnd type="none" w="lg" len="lg"/>
            <a:tailEnd type="triangle" w="lg" len="lg"/>
          </a:ln>
        </p:spPr>
      </p:cxnSp>
      <p:cxnSp>
        <p:nvCxnSpPr>
          <p:cNvPr id="3210" name="Shape 3210"/>
          <p:cNvCxnSpPr>
            <a:stCxn id="3208" idx="2"/>
            <a:endCxn id="3203" idx="0"/>
          </p:cNvCxnSpPr>
          <p:nvPr/>
        </p:nvCxnSpPr>
        <p:spPr>
          <a:xfrm rot="-5400000" flipH="1">
            <a:off x="6357775" y="2211224"/>
            <a:ext cx="577200" cy="1098600"/>
          </a:xfrm>
          <a:prstGeom prst="bentConnector3">
            <a:avLst>
              <a:gd name="adj1" fmla="val 49989"/>
            </a:avLst>
          </a:prstGeom>
          <a:noFill/>
          <a:ln w="9525" cap="flat" cmpd="sng">
            <a:solidFill>
              <a:schemeClr val="dk2"/>
            </a:solidFill>
            <a:prstDash val="solid"/>
            <a:round/>
            <a:headEnd type="none" w="lg" len="lg"/>
            <a:tailEnd type="triangle" w="lg" len="lg"/>
          </a:ln>
        </p:spPr>
      </p:cxnSp>
      <p:sp>
        <p:nvSpPr>
          <p:cNvPr id="3211" name="Shape 3211"/>
          <p:cNvSpPr txBox="1"/>
          <p:nvPr/>
        </p:nvSpPr>
        <p:spPr>
          <a:xfrm>
            <a:off x="6482568" y="2503162"/>
            <a:ext cx="769200" cy="2616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1000">
                <a:latin typeface="Overpass" pitchFamily="2" charset="77"/>
                <a:ea typeface="Proxima Nova"/>
                <a:cs typeface="Proxima Nova"/>
                <a:sym typeface="Proxima Nova"/>
              </a:rPr>
              <a:t>10% traffic</a:t>
            </a:r>
            <a:endParaRPr sz="1000">
              <a:latin typeface="Overpass" pitchFamily="2" charset="77"/>
              <a:ea typeface="Proxima Nova"/>
              <a:cs typeface="Proxima Nova"/>
              <a:sym typeface="Proxima Nova"/>
            </a:endParaRPr>
          </a:p>
        </p:txBody>
      </p:sp>
      <p:sp>
        <p:nvSpPr>
          <p:cNvPr id="3212" name="Shape 3212"/>
          <p:cNvSpPr txBox="1"/>
          <p:nvPr/>
        </p:nvSpPr>
        <p:spPr>
          <a:xfrm>
            <a:off x="4947249" y="2503162"/>
            <a:ext cx="902700" cy="2616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90% traffic</a:t>
            </a:r>
            <a:endParaRPr sz="1000">
              <a:latin typeface="Overpass" pitchFamily="2" charset="77"/>
              <a:ea typeface="Proxima Nova"/>
              <a:cs typeface="Proxima Nova"/>
              <a:sym typeface="Proxima Nova"/>
            </a:endParaRPr>
          </a:p>
        </p:txBody>
      </p:sp>
      <p:sp>
        <p:nvSpPr>
          <p:cNvPr id="3213" name="Shape 3213"/>
          <p:cNvSpPr txBox="1">
            <a:spLocks noGrp="1"/>
          </p:cNvSpPr>
          <p:nvPr>
            <p:ph type="body" idx="1"/>
          </p:nvPr>
        </p:nvSpPr>
        <p:spPr>
          <a:xfrm>
            <a:off x="826700" y="1937275"/>
            <a:ext cx="3149700" cy="1889400"/>
          </a:xfrm>
          <a:prstGeom prst="rect">
            <a:avLst/>
          </a:prstGeom>
        </p:spPr>
        <p:txBody>
          <a:bodyPr wrap="square" lIns="91425" tIns="91425" rIns="91425" bIns="91425" anchor="t" anchorCtr="0">
            <a:noAutofit/>
          </a:bodyPr>
          <a:lstStyle/>
          <a:p>
            <a:pPr marL="0" lvl="0" indent="0" rtl="0">
              <a:lnSpc>
                <a:spcPct val="115000"/>
              </a:lnSpc>
              <a:spcBef>
                <a:spcPts val="1000"/>
              </a:spcBef>
              <a:spcAft>
                <a:spcPts val="0"/>
              </a:spcAft>
              <a:buNone/>
            </a:pPr>
            <a:r>
              <a:rPr lang="en" sz="2000">
                <a:latin typeface="Overpass" pitchFamily="2" charset="77"/>
              </a:rPr>
              <a:t>Split Traffic Between Multiple Services For A/B Testing, Blue/Green and Canary Deployments</a:t>
            </a:r>
            <a:endParaRPr sz="2000">
              <a:latin typeface="Overpass" pitchFamily="2" charset="77"/>
            </a:endParaRPr>
          </a:p>
        </p:txBody>
      </p:sp>
      <p:pic>
        <p:nvPicPr>
          <p:cNvPr id="3214" name="Shape 3214"/>
          <p:cNvPicPr preferRelativeResize="0"/>
          <p:nvPr/>
        </p:nvPicPr>
        <p:blipFill>
          <a:blip r:embed="rId3">
            <a:alphaModFix/>
          </a:blip>
          <a:stretch>
            <a:fillRect/>
          </a:stretch>
        </p:blipFill>
        <p:spPr>
          <a:xfrm>
            <a:off x="5937545" y="1389700"/>
            <a:ext cx="319044" cy="493075"/>
          </a:xfrm>
          <a:prstGeom prst="rect">
            <a:avLst/>
          </a:prstGeom>
          <a:noFill/>
          <a:ln>
            <a:noFill/>
          </a:ln>
        </p:spPr>
      </p:pic>
      <p:cxnSp>
        <p:nvCxnSpPr>
          <p:cNvPr id="3215" name="Shape 3215"/>
          <p:cNvCxnSpPr>
            <a:stCxn id="3214" idx="2"/>
            <a:endCxn id="3208" idx="0"/>
          </p:cNvCxnSpPr>
          <p:nvPr/>
        </p:nvCxnSpPr>
        <p:spPr>
          <a:xfrm>
            <a:off x="6097067" y="1882775"/>
            <a:ext cx="0" cy="300900"/>
          </a:xfrm>
          <a:prstGeom prst="straightConnector1">
            <a:avLst/>
          </a:prstGeom>
          <a:noFill/>
          <a:ln w="9525" cap="flat" cmpd="sng">
            <a:solidFill>
              <a:schemeClr val="dk2"/>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E6597468-C5E6-6B42-A0D1-DE1E32F50A5B}"/>
              </a:ext>
            </a:extLst>
          </p:cNvPr>
          <p:cNvSpPr>
            <a:spLocks noGrp="1"/>
          </p:cNvSpPr>
          <p:nvPr>
            <p:ph type="sldNum" idx="12"/>
          </p:nvPr>
        </p:nvSpPr>
        <p:spPr/>
        <p:txBody>
          <a:bodyPr/>
          <a:lstStyle/>
          <a:p>
            <a:fld id="{00000000-1234-1234-1234-123412341234}" type="slidenum">
              <a:rPr lang="en" smtClean="0"/>
              <a:pPr/>
              <a:t>54</a:t>
            </a:fld>
            <a:endParaRPr lang="e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19"/>
        <p:cNvGrpSpPr/>
        <p:nvPr/>
      </p:nvGrpSpPr>
      <p:grpSpPr>
        <a:xfrm>
          <a:off x="0" y="0"/>
          <a:ext cx="0" cy="0"/>
          <a:chOff x="0" y="0"/>
          <a:chExt cx="0" cy="0"/>
        </a:xfrm>
      </p:grpSpPr>
      <p:sp>
        <p:nvSpPr>
          <p:cNvPr id="3220" name="Shape 3220"/>
          <p:cNvSpPr txBox="1">
            <a:spLocks noGrp="1"/>
          </p:cNvSpPr>
          <p:nvPr>
            <p:ph type="body" idx="1"/>
          </p:nvPr>
        </p:nvSpPr>
        <p:spPr>
          <a:xfrm>
            <a:off x="826700" y="1480075"/>
            <a:ext cx="3367500" cy="2967600"/>
          </a:xfrm>
          <a:prstGeom prst="rect">
            <a:avLst/>
          </a:prstGeom>
        </p:spPr>
        <p:txBody>
          <a:bodyPr wrap="square" lIns="91425" tIns="91425" rIns="91425" bIns="91425" anchor="t" anchorCtr="0">
            <a:noAutofit/>
          </a:bodyPr>
          <a:lstStyle/>
          <a:p>
            <a:pPr marL="457200" lvl="0" indent="-292100" rtl="0">
              <a:lnSpc>
                <a:spcPct val="115000"/>
              </a:lnSpc>
              <a:spcBef>
                <a:spcPts val="600"/>
              </a:spcBef>
              <a:spcAft>
                <a:spcPts val="0"/>
              </a:spcAft>
              <a:buSzPts val="1000"/>
              <a:buChar char="●"/>
            </a:pPr>
            <a:r>
              <a:rPr lang="en">
                <a:latin typeface="Overpass" pitchFamily="2" charset="77"/>
              </a:rPr>
              <a:t>NodePort binds a service to a unique port on all the nodes</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Traffic received on any node redirects to a node with the running service</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Ports in 30K-60K range which usually differs from the service</a:t>
            </a:r>
            <a:endParaRPr>
              <a:latin typeface="Overpass" pitchFamily="2" charset="77"/>
            </a:endParaRPr>
          </a:p>
          <a:p>
            <a:pPr marL="457200" lvl="0" indent="-292100" rtl="0">
              <a:lnSpc>
                <a:spcPct val="115000"/>
              </a:lnSpc>
              <a:spcBef>
                <a:spcPts val="1000"/>
              </a:spcBef>
              <a:spcAft>
                <a:spcPts val="0"/>
              </a:spcAft>
              <a:buSzPts val="1000"/>
              <a:buChar char="●"/>
            </a:pPr>
            <a:r>
              <a:rPr lang="en">
                <a:latin typeface="Overpass" pitchFamily="2" charset="77"/>
              </a:rPr>
              <a:t>Firewall rules must allow traffic to all nodes on the specific port</a:t>
            </a:r>
            <a:endParaRPr>
              <a:latin typeface="Overpass" pitchFamily="2" charset="77"/>
            </a:endParaRPr>
          </a:p>
        </p:txBody>
      </p:sp>
      <p:sp>
        <p:nvSpPr>
          <p:cNvPr id="3222" name="Shape 3222"/>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EXTERNAL TRAFFIC TO A SERVICE </a:t>
            </a:r>
            <a:br>
              <a:rPr lang="en">
                <a:latin typeface="Overpass" pitchFamily="2" charset="77"/>
              </a:rPr>
            </a:br>
            <a:r>
              <a:rPr lang="en">
                <a:latin typeface="Overpass" pitchFamily="2" charset="77"/>
              </a:rPr>
              <a:t>ON A RANDOM PORT WITH NODEPORT</a:t>
            </a:r>
            <a:endParaRPr>
              <a:latin typeface="Overpass" pitchFamily="2" charset="77"/>
            </a:endParaRPr>
          </a:p>
        </p:txBody>
      </p:sp>
      <p:grpSp>
        <p:nvGrpSpPr>
          <p:cNvPr id="3223" name="Shape 3223"/>
          <p:cNvGrpSpPr/>
          <p:nvPr/>
        </p:nvGrpSpPr>
        <p:grpSpPr>
          <a:xfrm>
            <a:off x="7026325" y="3426675"/>
            <a:ext cx="800400" cy="1110000"/>
            <a:chOff x="7178725" y="3426675"/>
            <a:chExt cx="800400" cy="1110000"/>
          </a:xfrm>
        </p:grpSpPr>
        <p:sp>
          <p:nvSpPr>
            <p:cNvPr id="3224" name="Shape 3224"/>
            <p:cNvSpPr/>
            <p:nvPr/>
          </p:nvSpPr>
          <p:spPr>
            <a:xfrm>
              <a:off x="7178725" y="3426675"/>
              <a:ext cx="800400" cy="1110000"/>
            </a:xfrm>
            <a:prstGeom prst="rect">
              <a:avLst/>
            </a:prstGeom>
            <a:solidFill>
              <a:srgbClr val="CCCCCC"/>
            </a:solidFill>
            <a:ln>
              <a:noFill/>
            </a:ln>
          </p:spPr>
          <p:txBody>
            <a:bodyPr wrap="square" lIns="91425" tIns="91425" rIns="91425" bIns="91425" anchor="b" anchorCtr="0">
              <a:noAutofit/>
            </a:bodyPr>
            <a:lstStyle/>
            <a:p>
              <a:pPr marL="0" lvl="0" indent="0" algn="ctr" rtl="0">
                <a:spcBef>
                  <a:spcPts val="0"/>
                </a:spcBef>
                <a:spcAft>
                  <a:spcPts val="0"/>
                </a:spcAft>
                <a:buNone/>
              </a:pPr>
              <a:endParaRPr sz="1000" b="1">
                <a:latin typeface="Overpass" pitchFamily="2" charset="77"/>
                <a:ea typeface="Proxima Nova"/>
                <a:cs typeface="Proxima Nova"/>
                <a:sym typeface="Proxima Nova"/>
              </a:endParaRPr>
            </a:p>
          </p:txBody>
        </p:sp>
        <p:sp>
          <p:nvSpPr>
            <p:cNvPr id="3225" name="Shape 3225"/>
            <p:cNvSpPr txBox="1"/>
            <p:nvPr/>
          </p:nvSpPr>
          <p:spPr>
            <a:xfrm>
              <a:off x="7189075" y="4076875"/>
              <a:ext cx="778500" cy="4182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rgbClr val="000000"/>
                  </a:solidFill>
                  <a:latin typeface="Overpass" pitchFamily="2" charset="77"/>
                  <a:ea typeface="Proxima Nova"/>
                  <a:cs typeface="Proxima Nova"/>
                  <a:sym typeface="Proxima Nova"/>
                </a:rPr>
                <a:t>NODE</a:t>
              </a:r>
              <a:br>
                <a:rPr lang="en" sz="1000" b="1" dirty="0">
                  <a:solidFill>
                    <a:srgbClr val="000000"/>
                  </a:solidFill>
                  <a:latin typeface="Overpass" pitchFamily="2" charset="77"/>
                  <a:ea typeface="Proxima Nova"/>
                  <a:cs typeface="Proxima Nova"/>
                  <a:sym typeface="Proxima Nova"/>
                </a:rPr>
              </a:br>
              <a:r>
                <a:rPr lang="en" sz="800" dirty="0">
                  <a:solidFill>
                    <a:srgbClr val="000000"/>
                  </a:solidFill>
                  <a:latin typeface="Overpass" pitchFamily="2" charset="77"/>
                  <a:ea typeface="Proxima Nova"/>
                  <a:cs typeface="Proxima Nova"/>
                  <a:sym typeface="Proxima Nova"/>
                </a:rPr>
                <a:t>192.10.0.12</a:t>
              </a:r>
              <a:endParaRPr sz="800" dirty="0">
                <a:latin typeface="Overpass" pitchFamily="2" charset="77"/>
              </a:endParaRPr>
            </a:p>
          </p:txBody>
        </p:sp>
      </p:grpSp>
      <p:grpSp>
        <p:nvGrpSpPr>
          <p:cNvPr id="3226" name="Shape 3226"/>
          <p:cNvGrpSpPr/>
          <p:nvPr/>
        </p:nvGrpSpPr>
        <p:grpSpPr>
          <a:xfrm>
            <a:off x="6111925" y="3426675"/>
            <a:ext cx="800400" cy="1110000"/>
            <a:chOff x="6264325" y="3426675"/>
            <a:chExt cx="800400" cy="1110000"/>
          </a:xfrm>
        </p:grpSpPr>
        <p:sp>
          <p:nvSpPr>
            <p:cNvPr id="3227" name="Shape 3227"/>
            <p:cNvSpPr/>
            <p:nvPr/>
          </p:nvSpPr>
          <p:spPr>
            <a:xfrm>
              <a:off x="6264325" y="3426675"/>
              <a:ext cx="800400" cy="1110000"/>
            </a:xfrm>
            <a:prstGeom prst="rect">
              <a:avLst/>
            </a:prstGeom>
            <a:solidFill>
              <a:srgbClr val="CCCCCC"/>
            </a:solidFill>
            <a:ln>
              <a:noFill/>
            </a:ln>
          </p:spPr>
          <p:txBody>
            <a:bodyPr wrap="square" lIns="91425" tIns="91425" rIns="91425" bIns="91425" anchor="b" anchorCtr="0">
              <a:noAutofit/>
            </a:bodyPr>
            <a:lstStyle/>
            <a:p>
              <a:pPr marL="0" lvl="0" indent="0" algn="ctr" rtl="0">
                <a:spcBef>
                  <a:spcPts val="0"/>
                </a:spcBef>
                <a:spcAft>
                  <a:spcPts val="0"/>
                </a:spcAft>
                <a:buNone/>
              </a:pPr>
              <a:endParaRPr sz="1000" b="1">
                <a:latin typeface="Overpass" pitchFamily="2" charset="77"/>
                <a:ea typeface="Proxima Nova"/>
                <a:cs typeface="Proxima Nova"/>
                <a:sym typeface="Proxima Nova"/>
              </a:endParaRPr>
            </a:p>
          </p:txBody>
        </p:sp>
        <p:sp>
          <p:nvSpPr>
            <p:cNvPr id="3228" name="Shape 3228"/>
            <p:cNvSpPr txBox="1"/>
            <p:nvPr/>
          </p:nvSpPr>
          <p:spPr>
            <a:xfrm>
              <a:off x="6274675" y="4076875"/>
              <a:ext cx="778500" cy="4182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rgbClr val="000000"/>
                  </a:solidFill>
                  <a:latin typeface="Overpass" pitchFamily="2" charset="77"/>
                  <a:ea typeface="Proxima Nova"/>
                  <a:cs typeface="Proxima Nova"/>
                  <a:sym typeface="Proxima Nova"/>
                </a:rPr>
                <a:t>NODE</a:t>
              </a:r>
              <a:br>
                <a:rPr lang="en" sz="1000" b="1" dirty="0">
                  <a:solidFill>
                    <a:srgbClr val="000000"/>
                  </a:solidFill>
                  <a:latin typeface="Overpass" pitchFamily="2" charset="77"/>
                  <a:ea typeface="Proxima Nova"/>
                  <a:cs typeface="Proxima Nova"/>
                  <a:sym typeface="Proxima Nova"/>
                </a:rPr>
              </a:br>
              <a:r>
                <a:rPr lang="en" sz="800" dirty="0">
                  <a:solidFill>
                    <a:srgbClr val="000000"/>
                  </a:solidFill>
                  <a:latin typeface="Overpass" pitchFamily="2" charset="77"/>
                  <a:ea typeface="Proxima Nova"/>
                  <a:cs typeface="Proxima Nova"/>
                  <a:sym typeface="Proxima Nova"/>
                </a:rPr>
                <a:t>192.10.0.11</a:t>
              </a:r>
              <a:endParaRPr sz="800" dirty="0">
                <a:latin typeface="Overpass" pitchFamily="2" charset="77"/>
              </a:endParaRPr>
            </a:p>
          </p:txBody>
        </p:sp>
      </p:grpSp>
      <p:grpSp>
        <p:nvGrpSpPr>
          <p:cNvPr id="3229" name="Shape 3229"/>
          <p:cNvGrpSpPr/>
          <p:nvPr/>
        </p:nvGrpSpPr>
        <p:grpSpPr>
          <a:xfrm>
            <a:off x="5197525" y="3426675"/>
            <a:ext cx="800400" cy="1110000"/>
            <a:chOff x="5349925" y="3426675"/>
            <a:chExt cx="800400" cy="1110000"/>
          </a:xfrm>
        </p:grpSpPr>
        <p:sp>
          <p:nvSpPr>
            <p:cNvPr id="3230" name="Shape 3230"/>
            <p:cNvSpPr/>
            <p:nvPr/>
          </p:nvSpPr>
          <p:spPr>
            <a:xfrm>
              <a:off x="5349925" y="3426675"/>
              <a:ext cx="800400" cy="1110000"/>
            </a:xfrm>
            <a:prstGeom prst="rect">
              <a:avLst/>
            </a:prstGeom>
            <a:solidFill>
              <a:srgbClr val="CCCCCC"/>
            </a:solidFill>
            <a:ln>
              <a:noFill/>
            </a:ln>
          </p:spPr>
          <p:txBody>
            <a:bodyPr wrap="square" lIns="91425" tIns="91425" rIns="91425" bIns="91425" anchor="b" anchorCtr="0">
              <a:noAutofit/>
            </a:bodyPr>
            <a:lstStyle/>
            <a:p>
              <a:pPr marL="0" lvl="0" indent="0" algn="ctr" rtl="0">
                <a:spcBef>
                  <a:spcPts val="0"/>
                </a:spcBef>
                <a:spcAft>
                  <a:spcPts val="0"/>
                </a:spcAft>
                <a:buNone/>
              </a:pPr>
              <a:endParaRPr sz="1000" b="1">
                <a:latin typeface="Overpass" pitchFamily="2" charset="77"/>
                <a:ea typeface="Proxima Nova"/>
                <a:cs typeface="Proxima Nova"/>
                <a:sym typeface="Proxima Nova"/>
              </a:endParaRPr>
            </a:p>
          </p:txBody>
        </p:sp>
        <p:sp>
          <p:nvSpPr>
            <p:cNvPr id="3231" name="Shape 3231"/>
            <p:cNvSpPr txBox="1"/>
            <p:nvPr/>
          </p:nvSpPr>
          <p:spPr>
            <a:xfrm>
              <a:off x="5360275" y="4076875"/>
              <a:ext cx="778500" cy="4182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rgbClr val="000000"/>
                  </a:solidFill>
                  <a:latin typeface="Overpass" pitchFamily="2" charset="77"/>
                  <a:ea typeface="Proxima Nova"/>
                  <a:cs typeface="Proxima Nova"/>
                  <a:sym typeface="Proxima Nova"/>
                </a:rPr>
                <a:t>NODE</a:t>
              </a:r>
              <a:br>
                <a:rPr lang="en" sz="1000" b="1" dirty="0">
                  <a:solidFill>
                    <a:srgbClr val="000000"/>
                  </a:solidFill>
                  <a:latin typeface="Overpass" pitchFamily="2" charset="77"/>
                  <a:ea typeface="Proxima Nova"/>
                  <a:cs typeface="Proxima Nova"/>
                  <a:sym typeface="Proxima Nova"/>
                </a:rPr>
              </a:br>
              <a:r>
                <a:rPr lang="en" sz="800" dirty="0">
                  <a:solidFill>
                    <a:srgbClr val="FF0000"/>
                  </a:solidFill>
                  <a:latin typeface="Overpass" pitchFamily="2" charset="77"/>
                  <a:ea typeface="Proxima Nova"/>
                  <a:cs typeface="Proxima Nova"/>
                  <a:sym typeface="Proxima Nova"/>
                </a:rPr>
                <a:t>192.10.0.10</a:t>
              </a:r>
              <a:endParaRPr sz="800" dirty="0">
                <a:solidFill>
                  <a:srgbClr val="FF0000"/>
                </a:solidFill>
                <a:latin typeface="Overpass" pitchFamily="2" charset="77"/>
              </a:endParaRPr>
            </a:p>
          </p:txBody>
        </p:sp>
      </p:grpSp>
      <p:sp>
        <p:nvSpPr>
          <p:cNvPr id="3232" name="Shape 3232"/>
          <p:cNvSpPr/>
          <p:nvPr/>
        </p:nvSpPr>
        <p:spPr>
          <a:xfrm>
            <a:off x="5773275" y="2561097"/>
            <a:ext cx="1471800" cy="5040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SERVICE</a:t>
            </a:r>
            <a:br>
              <a:rPr lang="en" sz="800" b="1">
                <a:solidFill>
                  <a:srgbClr val="FFFFFF"/>
                </a:solidFill>
                <a:latin typeface="Overpass" pitchFamily="2" charset="77"/>
                <a:ea typeface="Proxima Nova"/>
                <a:cs typeface="Proxima Nova"/>
                <a:sym typeface="Proxima Nova"/>
              </a:rPr>
            </a:br>
            <a:endParaRPr sz="800">
              <a:solidFill>
                <a:srgbClr val="FFFF00"/>
              </a:solidFill>
              <a:latin typeface="Overpass" pitchFamily="2" charset="77"/>
              <a:ea typeface="Proxima Nova"/>
              <a:cs typeface="Proxima Nova"/>
              <a:sym typeface="Proxima Nova"/>
            </a:endParaRPr>
          </a:p>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INT IP: 172.1.0.20:90</a:t>
            </a:r>
            <a:endParaRPr sz="800">
              <a:solidFill>
                <a:srgbClr val="FFFFFF"/>
              </a:solidFill>
              <a:latin typeface="Overpass" pitchFamily="2" charset="77"/>
              <a:ea typeface="Proxima Nova"/>
              <a:cs typeface="Proxima Nova"/>
              <a:sym typeface="Proxima Nova"/>
            </a:endParaRPr>
          </a:p>
        </p:txBody>
      </p:sp>
      <p:sp>
        <p:nvSpPr>
          <p:cNvPr id="3233" name="Shape 3233"/>
          <p:cNvSpPr/>
          <p:nvPr/>
        </p:nvSpPr>
        <p:spPr>
          <a:xfrm>
            <a:off x="5284075" y="3528817"/>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a:t>
            </a:r>
            <a:br>
              <a:rPr lang="en" sz="800">
                <a:solidFill>
                  <a:srgbClr val="FFFFFF"/>
                </a:solidFill>
                <a:latin typeface="Overpass" pitchFamily="2" charset="77"/>
                <a:ea typeface="Proxima Nova"/>
                <a:cs typeface="Proxima Nova"/>
                <a:sym typeface="Proxima Nova"/>
              </a:rPr>
            </a:br>
            <a:br>
              <a:rPr lang="en" sz="800">
                <a:solidFill>
                  <a:srgbClr val="FFFFFF"/>
                </a:solidFill>
                <a:latin typeface="Overpass" pitchFamily="2" charset="77"/>
                <a:ea typeface="Proxima Nova"/>
                <a:cs typeface="Proxima Nova"/>
                <a:sym typeface="Proxima Nova"/>
              </a:rPr>
            </a:br>
            <a:r>
              <a:rPr lang="en" sz="600">
                <a:solidFill>
                  <a:srgbClr val="FFFFFF"/>
                </a:solidFill>
                <a:latin typeface="Overpass" pitchFamily="2" charset="77"/>
                <a:ea typeface="Proxima Nova"/>
                <a:cs typeface="Proxima Nova"/>
                <a:sym typeface="Proxima Nova"/>
              </a:rPr>
              <a:t>10.1.0.1:90</a:t>
            </a:r>
            <a:endParaRPr sz="600">
              <a:solidFill>
                <a:srgbClr val="FFFFFF"/>
              </a:solidFill>
              <a:latin typeface="Overpass" pitchFamily="2" charset="77"/>
              <a:ea typeface="Proxima Nova"/>
              <a:cs typeface="Proxima Nova"/>
              <a:sym typeface="Proxima Nova"/>
            </a:endParaRPr>
          </a:p>
        </p:txBody>
      </p:sp>
      <p:sp>
        <p:nvSpPr>
          <p:cNvPr id="3234" name="Shape 3234"/>
          <p:cNvSpPr/>
          <p:nvPr/>
        </p:nvSpPr>
        <p:spPr>
          <a:xfrm>
            <a:off x="6196125" y="3528817"/>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a:t>
            </a: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Clr>
                <a:srgbClr val="000000"/>
              </a:buClr>
              <a:buSzPts val="1100"/>
              <a:buFont typeface="Arial"/>
              <a:buNone/>
            </a:pPr>
            <a:r>
              <a:rPr lang="en" sz="600">
                <a:solidFill>
                  <a:srgbClr val="FFFFFF"/>
                </a:solidFill>
                <a:latin typeface="Overpass" pitchFamily="2" charset="77"/>
                <a:ea typeface="Proxima Nova"/>
                <a:cs typeface="Proxima Nova"/>
                <a:sym typeface="Proxima Nova"/>
              </a:rPr>
              <a:t>10.1.0.2:90</a:t>
            </a:r>
            <a:endParaRPr sz="700">
              <a:solidFill>
                <a:srgbClr val="FFFFFF"/>
              </a:solidFill>
              <a:latin typeface="Overpass" pitchFamily="2" charset="77"/>
              <a:ea typeface="Proxima Nova"/>
              <a:cs typeface="Proxima Nova"/>
              <a:sym typeface="Proxima Nova"/>
            </a:endParaRPr>
          </a:p>
        </p:txBody>
      </p:sp>
      <p:sp>
        <p:nvSpPr>
          <p:cNvPr id="3235" name="Shape 3235"/>
          <p:cNvSpPr/>
          <p:nvPr/>
        </p:nvSpPr>
        <p:spPr>
          <a:xfrm>
            <a:off x="7108175" y="3528817"/>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a:t>
            </a:r>
            <a:endParaRPr sz="800">
              <a:solidFill>
                <a:srgbClr val="FFFFFF"/>
              </a:solidFill>
              <a:latin typeface="Overpass" pitchFamily="2" charset="77"/>
              <a:ea typeface="Proxima Nova"/>
              <a:cs typeface="Proxima Nova"/>
              <a:sym typeface="Proxima Nova"/>
            </a:endParaRPr>
          </a:p>
          <a:p>
            <a:pPr marL="0" lvl="0" indent="0" algn="l" rtl="0">
              <a:spcBef>
                <a:spcPts val="0"/>
              </a:spcBef>
              <a:spcAft>
                <a:spcPts val="0"/>
              </a:spcAft>
              <a:buNone/>
            </a:pP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Clr>
                <a:srgbClr val="000000"/>
              </a:buClr>
              <a:buSzPts val="1100"/>
              <a:buFont typeface="Arial"/>
              <a:buNone/>
            </a:pPr>
            <a:r>
              <a:rPr lang="en" sz="600">
                <a:solidFill>
                  <a:srgbClr val="FFFFFF"/>
                </a:solidFill>
                <a:latin typeface="Overpass" pitchFamily="2" charset="77"/>
                <a:ea typeface="Proxima Nova"/>
                <a:cs typeface="Proxima Nova"/>
                <a:sym typeface="Proxima Nova"/>
              </a:rPr>
              <a:t>10.1.0.3:90</a:t>
            </a:r>
            <a:endParaRPr sz="700">
              <a:solidFill>
                <a:srgbClr val="FFFFFF"/>
              </a:solidFill>
              <a:latin typeface="Overpass" pitchFamily="2" charset="77"/>
              <a:ea typeface="Proxima Nova"/>
              <a:cs typeface="Proxima Nova"/>
              <a:sym typeface="Proxima Nova"/>
            </a:endParaRPr>
          </a:p>
        </p:txBody>
      </p:sp>
      <p:cxnSp>
        <p:nvCxnSpPr>
          <p:cNvPr id="3236" name="Shape 3236"/>
          <p:cNvCxnSpPr>
            <a:stCxn id="3232" idx="2"/>
            <a:endCxn id="3233" idx="0"/>
          </p:cNvCxnSpPr>
          <p:nvPr/>
        </p:nvCxnSpPr>
        <p:spPr>
          <a:xfrm rot="5400000">
            <a:off x="5821275" y="2840997"/>
            <a:ext cx="463800" cy="912000"/>
          </a:xfrm>
          <a:prstGeom prst="bentConnector3">
            <a:avLst>
              <a:gd name="adj1" fmla="val 49991"/>
            </a:avLst>
          </a:prstGeom>
          <a:noFill/>
          <a:ln w="9525" cap="flat" cmpd="sng">
            <a:solidFill>
              <a:srgbClr val="666666"/>
            </a:solidFill>
            <a:prstDash val="solid"/>
            <a:round/>
            <a:headEnd type="none" w="lg" len="lg"/>
            <a:tailEnd type="none" w="lg" len="lg"/>
          </a:ln>
        </p:spPr>
      </p:cxnSp>
      <p:cxnSp>
        <p:nvCxnSpPr>
          <p:cNvPr id="3237" name="Shape 3237"/>
          <p:cNvCxnSpPr>
            <a:stCxn id="3232" idx="2"/>
            <a:endCxn id="3234" idx="0"/>
          </p:cNvCxnSpPr>
          <p:nvPr/>
        </p:nvCxnSpPr>
        <p:spPr>
          <a:xfrm rot="-5400000" flipH="1">
            <a:off x="6277575" y="3296697"/>
            <a:ext cx="463800" cy="600"/>
          </a:xfrm>
          <a:prstGeom prst="bentConnector3">
            <a:avLst>
              <a:gd name="adj1" fmla="val 49991"/>
            </a:avLst>
          </a:prstGeom>
          <a:noFill/>
          <a:ln w="9525" cap="flat" cmpd="sng">
            <a:solidFill>
              <a:srgbClr val="666666"/>
            </a:solidFill>
            <a:prstDash val="solid"/>
            <a:round/>
            <a:headEnd type="none" w="lg" len="lg"/>
            <a:tailEnd type="none" w="lg" len="lg"/>
          </a:ln>
        </p:spPr>
      </p:cxnSp>
      <p:cxnSp>
        <p:nvCxnSpPr>
          <p:cNvPr id="3238" name="Shape 3238"/>
          <p:cNvCxnSpPr>
            <a:stCxn id="3232" idx="2"/>
            <a:endCxn id="3235" idx="0"/>
          </p:cNvCxnSpPr>
          <p:nvPr/>
        </p:nvCxnSpPr>
        <p:spPr>
          <a:xfrm rot="-5400000" flipH="1">
            <a:off x="6733275" y="2840997"/>
            <a:ext cx="463800" cy="912000"/>
          </a:xfrm>
          <a:prstGeom prst="bentConnector3">
            <a:avLst>
              <a:gd name="adj1" fmla="val 49991"/>
            </a:avLst>
          </a:prstGeom>
          <a:noFill/>
          <a:ln w="9525" cap="flat" cmpd="sng">
            <a:solidFill>
              <a:srgbClr val="666666"/>
            </a:solidFill>
            <a:prstDash val="solid"/>
            <a:round/>
            <a:headEnd type="none" w="lg" len="lg"/>
            <a:tailEnd type="none" w="lg" len="lg"/>
          </a:ln>
        </p:spPr>
      </p:cxnSp>
      <p:sp>
        <p:nvSpPr>
          <p:cNvPr id="3239" name="Shape 3239"/>
          <p:cNvSpPr txBox="1"/>
          <p:nvPr/>
        </p:nvSpPr>
        <p:spPr>
          <a:xfrm>
            <a:off x="6492900" y="1851600"/>
            <a:ext cx="1108500" cy="633300"/>
          </a:xfrm>
          <a:prstGeom prst="rect">
            <a:avLst/>
          </a:prstGeom>
          <a:noFill/>
          <a:ln>
            <a:noFill/>
          </a:ln>
        </p:spPr>
        <p:txBody>
          <a:bodyPr wrap="square" lIns="91425" tIns="91425" rIns="91425" bIns="91425" anchor="t" anchorCtr="0">
            <a:noAutofit/>
          </a:bodyPr>
          <a:lstStyle/>
          <a:p>
            <a:pPr marL="0" lvl="0" indent="0" rtl="0">
              <a:lnSpc>
                <a:spcPct val="100000"/>
              </a:lnSpc>
              <a:spcBef>
                <a:spcPts val="0"/>
              </a:spcBef>
              <a:spcAft>
                <a:spcPts val="0"/>
              </a:spcAft>
              <a:buNone/>
            </a:pPr>
            <a:r>
              <a:rPr lang="en" sz="900">
                <a:latin typeface="Overpass" pitchFamily="2" charset="77"/>
                <a:ea typeface="Proxima Nova"/>
                <a:cs typeface="Proxima Nova"/>
                <a:sym typeface="Proxima Nova"/>
              </a:rPr>
              <a:t>connect</a:t>
            </a:r>
            <a:r>
              <a:rPr lang="en" sz="800">
                <a:latin typeface="Overpass" pitchFamily="2" charset="77"/>
                <a:ea typeface="Proxima Nova"/>
                <a:cs typeface="Proxima Nova"/>
                <a:sym typeface="Proxima Nova"/>
              </a:rPr>
              <a:t> </a:t>
            </a:r>
            <a:br>
              <a:rPr lang="en" sz="800">
                <a:latin typeface="Overpass" pitchFamily="2" charset="77"/>
                <a:ea typeface="Proxima Nova"/>
                <a:cs typeface="Proxima Nova"/>
                <a:sym typeface="Proxima Nova"/>
              </a:rPr>
            </a:br>
            <a:r>
              <a:rPr lang="en" sz="800">
                <a:solidFill>
                  <a:srgbClr val="FF0000"/>
                </a:solidFill>
                <a:latin typeface="Overpass" pitchFamily="2" charset="77"/>
                <a:ea typeface="Proxima Nova"/>
                <a:cs typeface="Proxima Nova"/>
                <a:sym typeface="Proxima Nova"/>
              </a:rPr>
              <a:t>192.10.0.10:31421</a:t>
            </a:r>
            <a:endParaRPr sz="800">
              <a:solidFill>
                <a:srgbClr val="FF0000"/>
              </a:solidFill>
              <a:latin typeface="Overpass" pitchFamily="2" charset="77"/>
              <a:ea typeface="Proxima Nova"/>
              <a:cs typeface="Proxima Nova"/>
              <a:sym typeface="Proxima Nova"/>
            </a:endParaRPr>
          </a:p>
          <a:p>
            <a:pPr marL="0" lvl="0" indent="0" rtl="0">
              <a:spcBef>
                <a:spcPts val="0"/>
              </a:spcBef>
              <a:spcAft>
                <a:spcPts val="0"/>
              </a:spcAft>
              <a:buNone/>
            </a:pPr>
            <a:r>
              <a:rPr lang="en" sz="800">
                <a:solidFill>
                  <a:srgbClr val="FF0000"/>
                </a:solidFill>
                <a:latin typeface="Overpass" pitchFamily="2" charset="77"/>
                <a:ea typeface="Proxima Nova"/>
                <a:cs typeface="Proxima Nova"/>
                <a:sym typeface="Proxima Nova"/>
              </a:rPr>
              <a:t>192.10.0.11:31421</a:t>
            </a:r>
            <a:endParaRPr sz="800">
              <a:solidFill>
                <a:srgbClr val="FF0000"/>
              </a:solidFill>
              <a:latin typeface="Overpass" pitchFamily="2" charset="77"/>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 sz="800">
                <a:solidFill>
                  <a:srgbClr val="FF0000"/>
                </a:solidFill>
                <a:latin typeface="Overpass" pitchFamily="2" charset="77"/>
                <a:ea typeface="Proxima Nova"/>
                <a:cs typeface="Proxima Nova"/>
                <a:sym typeface="Proxima Nova"/>
              </a:rPr>
              <a:t>192.10.0.12:31421</a:t>
            </a:r>
            <a:endParaRPr sz="800">
              <a:solidFill>
                <a:srgbClr val="FF0000"/>
              </a:solidFill>
              <a:latin typeface="Overpass" pitchFamily="2" charset="77"/>
              <a:ea typeface="Proxima Nova"/>
              <a:cs typeface="Proxima Nova"/>
              <a:sym typeface="Proxima Nova"/>
            </a:endParaRPr>
          </a:p>
        </p:txBody>
      </p:sp>
      <p:sp>
        <p:nvSpPr>
          <p:cNvPr id="3240" name="Shape 3240"/>
          <p:cNvSpPr/>
          <p:nvPr/>
        </p:nvSpPr>
        <p:spPr>
          <a:xfrm>
            <a:off x="6161425" y="1575850"/>
            <a:ext cx="701400" cy="3180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CLIENT</a:t>
            </a:r>
            <a:endParaRPr sz="700">
              <a:solidFill>
                <a:srgbClr val="FFFFFF"/>
              </a:solidFill>
              <a:latin typeface="Overpass" pitchFamily="2" charset="77"/>
              <a:ea typeface="Proxima Nova"/>
              <a:cs typeface="Proxima Nova"/>
              <a:sym typeface="Proxima Nova"/>
            </a:endParaRPr>
          </a:p>
        </p:txBody>
      </p:sp>
      <p:cxnSp>
        <p:nvCxnSpPr>
          <p:cNvPr id="3241" name="Shape 3241"/>
          <p:cNvCxnSpPr>
            <a:stCxn id="3240" idx="2"/>
            <a:endCxn id="3232" idx="0"/>
          </p:cNvCxnSpPr>
          <p:nvPr/>
        </p:nvCxnSpPr>
        <p:spPr>
          <a:xfrm rot="5400000">
            <a:off x="6177025" y="2225950"/>
            <a:ext cx="667200" cy="3000"/>
          </a:xfrm>
          <a:prstGeom prst="bentConnector3">
            <a:avLst>
              <a:gd name="adj1" fmla="val 50004"/>
            </a:avLst>
          </a:prstGeom>
          <a:noFill/>
          <a:ln w="9525" cap="flat" cmpd="sng">
            <a:solidFill>
              <a:srgbClr val="666666"/>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4FDF6FD5-8C47-4247-8F1D-17C5CB6AE980}"/>
              </a:ext>
            </a:extLst>
          </p:cNvPr>
          <p:cNvSpPr>
            <a:spLocks noGrp="1"/>
          </p:cNvSpPr>
          <p:nvPr>
            <p:ph type="sldNum" idx="12"/>
          </p:nvPr>
        </p:nvSpPr>
        <p:spPr/>
        <p:txBody>
          <a:bodyPr/>
          <a:lstStyle/>
          <a:p>
            <a:fld id="{00000000-1234-1234-1234-123412341234}" type="slidenum">
              <a:rPr lang="en" smtClean="0"/>
              <a:pPr/>
              <a:t>55</a:t>
            </a:fld>
            <a:endParaRPr lang="e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grpSp>
        <p:nvGrpSpPr>
          <p:cNvPr id="3246" name="Shape 3246"/>
          <p:cNvGrpSpPr/>
          <p:nvPr/>
        </p:nvGrpSpPr>
        <p:grpSpPr>
          <a:xfrm>
            <a:off x="7026325" y="3426675"/>
            <a:ext cx="800400" cy="1110000"/>
            <a:chOff x="7178725" y="3426675"/>
            <a:chExt cx="800400" cy="1110000"/>
          </a:xfrm>
        </p:grpSpPr>
        <p:sp>
          <p:nvSpPr>
            <p:cNvPr id="3247" name="Shape 3247"/>
            <p:cNvSpPr/>
            <p:nvPr/>
          </p:nvSpPr>
          <p:spPr>
            <a:xfrm>
              <a:off x="7178725" y="3426675"/>
              <a:ext cx="800400" cy="1110000"/>
            </a:xfrm>
            <a:prstGeom prst="rect">
              <a:avLst/>
            </a:prstGeom>
            <a:solidFill>
              <a:srgbClr val="CCCCCC"/>
            </a:solidFill>
            <a:ln>
              <a:noFill/>
            </a:ln>
          </p:spPr>
          <p:txBody>
            <a:bodyPr wrap="square" lIns="91425" tIns="91425" rIns="91425" bIns="91425" anchor="b" anchorCtr="0">
              <a:noAutofit/>
            </a:bodyPr>
            <a:lstStyle/>
            <a:p>
              <a:pPr marL="0" lvl="0" indent="0" algn="ctr" rtl="0">
                <a:spcBef>
                  <a:spcPts val="0"/>
                </a:spcBef>
                <a:spcAft>
                  <a:spcPts val="0"/>
                </a:spcAft>
                <a:buNone/>
              </a:pPr>
              <a:endParaRPr sz="1000" b="1">
                <a:latin typeface="Overpass" pitchFamily="2" charset="77"/>
                <a:ea typeface="Proxima Nova"/>
                <a:cs typeface="Proxima Nova"/>
                <a:sym typeface="Proxima Nova"/>
              </a:endParaRPr>
            </a:p>
          </p:txBody>
        </p:sp>
        <p:sp>
          <p:nvSpPr>
            <p:cNvPr id="3248" name="Shape 3248"/>
            <p:cNvSpPr txBox="1"/>
            <p:nvPr/>
          </p:nvSpPr>
          <p:spPr>
            <a:xfrm>
              <a:off x="7189075" y="4076875"/>
              <a:ext cx="778500" cy="4182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chemeClr val="dk1"/>
                  </a:solidFill>
                  <a:latin typeface="Overpass" pitchFamily="2" charset="77"/>
                  <a:ea typeface="Proxima Nova"/>
                  <a:cs typeface="Proxima Nova"/>
                  <a:sym typeface="Proxima Nova"/>
                </a:rPr>
                <a:t>NODE</a:t>
              </a:r>
              <a:br>
                <a:rPr lang="en" sz="1000" b="1" dirty="0">
                  <a:solidFill>
                    <a:schemeClr val="dk1"/>
                  </a:solidFill>
                  <a:latin typeface="Overpass" pitchFamily="2" charset="77"/>
                  <a:ea typeface="Proxima Nova"/>
                  <a:cs typeface="Proxima Nova"/>
                  <a:sym typeface="Proxima Nova"/>
                </a:rPr>
              </a:br>
              <a:r>
                <a:rPr lang="en" sz="800" dirty="0">
                  <a:solidFill>
                    <a:schemeClr val="dk1"/>
                  </a:solidFill>
                  <a:latin typeface="Overpass" pitchFamily="2" charset="77"/>
                  <a:ea typeface="Proxima Nova"/>
                  <a:cs typeface="Proxima Nova"/>
                  <a:sym typeface="Proxima Nova"/>
                </a:rPr>
                <a:t>192.10.0.12</a:t>
              </a:r>
              <a:endParaRPr sz="800" dirty="0">
                <a:latin typeface="Overpass" pitchFamily="2" charset="77"/>
              </a:endParaRPr>
            </a:p>
          </p:txBody>
        </p:sp>
      </p:grpSp>
      <p:grpSp>
        <p:nvGrpSpPr>
          <p:cNvPr id="3249" name="Shape 3249"/>
          <p:cNvGrpSpPr/>
          <p:nvPr/>
        </p:nvGrpSpPr>
        <p:grpSpPr>
          <a:xfrm>
            <a:off x="6111925" y="3426675"/>
            <a:ext cx="800400" cy="1110000"/>
            <a:chOff x="6264325" y="3426675"/>
            <a:chExt cx="800400" cy="1110000"/>
          </a:xfrm>
        </p:grpSpPr>
        <p:sp>
          <p:nvSpPr>
            <p:cNvPr id="3250" name="Shape 3250"/>
            <p:cNvSpPr/>
            <p:nvPr/>
          </p:nvSpPr>
          <p:spPr>
            <a:xfrm>
              <a:off x="6264325" y="3426675"/>
              <a:ext cx="800400" cy="1110000"/>
            </a:xfrm>
            <a:prstGeom prst="rect">
              <a:avLst/>
            </a:prstGeom>
            <a:solidFill>
              <a:srgbClr val="CCCCCC"/>
            </a:solidFill>
            <a:ln>
              <a:noFill/>
            </a:ln>
          </p:spPr>
          <p:txBody>
            <a:bodyPr wrap="square" lIns="91425" tIns="91425" rIns="91425" bIns="91425" anchor="b" anchorCtr="0">
              <a:noAutofit/>
            </a:bodyPr>
            <a:lstStyle/>
            <a:p>
              <a:pPr marL="0" lvl="0" indent="0" algn="ctr" rtl="0">
                <a:spcBef>
                  <a:spcPts val="0"/>
                </a:spcBef>
                <a:spcAft>
                  <a:spcPts val="0"/>
                </a:spcAft>
                <a:buNone/>
              </a:pPr>
              <a:endParaRPr sz="1000" b="1">
                <a:latin typeface="Overpass" pitchFamily="2" charset="77"/>
                <a:ea typeface="Proxima Nova"/>
                <a:cs typeface="Proxima Nova"/>
                <a:sym typeface="Proxima Nova"/>
              </a:endParaRPr>
            </a:p>
          </p:txBody>
        </p:sp>
        <p:sp>
          <p:nvSpPr>
            <p:cNvPr id="3251" name="Shape 3251"/>
            <p:cNvSpPr txBox="1"/>
            <p:nvPr/>
          </p:nvSpPr>
          <p:spPr>
            <a:xfrm>
              <a:off x="6274675" y="4076875"/>
              <a:ext cx="778500" cy="4182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chemeClr val="dk1"/>
                  </a:solidFill>
                  <a:latin typeface="Overpass" pitchFamily="2" charset="77"/>
                  <a:ea typeface="Proxima Nova"/>
                  <a:cs typeface="Proxima Nova"/>
                  <a:sym typeface="Proxima Nova"/>
                </a:rPr>
                <a:t>NODE</a:t>
              </a:r>
              <a:br>
                <a:rPr lang="en" sz="1000" b="1" dirty="0">
                  <a:solidFill>
                    <a:schemeClr val="dk1"/>
                  </a:solidFill>
                  <a:latin typeface="Overpass" pitchFamily="2" charset="77"/>
                  <a:ea typeface="Proxima Nova"/>
                  <a:cs typeface="Proxima Nova"/>
                  <a:sym typeface="Proxima Nova"/>
                </a:rPr>
              </a:br>
              <a:r>
                <a:rPr lang="en" sz="800" dirty="0">
                  <a:solidFill>
                    <a:schemeClr val="dk1"/>
                  </a:solidFill>
                  <a:latin typeface="Overpass" pitchFamily="2" charset="77"/>
                  <a:ea typeface="Proxima Nova"/>
                  <a:cs typeface="Proxima Nova"/>
                  <a:sym typeface="Proxima Nova"/>
                </a:rPr>
                <a:t>192.10.0.11</a:t>
              </a:r>
              <a:endParaRPr sz="800" dirty="0">
                <a:latin typeface="Overpass" pitchFamily="2" charset="77"/>
              </a:endParaRPr>
            </a:p>
          </p:txBody>
        </p:sp>
      </p:grpSp>
      <p:grpSp>
        <p:nvGrpSpPr>
          <p:cNvPr id="3252" name="Shape 3252"/>
          <p:cNvGrpSpPr/>
          <p:nvPr/>
        </p:nvGrpSpPr>
        <p:grpSpPr>
          <a:xfrm>
            <a:off x="5197525" y="3426675"/>
            <a:ext cx="800400" cy="1110000"/>
            <a:chOff x="5349925" y="3426675"/>
            <a:chExt cx="800400" cy="1110000"/>
          </a:xfrm>
        </p:grpSpPr>
        <p:sp>
          <p:nvSpPr>
            <p:cNvPr id="3253" name="Shape 3253"/>
            <p:cNvSpPr/>
            <p:nvPr/>
          </p:nvSpPr>
          <p:spPr>
            <a:xfrm>
              <a:off x="5349925" y="3426675"/>
              <a:ext cx="800400" cy="1110000"/>
            </a:xfrm>
            <a:prstGeom prst="rect">
              <a:avLst/>
            </a:prstGeom>
            <a:solidFill>
              <a:srgbClr val="CCCCCC"/>
            </a:solidFill>
            <a:ln>
              <a:noFill/>
            </a:ln>
          </p:spPr>
          <p:txBody>
            <a:bodyPr wrap="square" lIns="91425" tIns="91425" rIns="91425" bIns="91425" anchor="b" anchorCtr="0">
              <a:noAutofit/>
            </a:bodyPr>
            <a:lstStyle/>
            <a:p>
              <a:pPr marL="0" lvl="0" indent="0" algn="ctr" rtl="0">
                <a:spcBef>
                  <a:spcPts val="0"/>
                </a:spcBef>
                <a:spcAft>
                  <a:spcPts val="0"/>
                </a:spcAft>
                <a:buNone/>
              </a:pPr>
              <a:endParaRPr sz="1000" b="1">
                <a:latin typeface="Overpass" pitchFamily="2" charset="77"/>
                <a:ea typeface="Proxima Nova"/>
                <a:cs typeface="Proxima Nova"/>
                <a:sym typeface="Proxima Nova"/>
              </a:endParaRPr>
            </a:p>
          </p:txBody>
        </p:sp>
        <p:sp>
          <p:nvSpPr>
            <p:cNvPr id="3254" name="Shape 3254"/>
            <p:cNvSpPr txBox="1"/>
            <p:nvPr/>
          </p:nvSpPr>
          <p:spPr>
            <a:xfrm>
              <a:off x="5360275" y="4076875"/>
              <a:ext cx="778500" cy="4182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spcAft>
                  <a:spcPts val="0"/>
                </a:spcAft>
                <a:buNone/>
              </a:pPr>
              <a:r>
                <a:rPr lang="en" sz="1000" b="1" dirty="0">
                  <a:solidFill>
                    <a:schemeClr val="dk1"/>
                  </a:solidFill>
                  <a:latin typeface="Overpass" pitchFamily="2" charset="77"/>
                  <a:ea typeface="Proxima Nova"/>
                  <a:cs typeface="Proxima Nova"/>
                  <a:sym typeface="Proxima Nova"/>
                </a:rPr>
                <a:t>NODE</a:t>
              </a:r>
              <a:br>
                <a:rPr lang="en" sz="1000" b="1" dirty="0">
                  <a:solidFill>
                    <a:schemeClr val="dk1"/>
                  </a:solidFill>
                  <a:latin typeface="Overpass" pitchFamily="2" charset="77"/>
                  <a:ea typeface="Proxima Nova"/>
                  <a:cs typeface="Proxima Nova"/>
                  <a:sym typeface="Proxima Nova"/>
                </a:rPr>
              </a:br>
              <a:r>
                <a:rPr lang="en" sz="800" dirty="0">
                  <a:solidFill>
                    <a:schemeClr val="dk1"/>
                  </a:solidFill>
                  <a:latin typeface="Overpass" pitchFamily="2" charset="77"/>
                  <a:ea typeface="Proxima Nova"/>
                  <a:cs typeface="Proxima Nova"/>
                  <a:sym typeface="Proxima Nova"/>
                </a:rPr>
                <a:t>192.10.0.10</a:t>
              </a:r>
              <a:endParaRPr sz="800" dirty="0">
                <a:latin typeface="Overpass" pitchFamily="2" charset="77"/>
              </a:endParaRPr>
            </a:p>
          </p:txBody>
        </p:sp>
      </p:grpSp>
      <p:sp>
        <p:nvSpPr>
          <p:cNvPr id="3256" name="Shape 3256"/>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latin typeface="Overpass" pitchFamily="2" charset="77"/>
              </a:rPr>
              <a:t>EXTERNAL TRAFFIC TO A SERVICE </a:t>
            </a:r>
            <a:br>
              <a:rPr lang="en">
                <a:latin typeface="Overpass" pitchFamily="2" charset="77"/>
              </a:rPr>
            </a:br>
            <a:r>
              <a:rPr lang="en">
                <a:latin typeface="Overpass" pitchFamily="2" charset="77"/>
              </a:rPr>
              <a:t>ON ANY PORT WITH INGRESS</a:t>
            </a:r>
            <a:endParaRPr>
              <a:latin typeface="Overpass" pitchFamily="2" charset="77"/>
            </a:endParaRPr>
          </a:p>
        </p:txBody>
      </p:sp>
      <p:sp>
        <p:nvSpPr>
          <p:cNvPr id="3257" name="Shape 3257"/>
          <p:cNvSpPr/>
          <p:nvPr/>
        </p:nvSpPr>
        <p:spPr>
          <a:xfrm>
            <a:off x="5773275" y="2389938"/>
            <a:ext cx="1471800" cy="6753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SERVICE</a:t>
            </a:r>
            <a:br>
              <a:rPr lang="en" sz="800" b="1">
                <a:solidFill>
                  <a:srgbClr val="FFFFFF"/>
                </a:solidFill>
                <a:latin typeface="Overpass" pitchFamily="2" charset="77"/>
                <a:ea typeface="Proxima Nova"/>
                <a:cs typeface="Proxima Nova"/>
                <a:sym typeface="Proxima Nova"/>
              </a:rPr>
            </a:br>
            <a:endParaRPr sz="800" b="1">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EXT IP: </a:t>
            </a:r>
            <a:r>
              <a:rPr lang="en" sz="800">
                <a:solidFill>
                  <a:srgbClr val="EA9999"/>
                </a:solidFill>
                <a:latin typeface="Overpass" pitchFamily="2" charset="77"/>
                <a:ea typeface="Proxima Nova"/>
                <a:cs typeface="Proxima Nova"/>
                <a:sym typeface="Proxima Nova"/>
              </a:rPr>
              <a:t>200.1.0.10:90</a:t>
            </a:r>
            <a:endParaRPr sz="800">
              <a:solidFill>
                <a:srgbClr val="EA9999"/>
              </a:solidFill>
              <a:latin typeface="Overpass" pitchFamily="2" charset="77"/>
              <a:ea typeface="Proxima Nova"/>
              <a:cs typeface="Proxima Nova"/>
              <a:sym typeface="Proxima Nova"/>
            </a:endParaRPr>
          </a:p>
          <a:p>
            <a:pPr marL="0" lvl="0" indent="0" algn="ctr">
              <a:spcBef>
                <a:spcPts val="0"/>
              </a:spcBef>
              <a:spcAft>
                <a:spcPts val="0"/>
              </a:spcAft>
              <a:buNone/>
            </a:pPr>
            <a:r>
              <a:rPr lang="en" sz="800">
                <a:solidFill>
                  <a:srgbClr val="FFFFFF"/>
                </a:solidFill>
                <a:latin typeface="Overpass" pitchFamily="2" charset="77"/>
                <a:ea typeface="Proxima Nova"/>
                <a:cs typeface="Proxima Nova"/>
                <a:sym typeface="Proxima Nova"/>
              </a:rPr>
              <a:t>INT IP: 172.1.0.20:90</a:t>
            </a:r>
            <a:endParaRPr sz="800">
              <a:solidFill>
                <a:srgbClr val="FFFFFF"/>
              </a:solidFill>
              <a:latin typeface="Overpass" pitchFamily="2" charset="77"/>
              <a:ea typeface="Proxima Nova"/>
              <a:cs typeface="Proxima Nova"/>
              <a:sym typeface="Proxima Nova"/>
            </a:endParaRPr>
          </a:p>
        </p:txBody>
      </p:sp>
      <p:sp>
        <p:nvSpPr>
          <p:cNvPr id="3258" name="Shape 3258"/>
          <p:cNvSpPr/>
          <p:nvPr/>
        </p:nvSpPr>
        <p:spPr>
          <a:xfrm>
            <a:off x="5284075" y="3528817"/>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a:t>
            </a:r>
            <a:br>
              <a:rPr lang="en" sz="800">
                <a:solidFill>
                  <a:srgbClr val="FFFFFF"/>
                </a:solidFill>
                <a:latin typeface="Overpass" pitchFamily="2" charset="77"/>
                <a:ea typeface="Proxima Nova"/>
                <a:cs typeface="Proxima Nova"/>
                <a:sym typeface="Proxima Nova"/>
              </a:rPr>
            </a:br>
            <a:br>
              <a:rPr lang="en" sz="800">
                <a:solidFill>
                  <a:srgbClr val="FFFFFF"/>
                </a:solidFill>
                <a:latin typeface="Overpass" pitchFamily="2" charset="77"/>
                <a:ea typeface="Proxima Nova"/>
                <a:cs typeface="Proxima Nova"/>
                <a:sym typeface="Proxima Nova"/>
              </a:rPr>
            </a:br>
            <a:r>
              <a:rPr lang="en" sz="600">
                <a:solidFill>
                  <a:srgbClr val="FFFFFF"/>
                </a:solidFill>
                <a:latin typeface="Overpass" pitchFamily="2" charset="77"/>
                <a:ea typeface="Proxima Nova"/>
                <a:cs typeface="Proxima Nova"/>
                <a:sym typeface="Proxima Nova"/>
              </a:rPr>
              <a:t>10.1.0.1:90</a:t>
            </a:r>
            <a:endParaRPr sz="600">
              <a:solidFill>
                <a:srgbClr val="FFFFFF"/>
              </a:solidFill>
              <a:latin typeface="Overpass" pitchFamily="2" charset="77"/>
              <a:ea typeface="Proxima Nova"/>
              <a:cs typeface="Proxima Nova"/>
              <a:sym typeface="Proxima Nova"/>
            </a:endParaRPr>
          </a:p>
        </p:txBody>
      </p:sp>
      <p:sp>
        <p:nvSpPr>
          <p:cNvPr id="3259" name="Shape 3259"/>
          <p:cNvSpPr/>
          <p:nvPr/>
        </p:nvSpPr>
        <p:spPr>
          <a:xfrm>
            <a:off x="6196125" y="3528817"/>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a:t>
            </a: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600">
                <a:solidFill>
                  <a:schemeClr val="lt1"/>
                </a:solidFill>
                <a:latin typeface="Overpass" pitchFamily="2" charset="77"/>
                <a:ea typeface="Proxima Nova"/>
                <a:cs typeface="Proxima Nova"/>
                <a:sym typeface="Proxima Nova"/>
              </a:rPr>
              <a:t>10.1.0.2:90</a:t>
            </a:r>
            <a:endParaRPr sz="700">
              <a:solidFill>
                <a:srgbClr val="FFFFFF"/>
              </a:solidFill>
              <a:latin typeface="Overpass" pitchFamily="2" charset="77"/>
              <a:ea typeface="Proxima Nova"/>
              <a:cs typeface="Proxima Nova"/>
              <a:sym typeface="Proxima Nova"/>
            </a:endParaRPr>
          </a:p>
        </p:txBody>
      </p:sp>
      <p:sp>
        <p:nvSpPr>
          <p:cNvPr id="3260" name="Shape 3260"/>
          <p:cNvSpPr/>
          <p:nvPr/>
        </p:nvSpPr>
        <p:spPr>
          <a:xfrm>
            <a:off x="7108175" y="3528817"/>
            <a:ext cx="626100" cy="5775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a:t>
            </a:r>
            <a:endParaRPr sz="800">
              <a:solidFill>
                <a:srgbClr val="FFFFFF"/>
              </a:solidFill>
              <a:latin typeface="Overpass" pitchFamily="2" charset="77"/>
              <a:ea typeface="Proxima Nova"/>
              <a:cs typeface="Proxima Nova"/>
              <a:sym typeface="Proxima Nova"/>
            </a:endParaRPr>
          </a:p>
          <a:p>
            <a:pPr marL="0" lvl="0" indent="0" algn="l" rtl="0">
              <a:spcBef>
                <a:spcPts val="0"/>
              </a:spcBef>
              <a:spcAft>
                <a:spcPts val="0"/>
              </a:spcAft>
              <a:buNone/>
            </a:pP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600">
                <a:solidFill>
                  <a:schemeClr val="lt1"/>
                </a:solidFill>
                <a:latin typeface="Overpass" pitchFamily="2" charset="77"/>
                <a:ea typeface="Proxima Nova"/>
                <a:cs typeface="Proxima Nova"/>
                <a:sym typeface="Proxima Nova"/>
              </a:rPr>
              <a:t>10.1.0.3:90</a:t>
            </a:r>
            <a:endParaRPr sz="700">
              <a:solidFill>
                <a:srgbClr val="FFFFFF"/>
              </a:solidFill>
              <a:latin typeface="Overpass" pitchFamily="2" charset="77"/>
              <a:ea typeface="Proxima Nova"/>
              <a:cs typeface="Proxima Nova"/>
              <a:sym typeface="Proxima Nova"/>
            </a:endParaRPr>
          </a:p>
        </p:txBody>
      </p:sp>
      <p:cxnSp>
        <p:nvCxnSpPr>
          <p:cNvPr id="3261" name="Shape 3261"/>
          <p:cNvCxnSpPr>
            <a:stCxn id="3257" idx="2"/>
            <a:endCxn id="3258" idx="0"/>
          </p:cNvCxnSpPr>
          <p:nvPr/>
        </p:nvCxnSpPr>
        <p:spPr>
          <a:xfrm rot="5400000">
            <a:off x="5821425" y="2840988"/>
            <a:ext cx="463500" cy="912000"/>
          </a:xfrm>
          <a:prstGeom prst="bentConnector3">
            <a:avLst>
              <a:gd name="adj1" fmla="val 50009"/>
            </a:avLst>
          </a:prstGeom>
          <a:noFill/>
          <a:ln w="9525" cap="flat" cmpd="sng">
            <a:solidFill>
              <a:schemeClr val="dk2"/>
            </a:solidFill>
            <a:prstDash val="solid"/>
            <a:round/>
            <a:headEnd type="none" w="lg" len="lg"/>
            <a:tailEnd type="none" w="lg" len="lg"/>
          </a:ln>
        </p:spPr>
      </p:cxnSp>
      <p:cxnSp>
        <p:nvCxnSpPr>
          <p:cNvPr id="3262" name="Shape 3262"/>
          <p:cNvCxnSpPr>
            <a:stCxn id="3257" idx="2"/>
            <a:endCxn id="3259" idx="0"/>
          </p:cNvCxnSpPr>
          <p:nvPr/>
        </p:nvCxnSpPr>
        <p:spPr>
          <a:xfrm rot="-5400000" flipH="1">
            <a:off x="6277725" y="3296688"/>
            <a:ext cx="463500" cy="600"/>
          </a:xfrm>
          <a:prstGeom prst="bentConnector3">
            <a:avLst>
              <a:gd name="adj1" fmla="val 50009"/>
            </a:avLst>
          </a:prstGeom>
          <a:noFill/>
          <a:ln w="9525" cap="flat" cmpd="sng">
            <a:solidFill>
              <a:schemeClr val="dk2"/>
            </a:solidFill>
            <a:prstDash val="solid"/>
            <a:round/>
            <a:headEnd type="none" w="lg" len="lg"/>
            <a:tailEnd type="none" w="lg" len="lg"/>
          </a:ln>
        </p:spPr>
      </p:cxnSp>
      <p:cxnSp>
        <p:nvCxnSpPr>
          <p:cNvPr id="3263" name="Shape 3263"/>
          <p:cNvCxnSpPr>
            <a:stCxn id="3257" idx="2"/>
            <a:endCxn id="3260" idx="0"/>
          </p:cNvCxnSpPr>
          <p:nvPr/>
        </p:nvCxnSpPr>
        <p:spPr>
          <a:xfrm rot="-5400000" flipH="1">
            <a:off x="6733425" y="2840988"/>
            <a:ext cx="463500" cy="912000"/>
          </a:xfrm>
          <a:prstGeom prst="bentConnector3">
            <a:avLst>
              <a:gd name="adj1" fmla="val 50009"/>
            </a:avLst>
          </a:prstGeom>
          <a:noFill/>
          <a:ln w="9525" cap="flat" cmpd="sng">
            <a:solidFill>
              <a:schemeClr val="dk2"/>
            </a:solidFill>
            <a:prstDash val="solid"/>
            <a:round/>
            <a:headEnd type="none" w="lg" len="lg"/>
            <a:tailEnd type="none" w="lg" len="lg"/>
          </a:ln>
        </p:spPr>
      </p:cxnSp>
      <p:sp>
        <p:nvSpPr>
          <p:cNvPr id="3264" name="Shape 3264"/>
          <p:cNvSpPr txBox="1"/>
          <p:nvPr/>
        </p:nvSpPr>
        <p:spPr>
          <a:xfrm>
            <a:off x="6492910" y="1889084"/>
            <a:ext cx="1108500" cy="418200"/>
          </a:xfrm>
          <a:prstGeom prst="rect">
            <a:avLst/>
          </a:prstGeom>
          <a:noFill/>
          <a:ln>
            <a:noFill/>
          </a:ln>
        </p:spPr>
        <p:txBody>
          <a:bodyPr wrap="square" lIns="91425" tIns="91425" rIns="91425" bIns="91425" anchor="t" anchorCtr="0">
            <a:noAutofit/>
          </a:bodyPr>
          <a:lstStyle/>
          <a:p>
            <a:pPr marL="0" lvl="0" indent="0">
              <a:lnSpc>
                <a:spcPct val="100000"/>
              </a:lnSpc>
              <a:spcBef>
                <a:spcPts val="0"/>
              </a:spcBef>
              <a:spcAft>
                <a:spcPts val="0"/>
              </a:spcAft>
              <a:buNone/>
            </a:pPr>
            <a:r>
              <a:rPr lang="en" sz="900" dirty="0">
                <a:latin typeface="Overpass" pitchFamily="2" charset="77"/>
                <a:ea typeface="Proxima Nova"/>
                <a:cs typeface="Proxima Nova"/>
                <a:sym typeface="Proxima Nova"/>
              </a:rPr>
              <a:t>connect</a:t>
            </a:r>
            <a:r>
              <a:rPr lang="en" sz="800" dirty="0">
                <a:latin typeface="Overpass" pitchFamily="2" charset="77"/>
                <a:ea typeface="Proxima Nova"/>
                <a:cs typeface="Proxima Nova"/>
                <a:sym typeface="Proxima Nova"/>
              </a:rPr>
              <a:t> </a:t>
            </a:r>
            <a:br>
              <a:rPr lang="en" sz="800" dirty="0">
                <a:latin typeface="Overpass" pitchFamily="2" charset="77"/>
                <a:ea typeface="Proxima Nova"/>
                <a:cs typeface="Proxima Nova"/>
                <a:sym typeface="Proxima Nova"/>
              </a:rPr>
            </a:br>
            <a:r>
              <a:rPr lang="en" sz="800" dirty="0">
                <a:solidFill>
                  <a:srgbClr val="FF0000"/>
                </a:solidFill>
                <a:latin typeface="Overpass" pitchFamily="2" charset="77"/>
                <a:ea typeface="Proxima Nova"/>
                <a:cs typeface="Proxima Nova"/>
                <a:sym typeface="Proxima Nova"/>
              </a:rPr>
              <a:t>200.1.0.10:90</a:t>
            </a:r>
            <a:endParaRPr sz="800" dirty="0">
              <a:solidFill>
                <a:srgbClr val="FF0000"/>
              </a:solidFill>
              <a:latin typeface="Overpass" pitchFamily="2" charset="77"/>
              <a:ea typeface="Proxima Nova"/>
              <a:cs typeface="Proxima Nova"/>
              <a:sym typeface="Proxima Nova"/>
            </a:endParaRPr>
          </a:p>
        </p:txBody>
      </p:sp>
      <p:sp>
        <p:nvSpPr>
          <p:cNvPr id="3265" name="Shape 3265"/>
          <p:cNvSpPr/>
          <p:nvPr/>
        </p:nvSpPr>
        <p:spPr>
          <a:xfrm>
            <a:off x="6161425" y="1575850"/>
            <a:ext cx="701400" cy="3180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CLIENT</a:t>
            </a:r>
            <a:endParaRPr sz="700">
              <a:solidFill>
                <a:srgbClr val="FFFFFF"/>
              </a:solidFill>
              <a:latin typeface="Overpass" pitchFamily="2" charset="77"/>
              <a:ea typeface="Proxima Nova"/>
              <a:cs typeface="Proxima Nova"/>
              <a:sym typeface="Proxima Nova"/>
            </a:endParaRPr>
          </a:p>
        </p:txBody>
      </p:sp>
      <p:cxnSp>
        <p:nvCxnSpPr>
          <p:cNvPr id="3266" name="Shape 3266"/>
          <p:cNvCxnSpPr>
            <a:stCxn id="3265" idx="2"/>
            <a:endCxn id="3257" idx="0"/>
          </p:cNvCxnSpPr>
          <p:nvPr/>
        </p:nvCxnSpPr>
        <p:spPr>
          <a:xfrm rot="5400000">
            <a:off x="6262525" y="2140450"/>
            <a:ext cx="496200" cy="3000"/>
          </a:xfrm>
          <a:prstGeom prst="bentConnector3">
            <a:avLst>
              <a:gd name="adj1" fmla="val 49989"/>
            </a:avLst>
          </a:prstGeom>
          <a:noFill/>
          <a:ln w="9525" cap="flat" cmpd="sng">
            <a:solidFill>
              <a:schemeClr val="dk2"/>
            </a:solidFill>
            <a:prstDash val="solid"/>
            <a:round/>
            <a:headEnd type="none" w="lg" len="lg"/>
            <a:tailEnd type="triangle" w="lg" len="lg"/>
          </a:ln>
        </p:spPr>
      </p:cxnSp>
      <p:sp>
        <p:nvSpPr>
          <p:cNvPr id="3267" name="Shape 3267"/>
          <p:cNvSpPr txBox="1">
            <a:spLocks noGrp="1"/>
          </p:cNvSpPr>
          <p:nvPr>
            <p:ph type="body" idx="1"/>
          </p:nvPr>
        </p:nvSpPr>
        <p:spPr>
          <a:xfrm>
            <a:off x="826700" y="1480075"/>
            <a:ext cx="3369900" cy="2967600"/>
          </a:xfrm>
          <a:prstGeom prst="rect">
            <a:avLst/>
          </a:prstGeom>
        </p:spPr>
        <p:txBody>
          <a:bodyPr wrap="square" lIns="91425" tIns="91425" rIns="91425" bIns="91425" anchor="t" anchorCtr="0">
            <a:noAutofit/>
          </a:bodyPr>
          <a:lstStyle/>
          <a:p>
            <a:pPr marL="457200" lvl="0" indent="-292100" rtl="0">
              <a:lnSpc>
                <a:spcPct val="115000"/>
              </a:lnSpc>
              <a:spcBef>
                <a:spcPts val="600"/>
              </a:spcBef>
              <a:spcAft>
                <a:spcPts val="0"/>
              </a:spcAft>
              <a:buSzPts val="1000"/>
              <a:buChar char="●"/>
            </a:pPr>
            <a:r>
              <a:rPr lang="en">
                <a:latin typeface="Overpass" pitchFamily="2" charset="77"/>
              </a:rPr>
              <a:t>Access a service with an external IP on any TCP/UDP port, such as</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Databases</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Message Brokers</a:t>
            </a:r>
            <a:endParaRPr>
              <a:latin typeface="Overpass" pitchFamily="2" charset="77"/>
            </a:endParaRPr>
          </a:p>
          <a:p>
            <a:pPr marL="457200" lvl="0" indent="-292100" rtl="0">
              <a:lnSpc>
                <a:spcPct val="115000"/>
              </a:lnSpc>
              <a:spcBef>
                <a:spcPts val="1000"/>
              </a:spcBef>
              <a:spcAft>
                <a:spcPts val="0"/>
              </a:spcAft>
              <a:buSzPts val="1000"/>
              <a:buChar char="●"/>
            </a:pPr>
            <a:r>
              <a:rPr lang="en">
                <a:latin typeface="Overpass" pitchFamily="2" charset="77"/>
              </a:rPr>
              <a:t>Automatic IP allocation from a predefined pool using Ingress IP Self-Service</a:t>
            </a:r>
            <a:endParaRPr>
              <a:latin typeface="Overpass" pitchFamily="2" charset="77"/>
            </a:endParaRPr>
          </a:p>
          <a:p>
            <a:pPr marL="457200" lvl="0" indent="-292100" rtl="0">
              <a:lnSpc>
                <a:spcPct val="115000"/>
              </a:lnSpc>
              <a:spcBef>
                <a:spcPts val="1000"/>
              </a:spcBef>
              <a:spcAft>
                <a:spcPts val="0"/>
              </a:spcAft>
              <a:buSzPts val="1000"/>
              <a:buChar char="●"/>
            </a:pPr>
            <a:r>
              <a:rPr lang="en">
                <a:latin typeface="Overpass" pitchFamily="2" charset="77"/>
              </a:rPr>
              <a:t>IP failover pods provide high availability for the IP pool</a:t>
            </a:r>
            <a:endParaRPr>
              <a:latin typeface="Overpass" pitchFamily="2" charset="77"/>
            </a:endParaRPr>
          </a:p>
          <a:p>
            <a:pPr marL="0" lvl="0" indent="0" rtl="0">
              <a:lnSpc>
                <a:spcPct val="115000"/>
              </a:lnSpc>
              <a:spcBef>
                <a:spcPts val="1000"/>
              </a:spcBef>
              <a:spcAft>
                <a:spcPts val="0"/>
              </a:spcAft>
              <a:buNone/>
            </a:pPr>
            <a:endParaRPr>
              <a:latin typeface="Overpass" pitchFamily="2" charset="77"/>
            </a:endParaRPr>
          </a:p>
        </p:txBody>
      </p:sp>
      <p:sp>
        <p:nvSpPr>
          <p:cNvPr id="2" name="Slide Number Placeholder 1">
            <a:extLst>
              <a:ext uri="{FF2B5EF4-FFF2-40B4-BE49-F238E27FC236}">
                <a16:creationId xmlns:a16="http://schemas.microsoft.com/office/drawing/2014/main" id="{686C23BF-CD2E-384E-A6F6-0C03881898E6}"/>
              </a:ext>
            </a:extLst>
          </p:cNvPr>
          <p:cNvSpPr>
            <a:spLocks noGrp="1"/>
          </p:cNvSpPr>
          <p:nvPr>
            <p:ph type="sldNum" idx="12"/>
          </p:nvPr>
        </p:nvSpPr>
        <p:spPr/>
        <p:txBody>
          <a:bodyPr/>
          <a:lstStyle/>
          <a:p>
            <a:fld id="{00000000-1234-1234-1234-123412341234}" type="slidenum">
              <a:rPr lang="en" smtClean="0"/>
              <a:pPr/>
              <a:t>56</a:t>
            </a:fld>
            <a:endParaRPr lang="e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71"/>
        <p:cNvGrpSpPr/>
        <p:nvPr/>
      </p:nvGrpSpPr>
      <p:grpSpPr>
        <a:xfrm>
          <a:off x="0" y="0"/>
          <a:ext cx="0" cy="0"/>
          <a:chOff x="0" y="0"/>
          <a:chExt cx="0" cy="0"/>
        </a:xfrm>
      </p:grpSpPr>
      <p:sp>
        <p:nvSpPr>
          <p:cNvPr id="3273" name="Shape 327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CONTROL OUTGOING TRAFFIC </a:t>
            </a:r>
            <a:endParaRPr>
              <a:latin typeface="Overpass" pitchFamily="2" charset="77"/>
            </a:endParaRPr>
          </a:p>
          <a:p>
            <a:pPr marL="0" lvl="0" indent="0" algn="ctr" rtl="0">
              <a:spcBef>
                <a:spcPts val="0"/>
              </a:spcBef>
              <a:spcAft>
                <a:spcPts val="0"/>
              </a:spcAft>
              <a:buNone/>
            </a:pPr>
            <a:r>
              <a:rPr lang="en">
                <a:latin typeface="Overpass" pitchFamily="2" charset="77"/>
              </a:rPr>
              <a:t>SOURCE IP WITH EGRESS ROUTER</a:t>
            </a:r>
            <a:endParaRPr>
              <a:latin typeface="Overpass" pitchFamily="2" charset="77"/>
            </a:endParaRPr>
          </a:p>
        </p:txBody>
      </p:sp>
      <p:sp>
        <p:nvSpPr>
          <p:cNvPr id="3274" name="Shape 3274"/>
          <p:cNvSpPr/>
          <p:nvPr/>
        </p:nvSpPr>
        <p:spPr>
          <a:xfrm>
            <a:off x="4573850" y="1909975"/>
            <a:ext cx="1022700" cy="1606500"/>
          </a:xfrm>
          <a:prstGeom prst="rect">
            <a:avLst/>
          </a:prstGeom>
          <a:solidFill>
            <a:srgbClr val="CCCCCC"/>
          </a:solidFill>
          <a:ln>
            <a:noFill/>
          </a:ln>
        </p:spPr>
        <p:txBody>
          <a:bodyPr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a:solidFill>
                  <a:schemeClr val="dk1"/>
                </a:solidFill>
                <a:latin typeface="Overpass" pitchFamily="2" charset="77"/>
                <a:ea typeface="Proxima Nova"/>
                <a:cs typeface="Proxima Nova"/>
                <a:sym typeface="Proxima Nova"/>
              </a:rPr>
              <a:t>NODE</a:t>
            </a:r>
            <a:br>
              <a:rPr lang="en" sz="1000" b="1">
                <a:solidFill>
                  <a:schemeClr val="dk1"/>
                </a:solidFill>
                <a:latin typeface="Overpass" pitchFamily="2" charset="77"/>
                <a:ea typeface="Proxima Nova"/>
                <a:cs typeface="Proxima Nova"/>
                <a:sym typeface="Proxima Nova"/>
              </a:rPr>
            </a:br>
            <a:r>
              <a:rPr lang="en" sz="800">
                <a:solidFill>
                  <a:schemeClr val="dk1"/>
                </a:solidFill>
                <a:latin typeface="Overpass" pitchFamily="2" charset="77"/>
                <a:ea typeface="Proxima Nova"/>
                <a:cs typeface="Proxima Nova"/>
                <a:sym typeface="Proxima Nova"/>
              </a:rPr>
              <a:t>IP1</a:t>
            </a:r>
            <a:endParaRPr sz="800">
              <a:latin typeface="Overpass" pitchFamily="2" charset="77"/>
              <a:ea typeface="Proxima Nova"/>
              <a:cs typeface="Proxima Nova"/>
              <a:sym typeface="Proxima Nova"/>
            </a:endParaRPr>
          </a:p>
        </p:txBody>
      </p:sp>
      <p:sp>
        <p:nvSpPr>
          <p:cNvPr id="3275" name="Shape 3275"/>
          <p:cNvSpPr/>
          <p:nvPr/>
        </p:nvSpPr>
        <p:spPr>
          <a:xfrm>
            <a:off x="4735166" y="2370482"/>
            <a:ext cx="700200" cy="6816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endParaRPr sz="600">
              <a:solidFill>
                <a:srgbClr val="FFFFFF"/>
              </a:solidFill>
              <a:latin typeface="Overpass" pitchFamily="2" charset="77"/>
              <a:ea typeface="Proxima Nova"/>
              <a:cs typeface="Proxima Nova"/>
              <a:sym typeface="Proxima Nova"/>
            </a:endParaRPr>
          </a:p>
        </p:txBody>
      </p:sp>
      <p:sp>
        <p:nvSpPr>
          <p:cNvPr id="3276" name="Shape 3276"/>
          <p:cNvSpPr txBox="1"/>
          <p:nvPr/>
        </p:nvSpPr>
        <p:spPr>
          <a:xfrm>
            <a:off x="4671359" y="2412482"/>
            <a:ext cx="827700" cy="597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EGRESS</a:t>
            </a:r>
            <a:endParaRPr sz="900" b="1">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b="1">
                <a:solidFill>
                  <a:srgbClr val="FFFFFF"/>
                </a:solidFill>
                <a:latin typeface="Overpass" pitchFamily="2" charset="77"/>
                <a:ea typeface="Proxima Nova"/>
                <a:cs typeface="Proxima Nova"/>
                <a:sym typeface="Proxima Nova"/>
              </a:rPr>
              <a:t>ROUTER</a:t>
            </a:r>
            <a:br>
              <a:rPr lang="en" sz="900" b="1">
                <a:solidFill>
                  <a:srgbClr val="FFFFFF"/>
                </a:solidFill>
                <a:latin typeface="Overpass" pitchFamily="2" charset="77"/>
                <a:ea typeface="Proxima Nova"/>
                <a:cs typeface="Proxima Nova"/>
                <a:sym typeface="Proxima Nova"/>
              </a:rPr>
            </a:br>
            <a:r>
              <a:rPr lang="en" sz="900" b="1">
                <a:solidFill>
                  <a:srgbClr val="FFFFFF"/>
                </a:solidFill>
                <a:latin typeface="Overpass" pitchFamily="2" charset="77"/>
                <a:ea typeface="Proxima Nova"/>
                <a:cs typeface="Proxima Nova"/>
                <a:sym typeface="Proxima Nova"/>
              </a:rPr>
              <a:t>POD</a:t>
            </a:r>
            <a:br>
              <a:rPr lang="en" sz="600">
                <a:solidFill>
                  <a:srgbClr val="FFFFFF"/>
                </a:solidFill>
                <a:latin typeface="Overpass" pitchFamily="2" charset="77"/>
                <a:ea typeface="Proxima Nova"/>
                <a:cs typeface="Proxima Nova"/>
                <a:sym typeface="Proxima Nova"/>
              </a:rPr>
            </a:br>
            <a:r>
              <a:rPr lang="en" sz="900">
                <a:solidFill>
                  <a:srgbClr val="FFFFFF"/>
                </a:solidFill>
                <a:latin typeface="Overpass" pitchFamily="2" charset="77"/>
                <a:ea typeface="Proxima Nova"/>
                <a:cs typeface="Proxima Nova"/>
                <a:sym typeface="Proxima Nova"/>
              </a:rPr>
              <a:t>IP1</a:t>
            </a:r>
            <a:br>
              <a:rPr lang="en" sz="900">
                <a:solidFill>
                  <a:srgbClr val="FFFFFF"/>
                </a:solidFill>
                <a:latin typeface="Overpass" pitchFamily="2" charset="77"/>
                <a:ea typeface="Proxima Nova"/>
                <a:cs typeface="Proxima Nova"/>
                <a:sym typeface="Proxima Nova"/>
              </a:rPr>
            </a:br>
            <a:endParaRPr sz="900">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endParaRPr sz="900">
              <a:solidFill>
                <a:srgbClr val="FFFFFF"/>
              </a:solidFill>
              <a:latin typeface="Overpass" pitchFamily="2" charset="77"/>
              <a:ea typeface="Proxima Nova"/>
              <a:cs typeface="Proxima Nova"/>
              <a:sym typeface="Proxima Nova"/>
            </a:endParaRPr>
          </a:p>
        </p:txBody>
      </p:sp>
      <p:sp>
        <p:nvSpPr>
          <p:cNvPr id="3277" name="Shape 3277"/>
          <p:cNvSpPr/>
          <p:nvPr/>
        </p:nvSpPr>
        <p:spPr>
          <a:xfrm>
            <a:off x="2996806" y="2458682"/>
            <a:ext cx="1295100" cy="5052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Overpass" pitchFamily="2" charset="77"/>
                <a:ea typeface="Proxima Nova"/>
                <a:cs typeface="Proxima Nova"/>
                <a:sym typeface="Proxima Nova"/>
              </a:rPr>
              <a:t>EGRESS SERVICE</a:t>
            </a:r>
            <a:br>
              <a:rPr lang="en" sz="10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INTERNAL-IP:8080</a:t>
            </a:r>
            <a:endParaRPr sz="800">
              <a:solidFill>
                <a:srgbClr val="FFFFFF"/>
              </a:solidFill>
              <a:latin typeface="Overpass" pitchFamily="2" charset="77"/>
              <a:ea typeface="Proxima Nova"/>
              <a:cs typeface="Proxima Nova"/>
              <a:sym typeface="Proxima Nova"/>
            </a:endParaRPr>
          </a:p>
        </p:txBody>
      </p:sp>
      <p:sp>
        <p:nvSpPr>
          <p:cNvPr id="3278" name="Shape 3278"/>
          <p:cNvSpPr/>
          <p:nvPr/>
        </p:nvSpPr>
        <p:spPr>
          <a:xfrm>
            <a:off x="6165800" y="2122232"/>
            <a:ext cx="1662300" cy="11781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Overpass" pitchFamily="2" charset="77"/>
                <a:ea typeface="Proxima Nova"/>
                <a:cs typeface="Proxima Nova"/>
                <a:sym typeface="Proxima Nova"/>
              </a:rPr>
              <a:t>EXTERNAL </a:t>
            </a:r>
            <a:br>
              <a:rPr lang="en" sz="1200" b="1">
                <a:solidFill>
                  <a:srgbClr val="FFFFFF"/>
                </a:solidFill>
                <a:latin typeface="Overpass" pitchFamily="2" charset="77"/>
                <a:ea typeface="Proxima Nova"/>
                <a:cs typeface="Proxima Nova"/>
                <a:sym typeface="Proxima Nova"/>
              </a:rPr>
            </a:br>
            <a:r>
              <a:rPr lang="en" sz="1200" b="1">
                <a:solidFill>
                  <a:srgbClr val="FFFFFF"/>
                </a:solidFill>
                <a:latin typeface="Overpass" pitchFamily="2" charset="77"/>
                <a:ea typeface="Proxima Nova"/>
                <a:cs typeface="Proxima Nova"/>
                <a:sym typeface="Proxima Nova"/>
              </a:rPr>
              <a:t>SERVICE</a:t>
            </a:r>
            <a:br>
              <a:rPr lang="en" sz="1000" b="1">
                <a:solidFill>
                  <a:srgbClr val="FFFFFF"/>
                </a:solidFill>
                <a:latin typeface="Overpass" pitchFamily="2" charset="77"/>
                <a:ea typeface="Proxima Nova"/>
                <a:cs typeface="Proxima Nova"/>
                <a:sym typeface="Proxima Nova"/>
              </a:rPr>
            </a:b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Whitelist: IP1</a:t>
            </a:r>
            <a:endParaRPr sz="1000">
              <a:solidFill>
                <a:srgbClr val="FFFFFF"/>
              </a:solidFill>
              <a:latin typeface="Overpass" pitchFamily="2" charset="77"/>
              <a:ea typeface="Proxima Nova"/>
              <a:cs typeface="Proxima Nova"/>
              <a:sym typeface="Proxima Nova"/>
            </a:endParaRPr>
          </a:p>
        </p:txBody>
      </p:sp>
      <p:cxnSp>
        <p:nvCxnSpPr>
          <p:cNvPr id="3279" name="Shape 3279"/>
          <p:cNvCxnSpPr>
            <a:stCxn id="3277" idx="3"/>
            <a:endCxn id="3275" idx="1"/>
          </p:cNvCxnSpPr>
          <p:nvPr/>
        </p:nvCxnSpPr>
        <p:spPr>
          <a:xfrm>
            <a:off x="4291906" y="2711282"/>
            <a:ext cx="443400" cy="600"/>
          </a:xfrm>
          <a:prstGeom prst="bentConnector3">
            <a:avLst>
              <a:gd name="adj1" fmla="val 49984"/>
            </a:avLst>
          </a:prstGeom>
          <a:noFill/>
          <a:ln w="9525" cap="flat" cmpd="sng">
            <a:solidFill>
              <a:schemeClr val="dk2"/>
            </a:solidFill>
            <a:prstDash val="solid"/>
            <a:round/>
            <a:headEnd type="none" w="lg" len="lg"/>
            <a:tailEnd type="triangle" w="lg" len="lg"/>
          </a:ln>
        </p:spPr>
      </p:cxnSp>
      <p:cxnSp>
        <p:nvCxnSpPr>
          <p:cNvPr id="3280" name="Shape 3280"/>
          <p:cNvCxnSpPr>
            <a:stCxn id="3275" idx="3"/>
          </p:cNvCxnSpPr>
          <p:nvPr/>
        </p:nvCxnSpPr>
        <p:spPr>
          <a:xfrm>
            <a:off x="5435366" y="2711282"/>
            <a:ext cx="704700" cy="0"/>
          </a:xfrm>
          <a:prstGeom prst="straightConnector1">
            <a:avLst/>
          </a:prstGeom>
          <a:noFill/>
          <a:ln w="9525" cap="flat" cmpd="sng">
            <a:solidFill>
              <a:schemeClr val="dk2"/>
            </a:solidFill>
            <a:prstDash val="solid"/>
            <a:round/>
            <a:headEnd type="none" w="lg" len="lg"/>
            <a:tailEnd type="triangle" w="lg" len="lg"/>
          </a:ln>
        </p:spPr>
      </p:cxnSp>
      <p:sp>
        <p:nvSpPr>
          <p:cNvPr id="3281" name="Shape 3281"/>
          <p:cNvSpPr/>
          <p:nvPr/>
        </p:nvSpPr>
        <p:spPr>
          <a:xfrm>
            <a:off x="1468300" y="1569163"/>
            <a:ext cx="739200" cy="6816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POD</a:t>
            </a:r>
            <a:endParaRPr sz="1000">
              <a:solidFill>
                <a:srgbClr val="FFFFFF"/>
              </a:solidFill>
              <a:latin typeface="Overpass" pitchFamily="2" charset="77"/>
              <a:ea typeface="Proxima Nova"/>
              <a:cs typeface="Proxima Nova"/>
              <a:sym typeface="Proxima Nova"/>
            </a:endParaRPr>
          </a:p>
        </p:txBody>
      </p:sp>
      <p:sp>
        <p:nvSpPr>
          <p:cNvPr id="3282" name="Shape 3282"/>
          <p:cNvSpPr/>
          <p:nvPr/>
        </p:nvSpPr>
        <p:spPr>
          <a:xfrm>
            <a:off x="1468300" y="2370482"/>
            <a:ext cx="739200" cy="6816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POD</a:t>
            </a:r>
            <a:endParaRPr sz="1000">
              <a:solidFill>
                <a:srgbClr val="FFFFFF"/>
              </a:solidFill>
              <a:latin typeface="Overpass" pitchFamily="2" charset="77"/>
              <a:ea typeface="Proxima Nova"/>
              <a:cs typeface="Proxima Nova"/>
              <a:sym typeface="Proxima Nova"/>
            </a:endParaRPr>
          </a:p>
        </p:txBody>
      </p:sp>
      <p:cxnSp>
        <p:nvCxnSpPr>
          <p:cNvPr id="3283" name="Shape 3283"/>
          <p:cNvCxnSpPr>
            <a:stCxn id="3281" idx="3"/>
            <a:endCxn id="3277" idx="1"/>
          </p:cNvCxnSpPr>
          <p:nvPr/>
        </p:nvCxnSpPr>
        <p:spPr>
          <a:xfrm>
            <a:off x="2207500" y="1909963"/>
            <a:ext cx="789300" cy="801300"/>
          </a:xfrm>
          <a:prstGeom prst="bentConnector3">
            <a:avLst>
              <a:gd name="adj1" fmla="val 50000"/>
            </a:avLst>
          </a:prstGeom>
          <a:noFill/>
          <a:ln w="9525" cap="flat" cmpd="sng">
            <a:solidFill>
              <a:schemeClr val="dk2"/>
            </a:solidFill>
            <a:prstDash val="solid"/>
            <a:round/>
            <a:headEnd type="none" w="lg" len="lg"/>
            <a:tailEnd type="triangle" w="lg" len="lg"/>
          </a:ln>
        </p:spPr>
      </p:cxnSp>
      <p:cxnSp>
        <p:nvCxnSpPr>
          <p:cNvPr id="3284" name="Shape 3284"/>
          <p:cNvCxnSpPr>
            <a:stCxn id="3282" idx="3"/>
            <a:endCxn id="3277" idx="1"/>
          </p:cNvCxnSpPr>
          <p:nvPr/>
        </p:nvCxnSpPr>
        <p:spPr>
          <a:xfrm>
            <a:off x="2207500" y="2711282"/>
            <a:ext cx="789300" cy="600"/>
          </a:xfrm>
          <a:prstGeom prst="bentConnector3">
            <a:avLst>
              <a:gd name="adj1" fmla="val 50000"/>
            </a:avLst>
          </a:prstGeom>
          <a:noFill/>
          <a:ln w="9525" cap="flat" cmpd="sng">
            <a:solidFill>
              <a:schemeClr val="dk2"/>
            </a:solidFill>
            <a:prstDash val="solid"/>
            <a:round/>
            <a:headEnd type="none" w="lg" len="lg"/>
            <a:tailEnd type="triangle" w="lg" len="lg"/>
          </a:ln>
        </p:spPr>
      </p:cxnSp>
      <p:sp>
        <p:nvSpPr>
          <p:cNvPr id="3285" name="Shape 3285"/>
          <p:cNvSpPr/>
          <p:nvPr/>
        </p:nvSpPr>
        <p:spPr>
          <a:xfrm>
            <a:off x="1468300" y="3175678"/>
            <a:ext cx="739200" cy="6816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POD</a:t>
            </a:r>
            <a:endParaRPr sz="1000">
              <a:solidFill>
                <a:srgbClr val="FFFFFF"/>
              </a:solidFill>
              <a:latin typeface="Overpass" pitchFamily="2" charset="77"/>
              <a:ea typeface="Proxima Nova"/>
              <a:cs typeface="Proxima Nova"/>
              <a:sym typeface="Proxima Nova"/>
            </a:endParaRPr>
          </a:p>
        </p:txBody>
      </p:sp>
      <p:cxnSp>
        <p:nvCxnSpPr>
          <p:cNvPr id="3286" name="Shape 3286"/>
          <p:cNvCxnSpPr>
            <a:stCxn id="3285" idx="3"/>
            <a:endCxn id="3277" idx="1"/>
          </p:cNvCxnSpPr>
          <p:nvPr/>
        </p:nvCxnSpPr>
        <p:spPr>
          <a:xfrm rot="10800000" flipH="1">
            <a:off x="2207500" y="2711278"/>
            <a:ext cx="789300" cy="805200"/>
          </a:xfrm>
          <a:prstGeom prst="bentConnector3">
            <a:avLst>
              <a:gd name="adj1" fmla="val 50000"/>
            </a:avLst>
          </a:prstGeom>
          <a:noFill/>
          <a:ln w="9525" cap="flat" cmpd="sng">
            <a:solidFill>
              <a:schemeClr val="dk2"/>
            </a:solidFill>
            <a:prstDash val="solid"/>
            <a:round/>
            <a:headEnd type="none" w="lg" len="lg"/>
            <a:tailEnd type="none" w="lg" len="lg"/>
          </a:ln>
        </p:spPr>
      </p:cxnSp>
      <p:sp>
        <p:nvSpPr>
          <p:cNvPr id="2" name="Slide Number Placeholder 1">
            <a:extLst>
              <a:ext uri="{FF2B5EF4-FFF2-40B4-BE49-F238E27FC236}">
                <a16:creationId xmlns:a16="http://schemas.microsoft.com/office/drawing/2014/main" id="{F2506BAF-1C37-BD4C-810D-91A62DAC1EEA}"/>
              </a:ext>
            </a:extLst>
          </p:cNvPr>
          <p:cNvSpPr>
            <a:spLocks noGrp="1"/>
          </p:cNvSpPr>
          <p:nvPr>
            <p:ph type="sldNum" idx="12"/>
          </p:nvPr>
        </p:nvSpPr>
        <p:spPr/>
        <p:txBody>
          <a:bodyPr/>
          <a:lstStyle/>
          <a:p>
            <a:fld id="{00000000-1234-1234-1234-123412341234}" type="slidenum">
              <a:rPr lang="en" smtClean="0"/>
              <a:pPr/>
              <a:t>57</a:t>
            </a:fld>
            <a:endParaRPr lang="e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90"/>
        <p:cNvGrpSpPr/>
        <p:nvPr/>
      </p:nvGrpSpPr>
      <p:grpSpPr>
        <a:xfrm>
          <a:off x="0" y="0"/>
          <a:ext cx="0" cy="0"/>
          <a:chOff x="0" y="0"/>
          <a:chExt cx="0" cy="0"/>
        </a:xfrm>
      </p:grpSpPr>
      <p:sp>
        <p:nvSpPr>
          <p:cNvPr id="3292" name="Shape 3292"/>
          <p:cNvSpPr txBox="1">
            <a:spLocks noGrp="1"/>
          </p:cNvSpPr>
          <p:nvPr>
            <p:ph type="body" idx="1"/>
          </p:nvPr>
        </p:nvSpPr>
        <p:spPr>
          <a:xfrm>
            <a:off x="826700" y="1233775"/>
            <a:ext cx="5063700" cy="3290100"/>
          </a:xfrm>
          <a:prstGeom prst="rect">
            <a:avLst/>
          </a:prstGeom>
        </p:spPr>
        <p:txBody>
          <a:bodyPr wrap="square" lIns="91425" tIns="91425" rIns="91425" bIns="91425" anchor="t" anchorCtr="0">
            <a:noAutofit/>
          </a:bodyPr>
          <a:lstStyle/>
          <a:p>
            <a:pPr marL="457200" lvl="0" indent="-292100" rtl="0">
              <a:spcBef>
                <a:spcPts val="600"/>
              </a:spcBef>
              <a:spcAft>
                <a:spcPts val="0"/>
              </a:spcAft>
              <a:buSzPts val="1000"/>
              <a:buChar char="●"/>
            </a:pPr>
            <a:r>
              <a:rPr lang="en"/>
              <a:t>Built-in internal DNS to reach services by name</a:t>
            </a:r>
            <a:endParaRPr/>
          </a:p>
          <a:p>
            <a:pPr marL="457200" lvl="0" indent="-292100" rtl="0">
              <a:spcBef>
                <a:spcPts val="1000"/>
              </a:spcBef>
              <a:spcAft>
                <a:spcPts val="0"/>
              </a:spcAft>
              <a:buSzPts val="1000"/>
              <a:buChar char="●"/>
            </a:pPr>
            <a:r>
              <a:rPr lang="en"/>
              <a:t>Split DNS is supported via SkyDNS</a:t>
            </a:r>
            <a:endParaRPr/>
          </a:p>
          <a:p>
            <a:pPr marL="914400" lvl="1" indent="-292100" rtl="0">
              <a:spcBef>
                <a:spcPts val="0"/>
              </a:spcBef>
              <a:spcAft>
                <a:spcPts val="0"/>
              </a:spcAft>
              <a:buSzPts val="1000"/>
              <a:buChar char="○"/>
            </a:pPr>
            <a:r>
              <a:rPr lang="en"/>
              <a:t>Master answers DNS queries for internal services</a:t>
            </a:r>
            <a:endParaRPr/>
          </a:p>
          <a:p>
            <a:pPr marL="914400" lvl="1" indent="-292100" rtl="0">
              <a:spcBef>
                <a:spcPts val="0"/>
              </a:spcBef>
              <a:spcAft>
                <a:spcPts val="0"/>
              </a:spcAft>
              <a:buSzPts val="1000"/>
              <a:buChar char="○"/>
            </a:pPr>
            <a:r>
              <a:rPr lang="en"/>
              <a:t>Other nameservers serve the rest of the queries</a:t>
            </a:r>
            <a:endParaRPr/>
          </a:p>
          <a:p>
            <a:pPr marL="457200" lvl="0" indent="-292100" rtl="0">
              <a:spcBef>
                <a:spcPts val="1000"/>
              </a:spcBef>
              <a:spcAft>
                <a:spcPts val="0"/>
              </a:spcAft>
              <a:buSzPts val="1000"/>
              <a:buChar char="●"/>
            </a:pPr>
            <a:r>
              <a:rPr lang="en"/>
              <a:t>Software Defined Networking (SDN) for a unified cluster network to enable pod-to-pod communication</a:t>
            </a:r>
            <a:endParaRPr/>
          </a:p>
          <a:p>
            <a:pPr marL="457200" marR="0" lvl="0" indent="-292100" algn="l" rtl="0">
              <a:lnSpc>
                <a:spcPct val="115000"/>
              </a:lnSpc>
              <a:spcBef>
                <a:spcPts val="1000"/>
              </a:spcBef>
              <a:spcAft>
                <a:spcPts val="0"/>
              </a:spcAft>
              <a:buClr>
                <a:schemeClr val="dk1"/>
              </a:buClr>
              <a:buSzPts val="1000"/>
              <a:buFont typeface="Proxima Nova"/>
              <a:buChar char="●"/>
            </a:pPr>
            <a:r>
              <a:rPr lang="en"/>
              <a:t>OpenShift follows the Kubernetes </a:t>
            </a:r>
            <a:br>
              <a:rPr lang="en"/>
            </a:br>
            <a:r>
              <a:rPr lang="en"/>
              <a:t>Container Networking Interface (CNI) plug-in model</a:t>
            </a:r>
            <a:endParaRPr/>
          </a:p>
        </p:txBody>
      </p:sp>
      <p:sp>
        <p:nvSpPr>
          <p:cNvPr id="3293" name="Shape 329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t>OPENSHIFT NETWORKING</a:t>
            </a:r>
            <a:endParaRPr/>
          </a:p>
        </p:txBody>
      </p:sp>
      <p:pic>
        <p:nvPicPr>
          <p:cNvPr id="3294" name="Shape 3294"/>
          <p:cNvPicPr preferRelativeResize="0"/>
          <p:nvPr/>
        </p:nvPicPr>
        <p:blipFill rotWithShape="1">
          <a:blip r:embed="rId3">
            <a:alphaModFix/>
          </a:blip>
          <a:srcRect t="40863"/>
          <a:stretch/>
        </p:blipFill>
        <p:spPr>
          <a:xfrm>
            <a:off x="6432725" y="3048405"/>
            <a:ext cx="1340350" cy="724450"/>
          </a:xfrm>
          <a:prstGeom prst="rect">
            <a:avLst/>
          </a:prstGeom>
          <a:noFill/>
          <a:ln>
            <a:noFill/>
          </a:ln>
        </p:spPr>
      </p:pic>
      <p:pic>
        <p:nvPicPr>
          <p:cNvPr id="3295" name="Shape 3295"/>
          <p:cNvPicPr preferRelativeResize="0"/>
          <p:nvPr/>
        </p:nvPicPr>
        <p:blipFill>
          <a:blip r:embed="rId4">
            <a:alphaModFix/>
          </a:blip>
          <a:stretch>
            <a:fillRect/>
          </a:stretch>
        </p:blipFill>
        <p:spPr>
          <a:xfrm>
            <a:off x="6634498" y="2602300"/>
            <a:ext cx="936800" cy="446100"/>
          </a:xfrm>
          <a:prstGeom prst="rect">
            <a:avLst/>
          </a:prstGeom>
          <a:noFill/>
          <a:ln>
            <a:noFill/>
          </a:ln>
        </p:spPr>
      </p:pic>
      <p:pic>
        <p:nvPicPr>
          <p:cNvPr id="3296" name="Shape 3296"/>
          <p:cNvPicPr preferRelativeResize="0"/>
          <p:nvPr/>
        </p:nvPicPr>
        <p:blipFill rotWithShape="1">
          <a:blip r:embed="rId3">
            <a:alphaModFix/>
          </a:blip>
          <a:srcRect t="40863"/>
          <a:stretch/>
        </p:blipFill>
        <p:spPr>
          <a:xfrm rot="10800000" flipH="1">
            <a:off x="6432725" y="1875893"/>
            <a:ext cx="1340350" cy="724450"/>
          </a:xfrm>
          <a:prstGeom prst="rect">
            <a:avLst/>
          </a:prstGeom>
          <a:noFill/>
          <a:ln>
            <a:noFill/>
          </a:ln>
        </p:spPr>
      </p:pic>
      <p:sp>
        <p:nvSpPr>
          <p:cNvPr id="2" name="Slide Number Placeholder 1">
            <a:extLst>
              <a:ext uri="{FF2B5EF4-FFF2-40B4-BE49-F238E27FC236}">
                <a16:creationId xmlns:a16="http://schemas.microsoft.com/office/drawing/2014/main" id="{6E08E0D0-074E-3547-A56F-85662C623AF4}"/>
              </a:ext>
            </a:extLst>
          </p:cNvPr>
          <p:cNvSpPr>
            <a:spLocks noGrp="1"/>
          </p:cNvSpPr>
          <p:nvPr>
            <p:ph type="sldNum" idx="12"/>
          </p:nvPr>
        </p:nvSpPr>
        <p:spPr/>
        <p:txBody>
          <a:bodyPr/>
          <a:lstStyle/>
          <a:p>
            <a:fld id="{00000000-1234-1234-1234-123412341234}" type="slidenum">
              <a:rPr lang="en" smtClean="0"/>
              <a:pPr/>
              <a:t>58</a:t>
            </a:fld>
            <a:endParaRPr lang="e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2" name="Shape 3302"/>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OPENSHIFT NETWORK PLUGINS</a:t>
            </a:r>
            <a:endParaRPr>
              <a:latin typeface="Overpass" pitchFamily="2" charset="77"/>
            </a:endParaRPr>
          </a:p>
        </p:txBody>
      </p:sp>
      <p:sp>
        <p:nvSpPr>
          <p:cNvPr id="3303" name="Shape 3303"/>
          <p:cNvSpPr/>
          <p:nvPr/>
        </p:nvSpPr>
        <p:spPr>
          <a:xfrm>
            <a:off x="1013451" y="1306000"/>
            <a:ext cx="7095600" cy="553800"/>
          </a:xfrm>
          <a:prstGeom prst="rect">
            <a:avLst/>
          </a:prstGeom>
          <a:solidFill>
            <a:srgbClr val="CC00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verpass" pitchFamily="2" charset="77"/>
                <a:ea typeface="Proxima Nova"/>
                <a:cs typeface="Proxima Nova"/>
                <a:sym typeface="Proxima Nova"/>
              </a:rPr>
              <a:t>OPENSHIFT</a:t>
            </a:r>
            <a:endParaRPr sz="1800" b="1">
              <a:solidFill>
                <a:srgbClr val="FFFFFF"/>
              </a:solidFill>
              <a:latin typeface="Overpass" pitchFamily="2" charset="77"/>
              <a:ea typeface="Proxima Nova"/>
              <a:cs typeface="Proxima Nova"/>
              <a:sym typeface="Proxima Nova"/>
            </a:endParaRPr>
          </a:p>
        </p:txBody>
      </p:sp>
      <p:sp>
        <p:nvSpPr>
          <p:cNvPr id="3304" name="Shape 3304"/>
          <p:cNvSpPr/>
          <p:nvPr/>
        </p:nvSpPr>
        <p:spPr>
          <a:xfrm>
            <a:off x="1013451" y="1877500"/>
            <a:ext cx="7095600" cy="240900"/>
          </a:xfrm>
          <a:prstGeom prst="rect">
            <a:avLst/>
          </a:prstGeom>
          <a:solidFill>
            <a:srgbClr val="CC00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Proxima Nova"/>
                <a:cs typeface="Proxima Nova"/>
                <a:sym typeface="Proxima Nova"/>
              </a:rPr>
              <a:t>KUBERNETES CNI</a:t>
            </a:r>
            <a:endParaRPr sz="1000">
              <a:solidFill>
                <a:srgbClr val="FFFFFF"/>
              </a:solidFill>
              <a:latin typeface="Overpass" pitchFamily="2" charset="77"/>
              <a:ea typeface="Proxima Nova"/>
              <a:cs typeface="Proxima Nova"/>
              <a:sym typeface="Proxima Nova"/>
            </a:endParaRPr>
          </a:p>
        </p:txBody>
      </p:sp>
      <p:sp>
        <p:nvSpPr>
          <p:cNvPr id="3305" name="Shape 3305"/>
          <p:cNvSpPr/>
          <p:nvPr/>
        </p:nvSpPr>
        <p:spPr>
          <a:xfrm>
            <a:off x="1013451" y="2426400"/>
            <a:ext cx="727500" cy="6723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OpenShift </a:t>
            </a:r>
            <a:br>
              <a:rPr lang="en" sz="900">
                <a:solidFill>
                  <a:srgbClr val="FFFFFF"/>
                </a:solidFill>
                <a:latin typeface="Overpass" pitchFamily="2" charset="77"/>
                <a:ea typeface="Proxima Nova"/>
                <a:cs typeface="Proxima Nova"/>
                <a:sym typeface="Proxima Nova"/>
              </a:rPr>
            </a:br>
            <a:r>
              <a:rPr lang="en" sz="900">
                <a:solidFill>
                  <a:srgbClr val="FFFFFF"/>
                </a:solidFill>
                <a:latin typeface="Overpass" pitchFamily="2" charset="77"/>
                <a:ea typeface="Proxima Nova"/>
                <a:cs typeface="Proxima Nova"/>
                <a:sym typeface="Proxima Nova"/>
              </a:rPr>
              <a:t>Plugin</a:t>
            </a:r>
            <a:br>
              <a:rPr lang="en" sz="900">
                <a:solidFill>
                  <a:srgbClr val="FFFFFF"/>
                </a:solidFill>
                <a:latin typeface="Overpass" pitchFamily="2" charset="77"/>
                <a:ea typeface="Proxima Nova"/>
                <a:cs typeface="Proxima Nova"/>
                <a:sym typeface="Proxima Nova"/>
              </a:rPr>
            </a:br>
            <a:endParaRPr sz="900" b="1">
              <a:latin typeface="Overpass" pitchFamily="2" charset="77"/>
            </a:endParaRPr>
          </a:p>
        </p:txBody>
      </p:sp>
      <p:sp>
        <p:nvSpPr>
          <p:cNvPr id="3306" name="Shape 3306"/>
          <p:cNvSpPr/>
          <p:nvPr/>
        </p:nvSpPr>
        <p:spPr>
          <a:xfrm>
            <a:off x="1812174" y="2426400"/>
            <a:ext cx="727500" cy="6723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Flannel</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Plugin*</a:t>
            </a:r>
            <a:endParaRPr sz="900">
              <a:solidFill>
                <a:srgbClr val="FFFFFF"/>
              </a:solidFill>
              <a:latin typeface="Overpass" pitchFamily="2" charset="77"/>
              <a:ea typeface="Proxima Nova"/>
              <a:cs typeface="Proxima Nova"/>
              <a:sym typeface="Proxima Nova"/>
            </a:endParaRPr>
          </a:p>
        </p:txBody>
      </p:sp>
      <p:sp>
        <p:nvSpPr>
          <p:cNvPr id="3307" name="Shape 3307"/>
          <p:cNvSpPr/>
          <p:nvPr/>
        </p:nvSpPr>
        <p:spPr>
          <a:xfrm>
            <a:off x="2610897" y="2426400"/>
            <a:ext cx="727500" cy="672300"/>
          </a:xfrm>
          <a:prstGeom prst="rect">
            <a:avLst/>
          </a:prstGeom>
          <a:solidFill>
            <a:srgbClr val="004153"/>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None/>
            </a:pPr>
            <a:r>
              <a:rPr lang="en" sz="900">
                <a:solidFill>
                  <a:schemeClr val="lt1"/>
                </a:solidFill>
                <a:latin typeface="Overpass" pitchFamily="2" charset="77"/>
                <a:ea typeface="Proxima Nova"/>
                <a:cs typeface="Proxima Nova"/>
                <a:sym typeface="Proxima Nova"/>
              </a:rPr>
              <a:t>Nuage</a:t>
            </a:r>
            <a:endParaRPr sz="900">
              <a:solidFill>
                <a:schemeClr val="lt1"/>
              </a:solidFill>
              <a:latin typeface="Overpass" pitchFamily="2" charset="77"/>
              <a:ea typeface="Proxima Nova"/>
              <a:cs typeface="Proxima Nova"/>
              <a:sym typeface="Proxima Nova"/>
            </a:endParaRPr>
          </a:p>
          <a:p>
            <a:pPr marL="0" marR="0" lvl="0" indent="0" algn="ctr" rtl="0">
              <a:lnSpc>
                <a:spcPct val="100000"/>
              </a:lnSpc>
              <a:spcBef>
                <a:spcPts val="0"/>
              </a:spcBef>
              <a:spcAft>
                <a:spcPts val="0"/>
              </a:spcAft>
              <a:buNone/>
            </a:pPr>
            <a:r>
              <a:rPr lang="en" sz="900">
                <a:solidFill>
                  <a:schemeClr val="lt1"/>
                </a:solidFill>
                <a:latin typeface="Overpass" pitchFamily="2" charset="77"/>
                <a:ea typeface="Proxima Nova"/>
                <a:cs typeface="Proxima Nova"/>
                <a:sym typeface="Proxima Nova"/>
              </a:rPr>
              <a:t>Plugin</a:t>
            </a:r>
            <a:endParaRPr sz="900">
              <a:solidFill>
                <a:schemeClr val="lt1"/>
              </a:solidFill>
              <a:latin typeface="Overpass" pitchFamily="2" charset="77"/>
              <a:ea typeface="Proxima Nova"/>
              <a:cs typeface="Proxima Nova"/>
              <a:sym typeface="Proxima Nova"/>
            </a:endParaRPr>
          </a:p>
        </p:txBody>
      </p:sp>
      <p:sp>
        <p:nvSpPr>
          <p:cNvPr id="3308" name="Shape 3308"/>
          <p:cNvSpPr/>
          <p:nvPr/>
        </p:nvSpPr>
        <p:spPr>
          <a:xfrm>
            <a:off x="3409621" y="2426400"/>
            <a:ext cx="727500" cy="6723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lt1"/>
                </a:solidFill>
                <a:latin typeface="Overpass" pitchFamily="2" charset="77"/>
                <a:ea typeface="Proxima Nova"/>
                <a:cs typeface="Proxima Nova"/>
                <a:sym typeface="Proxima Nova"/>
              </a:rPr>
              <a:t>Essentials</a:t>
            </a:r>
            <a:br>
              <a:rPr lang="en" sz="900">
                <a:solidFill>
                  <a:schemeClr val="lt1"/>
                </a:solidFill>
                <a:latin typeface="Overpass" pitchFamily="2" charset="77"/>
                <a:ea typeface="Proxima Nova"/>
                <a:cs typeface="Proxima Nova"/>
                <a:sym typeface="Proxima Nova"/>
              </a:rPr>
            </a:br>
            <a:r>
              <a:rPr lang="en" sz="900">
                <a:solidFill>
                  <a:schemeClr val="lt1"/>
                </a:solidFill>
                <a:latin typeface="Overpass" pitchFamily="2" charset="77"/>
                <a:ea typeface="Proxima Nova"/>
                <a:cs typeface="Proxima Nova"/>
                <a:sym typeface="Proxima Nova"/>
              </a:rPr>
              <a:t>(Calico)</a:t>
            </a:r>
            <a:endParaRPr sz="900">
              <a:solidFill>
                <a:schemeClr val="lt1"/>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chemeClr val="lt1"/>
                </a:solidFill>
                <a:latin typeface="Overpass" pitchFamily="2" charset="77"/>
                <a:ea typeface="Proxima Nova"/>
                <a:cs typeface="Proxima Nova"/>
                <a:sym typeface="Proxima Nova"/>
              </a:rPr>
              <a:t>Plugin</a:t>
            </a:r>
            <a:endParaRPr sz="900">
              <a:solidFill>
                <a:srgbClr val="FFFFFF"/>
              </a:solidFill>
              <a:latin typeface="Overpass" pitchFamily="2" charset="77"/>
              <a:ea typeface="Proxima Nova"/>
              <a:cs typeface="Proxima Nova"/>
              <a:sym typeface="Proxima Nova"/>
            </a:endParaRPr>
          </a:p>
        </p:txBody>
      </p:sp>
      <p:sp>
        <p:nvSpPr>
          <p:cNvPr id="3309" name="Shape 3309"/>
          <p:cNvSpPr/>
          <p:nvPr/>
        </p:nvSpPr>
        <p:spPr>
          <a:xfrm>
            <a:off x="4208344" y="2426400"/>
            <a:ext cx="727500" cy="6723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Contrail</a:t>
            </a:r>
            <a:br>
              <a:rPr lang="en" sz="900">
                <a:solidFill>
                  <a:srgbClr val="FFFFFF"/>
                </a:solidFill>
                <a:latin typeface="Overpass" pitchFamily="2" charset="77"/>
                <a:ea typeface="Proxima Nova"/>
                <a:cs typeface="Proxima Nova"/>
                <a:sym typeface="Proxima Nova"/>
              </a:rPr>
            </a:br>
            <a:r>
              <a:rPr lang="en" sz="900">
                <a:solidFill>
                  <a:srgbClr val="FFFFFF"/>
                </a:solidFill>
                <a:latin typeface="Overpass" pitchFamily="2" charset="77"/>
                <a:ea typeface="Proxima Nova"/>
                <a:cs typeface="Proxima Nova"/>
                <a:sym typeface="Proxima Nova"/>
              </a:rPr>
              <a:t>(</a:t>
            </a:r>
            <a:r>
              <a:rPr lang="en" sz="900">
                <a:solidFill>
                  <a:schemeClr val="lt1"/>
                </a:solidFill>
                <a:latin typeface="Overpass" pitchFamily="2" charset="77"/>
                <a:ea typeface="Proxima Nova"/>
                <a:cs typeface="Proxima Nova"/>
                <a:sym typeface="Proxima Nova"/>
              </a:rPr>
              <a:t>OpenContrail)</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Plugin</a:t>
            </a:r>
            <a:endParaRPr sz="900">
              <a:solidFill>
                <a:srgbClr val="FFFFFF"/>
              </a:solidFill>
              <a:latin typeface="Overpass" pitchFamily="2" charset="77"/>
              <a:ea typeface="Proxima Nova"/>
              <a:cs typeface="Proxima Nova"/>
              <a:sym typeface="Proxima Nova"/>
            </a:endParaRPr>
          </a:p>
        </p:txBody>
      </p:sp>
      <p:sp>
        <p:nvSpPr>
          <p:cNvPr id="3310" name="Shape 3310"/>
          <p:cNvSpPr/>
          <p:nvPr/>
        </p:nvSpPr>
        <p:spPr>
          <a:xfrm>
            <a:off x="5007067" y="2426400"/>
            <a:ext cx="727500" cy="6723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Cisco</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Contiv</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Plugin</a:t>
            </a:r>
            <a:endParaRPr sz="900">
              <a:solidFill>
                <a:srgbClr val="FFFFFF"/>
              </a:solidFill>
              <a:latin typeface="Overpass" pitchFamily="2" charset="77"/>
              <a:ea typeface="Proxima Nova"/>
              <a:cs typeface="Proxima Nova"/>
              <a:sym typeface="Proxima Nova"/>
            </a:endParaRPr>
          </a:p>
        </p:txBody>
      </p:sp>
      <p:sp>
        <p:nvSpPr>
          <p:cNvPr id="3311" name="Shape 3311"/>
          <p:cNvSpPr/>
          <p:nvPr/>
        </p:nvSpPr>
        <p:spPr>
          <a:xfrm>
            <a:off x="5805790" y="2426400"/>
            <a:ext cx="727500" cy="6723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Big Switch</a:t>
            </a:r>
            <a:endParaRPr sz="9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rgbClr val="FFFFFF"/>
                </a:solidFill>
                <a:latin typeface="Overpass" pitchFamily="2" charset="77"/>
                <a:ea typeface="Proxima Nova"/>
                <a:cs typeface="Proxima Nova"/>
                <a:sym typeface="Proxima Nova"/>
              </a:rPr>
              <a:t>Plugin</a:t>
            </a:r>
            <a:endParaRPr sz="900">
              <a:solidFill>
                <a:srgbClr val="FFFFFF"/>
              </a:solidFill>
              <a:latin typeface="Overpass" pitchFamily="2" charset="77"/>
              <a:ea typeface="Proxima Nova"/>
              <a:cs typeface="Proxima Nova"/>
              <a:sym typeface="Proxima Nova"/>
            </a:endParaRPr>
          </a:p>
        </p:txBody>
      </p:sp>
      <p:cxnSp>
        <p:nvCxnSpPr>
          <p:cNvPr id="3312" name="Shape 3312"/>
          <p:cNvCxnSpPr/>
          <p:nvPr/>
        </p:nvCxnSpPr>
        <p:spPr>
          <a:xfrm>
            <a:off x="1377201" y="2118600"/>
            <a:ext cx="0" cy="307800"/>
          </a:xfrm>
          <a:prstGeom prst="straightConnector1">
            <a:avLst/>
          </a:prstGeom>
          <a:noFill/>
          <a:ln w="9525" cap="flat" cmpd="sng">
            <a:solidFill>
              <a:schemeClr val="dk2"/>
            </a:solidFill>
            <a:prstDash val="solid"/>
            <a:round/>
            <a:headEnd type="none" w="lg" len="lg"/>
            <a:tailEnd type="triangle" w="lg" len="lg"/>
          </a:ln>
        </p:spPr>
      </p:cxnSp>
      <p:cxnSp>
        <p:nvCxnSpPr>
          <p:cNvPr id="3313" name="Shape 3313"/>
          <p:cNvCxnSpPr/>
          <p:nvPr/>
        </p:nvCxnSpPr>
        <p:spPr>
          <a:xfrm>
            <a:off x="2175167" y="2118627"/>
            <a:ext cx="0" cy="307800"/>
          </a:xfrm>
          <a:prstGeom prst="straightConnector1">
            <a:avLst/>
          </a:prstGeom>
          <a:noFill/>
          <a:ln w="9525" cap="flat" cmpd="sng">
            <a:solidFill>
              <a:schemeClr val="dk2"/>
            </a:solidFill>
            <a:prstDash val="solid"/>
            <a:round/>
            <a:headEnd type="none" w="lg" len="lg"/>
            <a:tailEnd type="triangle" w="lg" len="lg"/>
          </a:ln>
        </p:spPr>
      </p:cxnSp>
      <p:cxnSp>
        <p:nvCxnSpPr>
          <p:cNvPr id="3314" name="Shape 3314"/>
          <p:cNvCxnSpPr/>
          <p:nvPr/>
        </p:nvCxnSpPr>
        <p:spPr>
          <a:xfrm>
            <a:off x="2973132" y="2118627"/>
            <a:ext cx="0" cy="307800"/>
          </a:xfrm>
          <a:prstGeom prst="straightConnector1">
            <a:avLst/>
          </a:prstGeom>
          <a:noFill/>
          <a:ln w="9525" cap="flat" cmpd="sng">
            <a:solidFill>
              <a:schemeClr val="dk2"/>
            </a:solidFill>
            <a:prstDash val="solid"/>
            <a:round/>
            <a:headEnd type="none" w="lg" len="lg"/>
            <a:tailEnd type="triangle" w="lg" len="lg"/>
          </a:ln>
        </p:spPr>
      </p:cxnSp>
      <p:cxnSp>
        <p:nvCxnSpPr>
          <p:cNvPr id="3315" name="Shape 3315"/>
          <p:cNvCxnSpPr/>
          <p:nvPr/>
        </p:nvCxnSpPr>
        <p:spPr>
          <a:xfrm>
            <a:off x="3771098" y="2118627"/>
            <a:ext cx="0" cy="307800"/>
          </a:xfrm>
          <a:prstGeom prst="straightConnector1">
            <a:avLst/>
          </a:prstGeom>
          <a:noFill/>
          <a:ln w="9525" cap="flat" cmpd="sng">
            <a:solidFill>
              <a:schemeClr val="dk2"/>
            </a:solidFill>
            <a:prstDash val="solid"/>
            <a:round/>
            <a:headEnd type="none" w="lg" len="lg"/>
            <a:tailEnd type="triangle" w="lg" len="lg"/>
          </a:ln>
        </p:spPr>
      </p:cxnSp>
      <p:cxnSp>
        <p:nvCxnSpPr>
          <p:cNvPr id="3316" name="Shape 3316"/>
          <p:cNvCxnSpPr/>
          <p:nvPr/>
        </p:nvCxnSpPr>
        <p:spPr>
          <a:xfrm>
            <a:off x="4569063" y="2118627"/>
            <a:ext cx="0" cy="307800"/>
          </a:xfrm>
          <a:prstGeom prst="straightConnector1">
            <a:avLst/>
          </a:prstGeom>
          <a:noFill/>
          <a:ln w="9525" cap="flat" cmpd="sng">
            <a:solidFill>
              <a:schemeClr val="dk2"/>
            </a:solidFill>
            <a:prstDash val="solid"/>
            <a:round/>
            <a:headEnd type="none" w="lg" len="lg"/>
            <a:tailEnd type="triangle" w="lg" len="lg"/>
          </a:ln>
        </p:spPr>
      </p:cxnSp>
      <p:cxnSp>
        <p:nvCxnSpPr>
          <p:cNvPr id="3317" name="Shape 3317"/>
          <p:cNvCxnSpPr/>
          <p:nvPr/>
        </p:nvCxnSpPr>
        <p:spPr>
          <a:xfrm>
            <a:off x="5367029" y="2118627"/>
            <a:ext cx="0" cy="307800"/>
          </a:xfrm>
          <a:prstGeom prst="straightConnector1">
            <a:avLst/>
          </a:prstGeom>
          <a:noFill/>
          <a:ln w="9525" cap="flat" cmpd="sng">
            <a:solidFill>
              <a:schemeClr val="dk2"/>
            </a:solidFill>
            <a:prstDash val="solid"/>
            <a:round/>
            <a:headEnd type="none" w="lg" len="lg"/>
            <a:tailEnd type="triangle" w="lg" len="lg"/>
          </a:ln>
        </p:spPr>
      </p:cxnSp>
      <p:cxnSp>
        <p:nvCxnSpPr>
          <p:cNvPr id="3318" name="Shape 3318"/>
          <p:cNvCxnSpPr/>
          <p:nvPr/>
        </p:nvCxnSpPr>
        <p:spPr>
          <a:xfrm>
            <a:off x="6164994" y="2118627"/>
            <a:ext cx="0" cy="307800"/>
          </a:xfrm>
          <a:prstGeom prst="straightConnector1">
            <a:avLst/>
          </a:prstGeom>
          <a:noFill/>
          <a:ln w="9525" cap="flat" cmpd="sng">
            <a:solidFill>
              <a:schemeClr val="dk2"/>
            </a:solidFill>
            <a:prstDash val="solid"/>
            <a:round/>
            <a:headEnd type="none" w="lg" len="lg"/>
            <a:tailEnd type="triangle" w="lg" len="lg"/>
          </a:ln>
        </p:spPr>
      </p:cxnSp>
      <p:sp>
        <p:nvSpPr>
          <p:cNvPr id="3319" name="Shape 3319"/>
          <p:cNvSpPr/>
          <p:nvPr/>
        </p:nvSpPr>
        <p:spPr>
          <a:xfrm>
            <a:off x="3210450" y="3502450"/>
            <a:ext cx="894900" cy="1641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Certified Plugin</a:t>
            </a:r>
            <a:endParaRPr sz="700">
              <a:latin typeface="Overpass" pitchFamily="2" charset="77"/>
              <a:ea typeface="Proxima Nova"/>
              <a:cs typeface="Proxima Nova"/>
              <a:sym typeface="Proxima Nova"/>
            </a:endParaRPr>
          </a:p>
        </p:txBody>
      </p:sp>
      <p:sp>
        <p:nvSpPr>
          <p:cNvPr id="3320" name="Shape 3320"/>
          <p:cNvSpPr/>
          <p:nvPr/>
        </p:nvSpPr>
        <p:spPr>
          <a:xfrm>
            <a:off x="4125072" y="3502450"/>
            <a:ext cx="894900" cy="1641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Validated Plugin</a:t>
            </a:r>
            <a:endParaRPr sz="700">
              <a:latin typeface="Overpass" pitchFamily="2" charset="77"/>
              <a:ea typeface="Proxima Nova"/>
              <a:cs typeface="Proxima Nova"/>
              <a:sym typeface="Proxima Nova"/>
            </a:endParaRPr>
          </a:p>
        </p:txBody>
      </p:sp>
      <p:sp>
        <p:nvSpPr>
          <p:cNvPr id="3321" name="Shape 3321"/>
          <p:cNvSpPr txBox="1"/>
          <p:nvPr/>
        </p:nvSpPr>
        <p:spPr>
          <a:xfrm>
            <a:off x="1024200" y="4437675"/>
            <a:ext cx="7095600" cy="240900"/>
          </a:xfrm>
          <a:prstGeom prst="rect">
            <a:avLst/>
          </a:prstGeom>
          <a:noFill/>
          <a:ln>
            <a:noFill/>
          </a:ln>
        </p:spPr>
        <p:txBody>
          <a:bodyPr wrap="square" lIns="91425" tIns="91425" rIns="91425" bIns="91425" anchor="t" anchorCtr="0">
            <a:noAutofit/>
          </a:bodyPr>
          <a:lstStyle/>
          <a:p>
            <a:pPr marL="0" lvl="0" indent="0" algn="ctr">
              <a:spcBef>
                <a:spcPts val="0"/>
              </a:spcBef>
              <a:spcAft>
                <a:spcPts val="0"/>
              </a:spcAft>
              <a:buNone/>
            </a:pPr>
            <a:r>
              <a:rPr lang="en" sz="900">
                <a:solidFill>
                  <a:schemeClr val="dk1"/>
                </a:solidFill>
                <a:latin typeface="Overpass" pitchFamily="2" charset="77"/>
                <a:ea typeface="Overpass"/>
                <a:cs typeface="Overpass"/>
                <a:sym typeface="Overpass"/>
              </a:rPr>
              <a:t>* Flannel is minimally verified and is supported only and exactly as deployed in the OpenShift on OpenStack reference architecture</a:t>
            </a:r>
            <a:endParaRPr sz="900">
              <a:solidFill>
                <a:schemeClr val="dk1"/>
              </a:solidFill>
              <a:latin typeface="Overpass" pitchFamily="2" charset="77"/>
              <a:ea typeface="Overpass"/>
              <a:cs typeface="Overpass"/>
              <a:sym typeface="Overpass"/>
            </a:endParaRPr>
          </a:p>
        </p:txBody>
      </p:sp>
      <p:sp>
        <p:nvSpPr>
          <p:cNvPr id="3322" name="Shape 3322"/>
          <p:cNvSpPr/>
          <p:nvPr/>
        </p:nvSpPr>
        <p:spPr>
          <a:xfrm>
            <a:off x="6604424" y="2426400"/>
            <a:ext cx="727500" cy="6723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lt1"/>
                </a:solidFill>
                <a:latin typeface="Overpass" pitchFamily="2" charset="77"/>
                <a:ea typeface="Proxima Nova"/>
                <a:cs typeface="Proxima Nova"/>
                <a:sym typeface="Proxima Nova"/>
              </a:rPr>
              <a:t>VMware</a:t>
            </a:r>
            <a:endParaRPr sz="900">
              <a:solidFill>
                <a:schemeClr val="lt1"/>
              </a:solidFill>
              <a:latin typeface="Overpass" pitchFamily="2" charset="77"/>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en" sz="900">
                <a:solidFill>
                  <a:schemeClr val="lt1"/>
                </a:solidFill>
                <a:latin typeface="Overpass" pitchFamily="2" charset="77"/>
                <a:ea typeface="Proxima Nova"/>
                <a:cs typeface="Proxima Nova"/>
                <a:sym typeface="Proxima Nova"/>
              </a:rPr>
              <a:t>NSX-T</a:t>
            </a:r>
            <a:endParaRPr sz="900">
              <a:solidFill>
                <a:schemeClr val="lt1"/>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chemeClr val="lt1"/>
                </a:solidFill>
                <a:latin typeface="Overpass" pitchFamily="2" charset="77"/>
                <a:ea typeface="Proxima Nova"/>
                <a:cs typeface="Proxima Nova"/>
                <a:sym typeface="Proxima Nova"/>
              </a:rPr>
              <a:t>Plugin</a:t>
            </a:r>
            <a:endParaRPr sz="900">
              <a:solidFill>
                <a:srgbClr val="FFFFFF"/>
              </a:solidFill>
              <a:latin typeface="Overpass" pitchFamily="2" charset="77"/>
              <a:ea typeface="Proxima Nova"/>
              <a:cs typeface="Proxima Nova"/>
              <a:sym typeface="Proxima Nova"/>
            </a:endParaRPr>
          </a:p>
        </p:txBody>
      </p:sp>
      <p:sp>
        <p:nvSpPr>
          <p:cNvPr id="3323" name="Shape 3323"/>
          <p:cNvSpPr/>
          <p:nvPr/>
        </p:nvSpPr>
        <p:spPr>
          <a:xfrm>
            <a:off x="5038765" y="3502450"/>
            <a:ext cx="894900" cy="164100"/>
          </a:xfrm>
          <a:prstGeom prst="rect">
            <a:avLst/>
          </a:prstGeom>
          <a:solidFill>
            <a:srgbClr val="B7B7B7"/>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In-Progress</a:t>
            </a:r>
            <a:endParaRPr sz="700">
              <a:latin typeface="Overpass" pitchFamily="2" charset="77"/>
              <a:ea typeface="Proxima Nova"/>
              <a:cs typeface="Proxima Nova"/>
              <a:sym typeface="Proxima Nova"/>
            </a:endParaRPr>
          </a:p>
        </p:txBody>
      </p:sp>
      <p:cxnSp>
        <p:nvCxnSpPr>
          <p:cNvPr id="3324" name="Shape 3324"/>
          <p:cNvCxnSpPr/>
          <p:nvPr/>
        </p:nvCxnSpPr>
        <p:spPr>
          <a:xfrm>
            <a:off x="6962960" y="2118627"/>
            <a:ext cx="0" cy="307800"/>
          </a:xfrm>
          <a:prstGeom prst="straightConnector1">
            <a:avLst/>
          </a:prstGeom>
          <a:noFill/>
          <a:ln w="9525" cap="flat" cmpd="sng">
            <a:solidFill>
              <a:schemeClr val="dk2"/>
            </a:solidFill>
            <a:prstDash val="solid"/>
            <a:round/>
            <a:headEnd type="none" w="lg" len="lg"/>
            <a:tailEnd type="triangle" w="lg" len="lg"/>
          </a:ln>
        </p:spPr>
      </p:cxnSp>
      <p:sp>
        <p:nvSpPr>
          <p:cNvPr id="3325" name="Shape 3325"/>
          <p:cNvSpPr/>
          <p:nvPr/>
        </p:nvSpPr>
        <p:spPr>
          <a:xfrm>
            <a:off x="1093158" y="2900629"/>
            <a:ext cx="579300" cy="146700"/>
          </a:xfrm>
          <a:prstGeom prst="rect">
            <a:avLst/>
          </a:prstGeom>
          <a:solidFill>
            <a:srgbClr val="B6D7A8"/>
          </a:solidFill>
          <a:ln>
            <a:noFill/>
          </a:ln>
        </p:spPr>
        <p:txBody>
          <a:bodyPr wrap="square" lIns="91425" tIns="91425" rIns="91425" bIns="91425" anchor="ctr" anchorCtr="0">
            <a:noAutofit/>
          </a:bodyPr>
          <a:lstStyle/>
          <a:p>
            <a:pPr marL="0" lvl="0" indent="0" algn="ctr">
              <a:spcBef>
                <a:spcPts val="0"/>
              </a:spcBef>
              <a:spcAft>
                <a:spcPts val="0"/>
              </a:spcAft>
              <a:buNone/>
            </a:pPr>
            <a:r>
              <a:rPr lang="en" sz="700">
                <a:solidFill>
                  <a:srgbClr val="38761D"/>
                </a:solidFill>
                <a:latin typeface="Overpass" pitchFamily="2" charset="77"/>
                <a:ea typeface="Proxima Nova"/>
                <a:cs typeface="Proxima Nova"/>
                <a:sym typeface="Proxima Nova"/>
              </a:rPr>
              <a:t>DEFAULT</a:t>
            </a:r>
            <a:endParaRPr sz="700">
              <a:solidFill>
                <a:srgbClr val="38761D"/>
              </a:solidFill>
              <a:latin typeface="Overpass" pitchFamily="2" charset="77"/>
              <a:ea typeface="Proxima Nova"/>
              <a:cs typeface="Proxima Nova"/>
              <a:sym typeface="Proxima Nova"/>
            </a:endParaRPr>
          </a:p>
        </p:txBody>
      </p:sp>
      <p:sp>
        <p:nvSpPr>
          <p:cNvPr id="3326" name="Shape 3326"/>
          <p:cNvSpPr/>
          <p:nvPr/>
        </p:nvSpPr>
        <p:spPr>
          <a:xfrm>
            <a:off x="7403049" y="2426388"/>
            <a:ext cx="727500" cy="672300"/>
          </a:xfrm>
          <a:prstGeom prst="rect">
            <a:avLst/>
          </a:prstGeom>
          <a:solidFill>
            <a:srgbClr val="B7B7B7"/>
          </a:solidFill>
          <a:ln>
            <a:noFill/>
          </a:ln>
        </p:spPr>
        <p:txBody>
          <a:bodyPr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lt1"/>
                </a:solidFill>
                <a:latin typeface="Overpass" pitchFamily="2" charset="77"/>
                <a:ea typeface="Proxima Nova"/>
                <a:cs typeface="Proxima Nova"/>
                <a:sym typeface="Proxima Nova"/>
              </a:rPr>
              <a:t>Open</a:t>
            </a:r>
            <a:br>
              <a:rPr lang="en" sz="900">
                <a:solidFill>
                  <a:schemeClr val="lt1"/>
                </a:solidFill>
                <a:latin typeface="Overpass" pitchFamily="2" charset="77"/>
                <a:ea typeface="Proxima Nova"/>
                <a:cs typeface="Proxima Nova"/>
                <a:sym typeface="Proxima Nova"/>
              </a:rPr>
            </a:br>
            <a:r>
              <a:rPr lang="en" sz="900">
                <a:solidFill>
                  <a:schemeClr val="lt1"/>
                </a:solidFill>
                <a:latin typeface="Overpass" pitchFamily="2" charset="77"/>
                <a:ea typeface="Proxima Nova"/>
                <a:cs typeface="Proxima Nova"/>
                <a:sym typeface="Proxima Nova"/>
              </a:rPr>
              <a:t>Daylight</a:t>
            </a:r>
            <a:endParaRPr sz="900">
              <a:solidFill>
                <a:schemeClr val="lt1"/>
              </a:solidFill>
              <a:latin typeface="Overpass" pitchFamily="2" charset="77"/>
              <a:ea typeface="Proxima Nova"/>
              <a:cs typeface="Proxima Nova"/>
              <a:sym typeface="Proxima Nova"/>
            </a:endParaRPr>
          </a:p>
          <a:p>
            <a:pPr marL="0" lvl="0" indent="0" algn="ctr" rtl="0">
              <a:spcBef>
                <a:spcPts val="0"/>
              </a:spcBef>
              <a:spcAft>
                <a:spcPts val="0"/>
              </a:spcAft>
              <a:buNone/>
            </a:pPr>
            <a:r>
              <a:rPr lang="en" sz="900">
                <a:solidFill>
                  <a:schemeClr val="lt1"/>
                </a:solidFill>
                <a:latin typeface="Overpass" pitchFamily="2" charset="77"/>
                <a:ea typeface="Proxima Nova"/>
                <a:cs typeface="Proxima Nova"/>
                <a:sym typeface="Proxima Nova"/>
              </a:rPr>
              <a:t>Plugin</a:t>
            </a:r>
            <a:endParaRPr sz="900">
              <a:solidFill>
                <a:srgbClr val="FFFFFF"/>
              </a:solidFill>
              <a:latin typeface="Overpass" pitchFamily="2" charset="77"/>
              <a:ea typeface="Proxima Nova"/>
              <a:cs typeface="Proxima Nova"/>
              <a:sym typeface="Proxima Nova"/>
            </a:endParaRPr>
          </a:p>
        </p:txBody>
      </p:sp>
      <p:cxnSp>
        <p:nvCxnSpPr>
          <p:cNvPr id="3327" name="Shape 3327"/>
          <p:cNvCxnSpPr/>
          <p:nvPr/>
        </p:nvCxnSpPr>
        <p:spPr>
          <a:xfrm>
            <a:off x="7766810" y="2118627"/>
            <a:ext cx="0" cy="307800"/>
          </a:xfrm>
          <a:prstGeom prst="straightConnector1">
            <a:avLst/>
          </a:prstGeom>
          <a:noFill/>
          <a:ln w="9525" cap="flat" cmpd="sng">
            <a:solidFill>
              <a:schemeClr val="dk2"/>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3207E256-FF48-9E47-9D0B-E355448998AA}"/>
              </a:ext>
            </a:extLst>
          </p:cNvPr>
          <p:cNvSpPr>
            <a:spLocks noGrp="1"/>
          </p:cNvSpPr>
          <p:nvPr>
            <p:ph type="sldNum" idx="12"/>
          </p:nvPr>
        </p:nvSpPr>
        <p:spPr/>
        <p:txBody>
          <a:bodyPr/>
          <a:lstStyle/>
          <a:p>
            <a:fld id="{00000000-1234-1234-1234-123412341234}" type="slidenum">
              <a:rPr lang="en" smtClean="0"/>
              <a:pPr/>
              <a:t>59</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5" name="Shape 575"/>
          <p:cNvSpPr txBox="1"/>
          <p:nvPr/>
        </p:nvSpPr>
        <p:spPr>
          <a:xfrm>
            <a:off x="1446425" y="1378900"/>
            <a:ext cx="6293400" cy="686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a:latin typeface="Overpass"/>
                <a:ea typeface="Overpass"/>
                <a:cs typeface="Overpass"/>
                <a:sym typeface="Overpass"/>
              </a:rPr>
              <a:t>Virtual machines are </a:t>
            </a:r>
            <a:r>
              <a:rPr lang="en" sz="1800">
                <a:solidFill>
                  <a:srgbClr val="CC0000"/>
                </a:solidFill>
                <a:latin typeface="Overpass"/>
                <a:ea typeface="Overpass"/>
                <a:cs typeface="Overpass"/>
                <a:sym typeface="Overpass"/>
              </a:rPr>
              <a:t>NOT</a:t>
            </a:r>
            <a:r>
              <a:rPr lang="en" sz="1800">
                <a:latin typeface="Overpass"/>
                <a:ea typeface="Overpass"/>
                <a:cs typeface="Overpass"/>
                <a:sym typeface="Overpass"/>
              </a:rPr>
              <a:t> portable across hypervisor and do </a:t>
            </a:r>
            <a:r>
              <a:rPr lang="en" sz="1800">
                <a:solidFill>
                  <a:srgbClr val="CC0000"/>
                </a:solidFill>
                <a:latin typeface="Overpass"/>
                <a:ea typeface="Overpass"/>
                <a:cs typeface="Overpass"/>
                <a:sym typeface="Overpass"/>
              </a:rPr>
              <a:t>NOT</a:t>
            </a:r>
            <a:r>
              <a:rPr lang="en" sz="1800">
                <a:latin typeface="Overpass"/>
                <a:ea typeface="Overpass"/>
                <a:cs typeface="Overpass"/>
                <a:sym typeface="Overpass"/>
              </a:rPr>
              <a:t> provide portable packaging for applications</a:t>
            </a:r>
            <a:endParaRPr sz="1800">
              <a:latin typeface="Overpass"/>
              <a:ea typeface="Overpass"/>
              <a:cs typeface="Overpass"/>
              <a:sym typeface="Overpass"/>
            </a:endParaRPr>
          </a:p>
        </p:txBody>
      </p:sp>
      <p:sp>
        <p:nvSpPr>
          <p:cNvPr id="576" name="Shape 576"/>
          <p:cNvSpPr txBox="1"/>
          <p:nvPr/>
        </p:nvSpPr>
        <p:spPr>
          <a:xfrm>
            <a:off x="826650" y="0"/>
            <a:ext cx="7490700" cy="10632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2800">
                <a:solidFill>
                  <a:srgbClr val="000000"/>
                </a:solidFill>
                <a:latin typeface="Overpass"/>
                <a:ea typeface="Overpass"/>
                <a:cs typeface="Overpass"/>
                <a:sym typeface="Overpass"/>
              </a:rPr>
              <a:t>APPLICATION PORTABILITY WITH VM</a:t>
            </a:r>
            <a:endParaRPr sz="2800">
              <a:solidFill>
                <a:srgbClr val="000000"/>
              </a:solidFill>
              <a:latin typeface="Overpass"/>
              <a:ea typeface="Overpass"/>
              <a:cs typeface="Overpass"/>
              <a:sym typeface="Overpass"/>
            </a:endParaRPr>
          </a:p>
        </p:txBody>
      </p:sp>
      <p:grpSp>
        <p:nvGrpSpPr>
          <p:cNvPr id="577" name="Shape 577"/>
          <p:cNvGrpSpPr/>
          <p:nvPr/>
        </p:nvGrpSpPr>
        <p:grpSpPr>
          <a:xfrm>
            <a:off x="4049234" y="2689688"/>
            <a:ext cx="1094327" cy="1020248"/>
            <a:chOff x="2838075" y="1626000"/>
            <a:chExt cx="1506300" cy="1661100"/>
          </a:xfrm>
        </p:grpSpPr>
        <p:sp>
          <p:nvSpPr>
            <p:cNvPr id="578" name="Shape 578"/>
            <p:cNvSpPr/>
            <p:nvPr/>
          </p:nvSpPr>
          <p:spPr>
            <a:xfrm>
              <a:off x="2838075" y="1626000"/>
              <a:ext cx="1506300" cy="1661100"/>
            </a:xfrm>
            <a:prstGeom prst="rect">
              <a:avLst/>
            </a:prstGeom>
            <a:solidFill>
              <a:srgbClr val="B4A7D6"/>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20124D"/>
                  </a:solidFill>
                  <a:latin typeface="Overpass"/>
                  <a:ea typeface="Overpass"/>
                  <a:cs typeface="Overpass"/>
                  <a:sym typeface="Overpass"/>
                </a:rPr>
                <a:t>VM Type X</a:t>
              </a:r>
              <a:endParaRPr sz="800">
                <a:solidFill>
                  <a:srgbClr val="20124D"/>
                </a:solidFill>
                <a:latin typeface="Overpass"/>
                <a:ea typeface="Overpass"/>
                <a:cs typeface="Overpass"/>
                <a:sym typeface="Overpass"/>
              </a:endParaRPr>
            </a:p>
          </p:txBody>
        </p:sp>
        <p:sp>
          <p:nvSpPr>
            <p:cNvPr id="579" name="Shape 579"/>
            <p:cNvSpPr/>
            <p:nvPr/>
          </p:nvSpPr>
          <p:spPr>
            <a:xfrm>
              <a:off x="2927025" y="2051527"/>
              <a:ext cx="13284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580" name="Shape 580"/>
            <p:cNvSpPr/>
            <p:nvPr/>
          </p:nvSpPr>
          <p:spPr>
            <a:xfrm>
              <a:off x="2927025" y="2445338"/>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sp>
          <p:nvSpPr>
            <p:cNvPr id="581" name="Shape 581"/>
            <p:cNvSpPr/>
            <p:nvPr/>
          </p:nvSpPr>
          <p:spPr>
            <a:xfrm>
              <a:off x="2927025" y="2842365"/>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Operating System</a:t>
              </a:r>
              <a:endParaRPr sz="700">
                <a:solidFill>
                  <a:srgbClr val="FFFFFF"/>
                </a:solidFill>
                <a:latin typeface="Overpass"/>
                <a:ea typeface="Overpass"/>
                <a:cs typeface="Overpass"/>
                <a:sym typeface="Overpass"/>
              </a:endParaRPr>
            </a:p>
          </p:txBody>
        </p:sp>
      </p:grpSp>
      <p:grpSp>
        <p:nvGrpSpPr>
          <p:cNvPr id="582" name="Shape 582"/>
          <p:cNvGrpSpPr/>
          <p:nvPr/>
        </p:nvGrpSpPr>
        <p:grpSpPr>
          <a:xfrm>
            <a:off x="2496459" y="3738675"/>
            <a:ext cx="1098000" cy="573000"/>
            <a:chOff x="2026030" y="3738675"/>
            <a:chExt cx="1098000" cy="573000"/>
          </a:xfrm>
        </p:grpSpPr>
        <p:sp>
          <p:nvSpPr>
            <p:cNvPr id="583" name="Shape 583"/>
            <p:cNvSpPr/>
            <p:nvPr/>
          </p:nvSpPr>
          <p:spPr>
            <a:xfrm>
              <a:off x="2026030"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BARE METAL</a:t>
              </a:r>
              <a:endParaRPr sz="900">
                <a:solidFill>
                  <a:srgbClr val="FFFFFF"/>
                </a:solidFill>
                <a:latin typeface="Overpass"/>
                <a:ea typeface="Overpass"/>
                <a:cs typeface="Overpass"/>
                <a:sym typeface="Overpass"/>
              </a:endParaRPr>
            </a:p>
          </p:txBody>
        </p:sp>
        <p:pic>
          <p:nvPicPr>
            <p:cNvPr id="584" name="Shape 584"/>
            <p:cNvPicPr preferRelativeResize="0"/>
            <p:nvPr/>
          </p:nvPicPr>
          <p:blipFill>
            <a:blip r:embed="rId3">
              <a:alphaModFix/>
            </a:blip>
            <a:stretch>
              <a:fillRect/>
            </a:stretch>
          </p:blipFill>
          <p:spPr>
            <a:xfrm>
              <a:off x="2431830" y="3883013"/>
              <a:ext cx="286400" cy="114325"/>
            </a:xfrm>
            <a:prstGeom prst="rect">
              <a:avLst/>
            </a:prstGeom>
            <a:noFill/>
            <a:ln>
              <a:noFill/>
            </a:ln>
          </p:spPr>
        </p:pic>
      </p:grpSp>
      <p:grpSp>
        <p:nvGrpSpPr>
          <p:cNvPr id="585" name="Shape 585"/>
          <p:cNvGrpSpPr/>
          <p:nvPr/>
        </p:nvGrpSpPr>
        <p:grpSpPr>
          <a:xfrm>
            <a:off x="5602228" y="3738675"/>
            <a:ext cx="1098000" cy="573000"/>
            <a:chOff x="4733582" y="3738675"/>
            <a:chExt cx="1098000" cy="573000"/>
          </a:xfrm>
        </p:grpSpPr>
        <p:sp>
          <p:nvSpPr>
            <p:cNvPr id="586" name="Shape 586"/>
            <p:cNvSpPr/>
            <p:nvPr/>
          </p:nvSpPr>
          <p:spPr>
            <a:xfrm>
              <a:off x="4733582"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PRIVATE CLOUD</a:t>
              </a:r>
              <a:endParaRPr sz="900">
                <a:solidFill>
                  <a:srgbClr val="FFFFFF"/>
                </a:solidFill>
                <a:latin typeface="Overpass"/>
                <a:ea typeface="Overpass"/>
                <a:cs typeface="Overpass"/>
                <a:sym typeface="Overpass"/>
              </a:endParaRPr>
            </a:p>
          </p:txBody>
        </p:sp>
        <p:pic>
          <p:nvPicPr>
            <p:cNvPr id="587" name="Shape 587"/>
            <p:cNvPicPr preferRelativeResize="0"/>
            <p:nvPr/>
          </p:nvPicPr>
          <p:blipFill>
            <a:blip r:embed="rId4">
              <a:alphaModFix/>
            </a:blip>
            <a:stretch>
              <a:fillRect/>
            </a:stretch>
          </p:blipFill>
          <p:spPr>
            <a:xfrm>
              <a:off x="5143198" y="3843637"/>
              <a:ext cx="278769" cy="193079"/>
            </a:xfrm>
            <a:prstGeom prst="rect">
              <a:avLst/>
            </a:prstGeom>
            <a:noFill/>
            <a:ln>
              <a:noFill/>
            </a:ln>
          </p:spPr>
        </p:pic>
      </p:grpSp>
      <p:grpSp>
        <p:nvGrpSpPr>
          <p:cNvPr id="588" name="Shape 588"/>
          <p:cNvGrpSpPr/>
          <p:nvPr/>
        </p:nvGrpSpPr>
        <p:grpSpPr>
          <a:xfrm>
            <a:off x="7155112" y="3738675"/>
            <a:ext cx="1098000" cy="573000"/>
            <a:chOff x="6088312" y="3738675"/>
            <a:chExt cx="1098000" cy="573000"/>
          </a:xfrm>
        </p:grpSpPr>
        <p:sp>
          <p:nvSpPr>
            <p:cNvPr id="589" name="Shape 589"/>
            <p:cNvSpPr/>
            <p:nvPr/>
          </p:nvSpPr>
          <p:spPr>
            <a:xfrm>
              <a:off x="6088312"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PUBLIC CLOUD</a:t>
              </a:r>
              <a:endParaRPr sz="900">
                <a:solidFill>
                  <a:srgbClr val="FFFFFF"/>
                </a:solidFill>
                <a:latin typeface="Overpass"/>
                <a:ea typeface="Overpass"/>
                <a:cs typeface="Overpass"/>
                <a:sym typeface="Overpass"/>
              </a:endParaRPr>
            </a:p>
          </p:txBody>
        </p:sp>
        <p:pic>
          <p:nvPicPr>
            <p:cNvPr id="590" name="Shape 590"/>
            <p:cNvPicPr preferRelativeResize="0"/>
            <p:nvPr/>
          </p:nvPicPr>
          <p:blipFill>
            <a:blip r:embed="rId5">
              <a:alphaModFix/>
            </a:blip>
            <a:stretch>
              <a:fillRect/>
            </a:stretch>
          </p:blipFill>
          <p:spPr>
            <a:xfrm>
              <a:off x="6497927" y="3843637"/>
              <a:ext cx="278769" cy="193079"/>
            </a:xfrm>
            <a:prstGeom prst="rect">
              <a:avLst/>
            </a:prstGeom>
            <a:noFill/>
            <a:ln>
              <a:noFill/>
            </a:ln>
          </p:spPr>
        </p:pic>
      </p:grpSp>
      <p:grpSp>
        <p:nvGrpSpPr>
          <p:cNvPr id="591" name="Shape 591"/>
          <p:cNvGrpSpPr/>
          <p:nvPr/>
        </p:nvGrpSpPr>
        <p:grpSpPr>
          <a:xfrm>
            <a:off x="4049343" y="3738675"/>
            <a:ext cx="1098000" cy="573000"/>
            <a:chOff x="3380760" y="3738675"/>
            <a:chExt cx="1098000" cy="573000"/>
          </a:xfrm>
        </p:grpSpPr>
        <p:sp>
          <p:nvSpPr>
            <p:cNvPr id="592" name="Shape 592"/>
            <p:cNvSpPr/>
            <p:nvPr/>
          </p:nvSpPr>
          <p:spPr>
            <a:xfrm>
              <a:off x="3380760"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800" dirty="0">
                  <a:solidFill>
                    <a:srgbClr val="FFFFFF"/>
                  </a:solidFill>
                  <a:latin typeface="Overpass"/>
                  <a:ea typeface="Overpass"/>
                  <a:cs typeface="Overpass"/>
                  <a:sym typeface="Overpass"/>
                </a:rPr>
                <a:t>VIRTUALIZATION</a:t>
              </a:r>
              <a:endParaRPr sz="800" dirty="0">
                <a:solidFill>
                  <a:srgbClr val="FFFFFF"/>
                </a:solidFill>
                <a:latin typeface="Overpass"/>
                <a:ea typeface="Overpass"/>
                <a:cs typeface="Overpass"/>
                <a:sym typeface="Overpass"/>
              </a:endParaRPr>
            </a:p>
          </p:txBody>
        </p:sp>
        <p:pic>
          <p:nvPicPr>
            <p:cNvPr id="593" name="Shape 593"/>
            <p:cNvPicPr preferRelativeResize="0"/>
            <p:nvPr/>
          </p:nvPicPr>
          <p:blipFill>
            <a:blip r:embed="rId6">
              <a:alphaModFix/>
            </a:blip>
            <a:stretch>
              <a:fillRect/>
            </a:stretch>
          </p:blipFill>
          <p:spPr>
            <a:xfrm>
              <a:off x="3786560" y="3872116"/>
              <a:ext cx="286400" cy="136119"/>
            </a:xfrm>
            <a:prstGeom prst="rect">
              <a:avLst/>
            </a:prstGeom>
            <a:noFill/>
            <a:ln>
              <a:noFill/>
            </a:ln>
          </p:spPr>
        </p:pic>
      </p:grpSp>
      <p:grpSp>
        <p:nvGrpSpPr>
          <p:cNvPr id="594" name="Shape 594"/>
          <p:cNvGrpSpPr/>
          <p:nvPr/>
        </p:nvGrpSpPr>
        <p:grpSpPr>
          <a:xfrm>
            <a:off x="943575" y="3738675"/>
            <a:ext cx="1098000" cy="573000"/>
            <a:chOff x="791175" y="3738675"/>
            <a:chExt cx="1098000" cy="573000"/>
          </a:xfrm>
        </p:grpSpPr>
        <p:sp>
          <p:nvSpPr>
            <p:cNvPr id="595" name="Shape 595"/>
            <p:cNvSpPr/>
            <p:nvPr/>
          </p:nvSpPr>
          <p:spPr>
            <a:xfrm>
              <a:off x="791175"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LAPTOP</a:t>
              </a:r>
              <a:endParaRPr sz="900">
                <a:solidFill>
                  <a:srgbClr val="FFFFFF"/>
                </a:solidFill>
                <a:latin typeface="Overpass"/>
                <a:ea typeface="Overpass"/>
                <a:cs typeface="Overpass"/>
                <a:sym typeface="Overpass"/>
              </a:endParaRPr>
            </a:p>
          </p:txBody>
        </p:sp>
        <p:pic>
          <p:nvPicPr>
            <p:cNvPr id="596" name="Shape 596"/>
            <p:cNvPicPr preferRelativeResize="0"/>
            <p:nvPr/>
          </p:nvPicPr>
          <p:blipFill>
            <a:blip r:embed="rId7">
              <a:alphaModFix/>
            </a:blip>
            <a:stretch>
              <a:fillRect/>
            </a:stretch>
          </p:blipFill>
          <p:spPr>
            <a:xfrm>
              <a:off x="1213275" y="3847026"/>
              <a:ext cx="253800" cy="186300"/>
            </a:xfrm>
            <a:prstGeom prst="rect">
              <a:avLst/>
            </a:prstGeom>
            <a:noFill/>
            <a:ln>
              <a:noFill/>
            </a:ln>
          </p:spPr>
        </p:pic>
      </p:grpSp>
      <p:grpSp>
        <p:nvGrpSpPr>
          <p:cNvPr id="597" name="Shape 597"/>
          <p:cNvGrpSpPr/>
          <p:nvPr/>
        </p:nvGrpSpPr>
        <p:grpSpPr>
          <a:xfrm>
            <a:off x="2495982" y="3025704"/>
            <a:ext cx="1096329" cy="686296"/>
            <a:chOff x="2927025" y="2051527"/>
            <a:chExt cx="1328400" cy="1150538"/>
          </a:xfrm>
        </p:grpSpPr>
        <p:sp>
          <p:nvSpPr>
            <p:cNvPr id="598" name="Shape 598"/>
            <p:cNvSpPr/>
            <p:nvPr/>
          </p:nvSpPr>
          <p:spPr>
            <a:xfrm>
              <a:off x="2927025" y="2051527"/>
              <a:ext cx="13284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599" name="Shape 599"/>
            <p:cNvSpPr/>
            <p:nvPr/>
          </p:nvSpPr>
          <p:spPr>
            <a:xfrm>
              <a:off x="2927025" y="2445338"/>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sp>
          <p:nvSpPr>
            <p:cNvPr id="600" name="Shape 600"/>
            <p:cNvSpPr/>
            <p:nvPr/>
          </p:nvSpPr>
          <p:spPr>
            <a:xfrm>
              <a:off x="2927025" y="2842365"/>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Operating System</a:t>
              </a:r>
              <a:endParaRPr sz="700">
                <a:solidFill>
                  <a:srgbClr val="FFFFFF"/>
                </a:solidFill>
                <a:latin typeface="Overpass"/>
                <a:ea typeface="Overpass"/>
                <a:cs typeface="Overpass"/>
                <a:sym typeface="Overpass"/>
              </a:endParaRPr>
            </a:p>
          </p:txBody>
        </p:sp>
      </p:grpSp>
      <p:grpSp>
        <p:nvGrpSpPr>
          <p:cNvPr id="601" name="Shape 601"/>
          <p:cNvGrpSpPr/>
          <p:nvPr/>
        </p:nvGrpSpPr>
        <p:grpSpPr>
          <a:xfrm>
            <a:off x="5602416" y="2689688"/>
            <a:ext cx="1094327" cy="1020248"/>
            <a:chOff x="2838075" y="1626000"/>
            <a:chExt cx="1506300" cy="1661100"/>
          </a:xfrm>
        </p:grpSpPr>
        <p:sp>
          <p:nvSpPr>
            <p:cNvPr id="602" name="Shape 602"/>
            <p:cNvSpPr/>
            <p:nvPr/>
          </p:nvSpPr>
          <p:spPr>
            <a:xfrm>
              <a:off x="2838075" y="1626000"/>
              <a:ext cx="1506300" cy="1661100"/>
            </a:xfrm>
            <a:prstGeom prst="rect">
              <a:avLst/>
            </a:prstGeom>
            <a:solidFill>
              <a:srgbClr val="A2C4C9"/>
            </a:solidFill>
            <a:ln>
              <a:noFill/>
            </a:ln>
          </p:spPr>
          <p:txBody>
            <a:bodyPr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800">
                  <a:solidFill>
                    <a:srgbClr val="20124D"/>
                  </a:solidFill>
                  <a:latin typeface="Overpass"/>
                  <a:ea typeface="Overpass"/>
                  <a:cs typeface="Overpass"/>
                  <a:sym typeface="Overpass"/>
                </a:rPr>
                <a:t>VM Type Y</a:t>
              </a:r>
              <a:endParaRPr sz="800">
                <a:solidFill>
                  <a:srgbClr val="0C343D"/>
                </a:solidFill>
                <a:latin typeface="Overpass"/>
                <a:ea typeface="Overpass"/>
                <a:cs typeface="Overpass"/>
                <a:sym typeface="Overpass"/>
              </a:endParaRPr>
            </a:p>
          </p:txBody>
        </p:sp>
        <p:sp>
          <p:nvSpPr>
            <p:cNvPr id="603" name="Shape 603"/>
            <p:cNvSpPr/>
            <p:nvPr/>
          </p:nvSpPr>
          <p:spPr>
            <a:xfrm>
              <a:off x="2927025" y="2051527"/>
              <a:ext cx="13284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604" name="Shape 604"/>
            <p:cNvSpPr/>
            <p:nvPr/>
          </p:nvSpPr>
          <p:spPr>
            <a:xfrm>
              <a:off x="2927025" y="2445338"/>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sp>
          <p:nvSpPr>
            <p:cNvPr id="605" name="Shape 605"/>
            <p:cNvSpPr/>
            <p:nvPr/>
          </p:nvSpPr>
          <p:spPr>
            <a:xfrm>
              <a:off x="2927025" y="2842365"/>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Operating System</a:t>
              </a:r>
              <a:endParaRPr sz="700">
                <a:solidFill>
                  <a:srgbClr val="FFFFFF"/>
                </a:solidFill>
                <a:latin typeface="Overpass"/>
                <a:ea typeface="Overpass"/>
                <a:cs typeface="Overpass"/>
                <a:sym typeface="Overpass"/>
              </a:endParaRPr>
            </a:p>
          </p:txBody>
        </p:sp>
      </p:grpSp>
      <p:grpSp>
        <p:nvGrpSpPr>
          <p:cNvPr id="606" name="Shape 606"/>
          <p:cNvGrpSpPr/>
          <p:nvPr/>
        </p:nvGrpSpPr>
        <p:grpSpPr>
          <a:xfrm>
            <a:off x="7155598" y="2689688"/>
            <a:ext cx="1094327" cy="1020248"/>
            <a:chOff x="2838075" y="1626000"/>
            <a:chExt cx="1506300" cy="1661100"/>
          </a:xfrm>
        </p:grpSpPr>
        <p:sp>
          <p:nvSpPr>
            <p:cNvPr id="607" name="Shape 607"/>
            <p:cNvSpPr/>
            <p:nvPr/>
          </p:nvSpPr>
          <p:spPr>
            <a:xfrm>
              <a:off x="2838075" y="1626000"/>
              <a:ext cx="1506300" cy="1661100"/>
            </a:xfrm>
            <a:prstGeom prst="rect">
              <a:avLst/>
            </a:prstGeom>
            <a:solidFill>
              <a:srgbClr val="F9CB9C"/>
            </a:solidFill>
            <a:ln>
              <a:noFill/>
            </a:ln>
          </p:spPr>
          <p:txBody>
            <a:bodyPr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800">
                  <a:solidFill>
                    <a:srgbClr val="20124D"/>
                  </a:solidFill>
                  <a:latin typeface="Overpass"/>
                  <a:ea typeface="Overpass"/>
                  <a:cs typeface="Overpass"/>
                  <a:sym typeface="Overpass"/>
                </a:rPr>
                <a:t>VM Type Z</a:t>
              </a:r>
              <a:endParaRPr sz="800">
                <a:solidFill>
                  <a:srgbClr val="783F04"/>
                </a:solidFill>
                <a:latin typeface="Overpass"/>
                <a:ea typeface="Overpass"/>
                <a:cs typeface="Overpass"/>
                <a:sym typeface="Overpass"/>
              </a:endParaRPr>
            </a:p>
          </p:txBody>
        </p:sp>
        <p:sp>
          <p:nvSpPr>
            <p:cNvPr id="608" name="Shape 608"/>
            <p:cNvSpPr/>
            <p:nvPr/>
          </p:nvSpPr>
          <p:spPr>
            <a:xfrm>
              <a:off x="2927025" y="2051527"/>
              <a:ext cx="13284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609" name="Shape 609"/>
            <p:cNvSpPr/>
            <p:nvPr/>
          </p:nvSpPr>
          <p:spPr>
            <a:xfrm>
              <a:off x="2927025" y="2445338"/>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sp>
          <p:nvSpPr>
            <p:cNvPr id="610" name="Shape 610"/>
            <p:cNvSpPr/>
            <p:nvPr/>
          </p:nvSpPr>
          <p:spPr>
            <a:xfrm>
              <a:off x="2927025" y="2842365"/>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Operating System</a:t>
              </a:r>
              <a:endParaRPr sz="700">
                <a:solidFill>
                  <a:srgbClr val="FFFFFF"/>
                </a:solidFill>
                <a:latin typeface="Overpass"/>
                <a:ea typeface="Overpass"/>
                <a:cs typeface="Overpass"/>
                <a:sym typeface="Overpass"/>
              </a:endParaRPr>
            </a:p>
          </p:txBody>
        </p:sp>
      </p:grpSp>
      <p:grpSp>
        <p:nvGrpSpPr>
          <p:cNvPr id="611" name="Shape 611"/>
          <p:cNvGrpSpPr/>
          <p:nvPr/>
        </p:nvGrpSpPr>
        <p:grpSpPr>
          <a:xfrm>
            <a:off x="946922" y="2689688"/>
            <a:ext cx="1094327" cy="1020248"/>
            <a:chOff x="2838075" y="1626000"/>
            <a:chExt cx="1506300" cy="1661100"/>
          </a:xfrm>
        </p:grpSpPr>
        <p:sp>
          <p:nvSpPr>
            <p:cNvPr id="612" name="Shape 612"/>
            <p:cNvSpPr/>
            <p:nvPr/>
          </p:nvSpPr>
          <p:spPr>
            <a:xfrm>
              <a:off x="2838075" y="1626000"/>
              <a:ext cx="1506300" cy="1661100"/>
            </a:xfrm>
            <a:prstGeom prst="rect">
              <a:avLst/>
            </a:prstGeom>
            <a:solidFill>
              <a:srgbClr val="B4A7D6"/>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20124D"/>
                  </a:solidFill>
                  <a:latin typeface="Overpass"/>
                  <a:ea typeface="Overpass"/>
                  <a:cs typeface="Overpass"/>
                  <a:sym typeface="Overpass"/>
                </a:rPr>
                <a:t>Guest VM</a:t>
              </a:r>
              <a:endParaRPr sz="800">
                <a:solidFill>
                  <a:srgbClr val="20124D"/>
                </a:solidFill>
                <a:latin typeface="Overpass"/>
                <a:ea typeface="Overpass"/>
                <a:cs typeface="Overpass"/>
                <a:sym typeface="Overpass"/>
              </a:endParaRPr>
            </a:p>
          </p:txBody>
        </p:sp>
        <p:sp>
          <p:nvSpPr>
            <p:cNvPr id="613" name="Shape 613"/>
            <p:cNvSpPr/>
            <p:nvPr/>
          </p:nvSpPr>
          <p:spPr>
            <a:xfrm>
              <a:off x="2927025" y="2051527"/>
              <a:ext cx="1328400" cy="3597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614" name="Shape 614"/>
            <p:cNvSpPr/>
            <p:nvPr/>
          </p:nvSpPr>
          <p:spPr>
            <a:xfrm>
              <a:off x="2927025" y="2445338"/>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sp>
          <p:nvSpPr>
            <p:cNvPr id="615" name="Shape 615"/>
            <p:cNvSpPr/>
            <p:nvPr/>
          </p:nvSpPr>
          <p:spPr>
            <a:xfrm>
              <a:off x="2927025" y="2842365"/>
              <a:ext cx="1328400" cy="359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Operating System</a:t>
              </a:r>
              <a:endParaRPr sz="700">
                <a:solidFill>
                  <a:srgbClr val="FFFFFF"/>
                </a:solidFill>
                <a:latin typeface="Overpass"/>
                <a:ea typeface="Overpass"/>
                <a:cs typeface="Overpass"/>
                <a:sym typeface="Overpass"/>
              </a:endParaRPr>
            </a:p>
          </p:txBody>
        </p:sp>
      </p:grpSp>
      <p:sp>
        <p:nvSpPr>
          <p:cNvPr id="2" name="Slide Number Placeholder 1">
            <a:extLst>
              <a:ext uri="{FF2B5EF4-FFF2-40B4-BE49-F238E27FC236}">
                <a16:creationId xmlns:a16="http://schemas.microsoft.com/office/drawing/2014/main" id="{7E46E373-9006-4648-AE35-B6FFEA1D5E77}"/>
              </a:ext>
            </a:extLst>
          </p:cNvPr>
          <p:cNvSpPr>
            <a:spLocks noGrp="1"/>
          </p:cNvSpPr>
          <p:nvPr>
            <p:ph type="sldNum" idx="12"/>
          </p:nvPr>
        </p:nvSpPr>
        <p:spPr/>
        <p:txBody>
          <a:bodyPr/>
          <a:lstStyle/>
          <a:p>
            <a:fld id="{00000000-1234-1234-1234-123412341234}" type="slidenum">
              <a:rPr lang="en" smtClean="0"/>
              <a:pPr/>
              <a:t>6</a:t>
            </a:fld>
            <a:endParaRPr lang="e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31"/>
        <p:cNvGrpSpPr/>
        <p:nvPr/>
      </p:nvGrpSpPr>
      <p:grpSpPr>
        <a:xfrm>
          <a:off x="0" y="0"/>
          <a:ext cx="0" cy="0"/>
          <a:chOff x="0" y="0"/>
          <a:chExt cx="0" cy="0"/>
        </a:xfrm>
      </p:grpSpPr>
      <p:sp>
        <p:nvSpPr>
          <p:cNvPr id="3332" name="Shape 3332"/>
          <p:cNvSpPr/>
          <p:nvPr/>
        </p:nvSpPr>
        <p:spPr>
          <a:xfrm>
            <a:off x="4163925" y="2485274"/>
            <a:ext cx="937200" cy="937200"/>
          </a:xfrm>
          <a:prstGeom prst="ellipse">
            <a:avLst/>
          </a:prstGeom>
          <a:solidFill>
            <a:srgbClr val="D9D9D9"/>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333" name="Shape 3333"/>
          <p:cNvSpPr/>
          <p:nvPr/>
        </p:nvSpPr>
        <p:spPr>
          <a:xfrm>
            <a:off x="1867675" y="1825875"/>
            <a:ext cx="1338600" cy="1672800"/>
          </a:xfrm>
          <a:prstGeom prst="rect">
            <a:avLst/>
          </a:prstGeom>
          <a:solidFill>
            <a:srgbClr val="CCCCCC"/>
          </a:solidFill>
          <a:ln>
            <a:noFill/>
          </a:ln>
        </p:spPr>
        <p:txBody>
          <a:bodyPr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Overpass" pitchFamily="2" charset="77"/>
                <a:ea typeface="Proxima Nova"/>
                <a:cs typeface="Proxima Nova"/>
                <a:sym typeface="Proxima Nova"/>
              </a:rPr>
              <a:t>NODE</a:t>
            </a:r>
            <a:br>
              <a:rPr lang="en" sz="1000" b="1">
                <a:solidFill>
                  <a:schemeClr val="dk1"/>
                </a:solidFill>
                <a:latin typeface="Overpass" pitchFamily="2" charset="77"/>
                <a:ea typeface="Proxima Nova"/>
                <a:cs typeface="Proxima Nova"/>
                <a:sym typeface="Proxima Nova"/>
              </a:rPr>
            </a:br>
            <a:r>
              <a:rPr lang="en" sz="900">
                <a:solidFill>
                  <a:schemeClr val="dk1"/>
                </a:solidFill>
                <a:latin typeface="Overpass" pitchFamily="2" charset="77"/>
                <a:ea typeface="Proxima Nova"/>
                <a:cs typeface="Proxima Nova"/>
                <a:sym typeface="Proxima Nova"/>
              </a:rPr>
              <a:t>172.16.1.10</a:t>
            </a:r>
            <a:endParaRPr sz="900">
              <a:solidFill>
                <a:schemeClr val="dk1"/>
              </a:solidFill>
              <a:latin typeface="Overpass" pitchFamily="2" charset="77"/>
              <a:ea typeface="Proxima Nova"/>
              <a:cs typeface="Proxima Nova"/>
              <a:sym typeface="Proxima Nova"/>
            </a:endParaRPr>
          </a:p>
        </p:txBody>
      </p:sp>
      <p:sp>
        <p:nvSpPr>
          <p:cNvPr id="3335" name="Shape 3335"/>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latin typeface="Overpass" pitchFamily="2" charset="77"/>
              </a:rPr>
              <a:t>OPENSHIFT NETWORKING</a:t>
            </a:r>
            <a:endParaRPr>
              <a:latin typeface="Overpass" pitchFamily="2" charset="77"/>
            </a:endParaRPr>
          </a:p>
        </p:txBody>
      </p:sp>
      <p:sp>
        <p:nvSpPr>
          <p:cNvPr id="3336" name="Shape 3336"/>
          <p:cNvSpPr/>
          <p:nvPr/>
        </p:nvSpPr>
        <p:spPr>
          <a:xfrm>
            <a:off x="1954225" y="1928001"/>
            <a:ext cx="547200" cy="5046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POD</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10.1.2.1</a:t>
            </a:r>
            <a:endParaRPr sz="700">
              <a:solidFill>
                <a:srgbClr val="FFFFFF"/>
              </a:solidFill>
              <a:latin typeface="Overpass" pitchFamily="2" charset="77"/>
              <a:ea typeface="Proxima Nova"/>
              <a:cs typeface="Proxima Nova"/>
              <a:sym typeface="Proxima Nova"/>
            </a:endParaRPr>
          </a:p>
        </p:txBody>
      </p:sp>
      <p:sp>
        <p:nvSpPr>
          <p:cNvPr id="3337" name="Shape 3337"/>
          <p:cNvSpPr/>
          <p:nvPr/>
        </p:nvSpPr>
        <p:spPr>
          <a:xfrm>
            <a:off x="2563825" y="1928001"/>
            <a:ext cx="547200" cy="5046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POD</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10.1.4.1</a:t>
            </a:r>
            <a:endParaRPr sz="700">
              <a:solidFill>
                <a:srgbClr val="FFFFFF"/>
              </a:solidFill>
              <a:latin typeface="Overpass" pitchFamily="2" charset="77"/>
              <a:ea typeface="Proxima Nova"/>
              <a:cs typeface="Proxima Nova"/>
              <a:sym typeface="Proxima Nova"/>
            </a:endParaRPr>
          </a:p>
        </p:txBody>
      </p:sp>
      <p:sp>
        <p:nvSpPr>
          <p:cNvPr id="3338" name="Shape 3338"/>
          <p:cNvSpPr/>
          <p:nvPr/>
        </p:nvSpPr>
        <p:spPr>
          <a:xfrm>
            <a:off x="6058775" y="1825875"/>
            <a:ext cx="1338600" cy="1672800"/>
          </a:xfrm>
          <a:prstGeom prst="rect">
            <a:avLst/>
          </a:prstGeom>
          <a:solidFill>
            <a:srgbClr val="CCCCCC"/>
          </a:solidFill>
          <a:ln>
            <a:noFill/>
          </a:ln>
        </p:spPr>
        <p:txBody>
          <a:bodyPr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Overpass" pitchFamily="2" charset="77"/>
                <a:ea typeface="Proxima Nova"/>
                <a:cs typeface="Proxima Nova"/>
                <a:sym typeface="Proxima Nova"/>
              </a:rPr>
              <a:t>NODE</a:t>
            </a:r>
            <a:br>
              <a:rPr lang="en" sz="1000" b="1">
                <a:solidFill>
                  <a:schemeClr val="dk1"/>
                </a:solidFill>
                <a:latin typeface="Overpass" pitchFamily="2" charset="77"/>
                <a:ea typeface="Proxima Nova"/>
                <a:cs typeface="Proxima Nova"/>
                <a:sym typeface="Proxima Nova"/>
              </a:rPr>
            </a:br>
            <a:r>
              <a:rPr lang="en" sz="900">
                <a:solidFill>
                  <a:schemeClr val="dk1"/>
                </a:solidFill>
                <a:latin typeface="Overpass" pitchFamily="2" charset="77"/>
                <a:ea typeface="Proxima Nova"/>
                <a:cs typeface="Proxima Nova"/>
                <a:sym typeface="Proxima Nova"/>
              </a:rPr>
              <a:t>172.16.1.20</a:t>
            </a:r>
            <a:endParaRPr sz="1000" b="1">
              <a:latin typeface="Overpass" pitchFamily="2" charset="77"/>
              <a:ea typeface="Proxima Nova"/>
              <a:cs typeface="Proxima Nova"/>
              <a:sym typeface="Proxima Nova"/>
            </a:endParaRPr>
          </a:p>
        </p:txBody>
      </p:sp>
      <p:sp>
        <p:nvSpPr>
          <p:cNvPr id="3339" name="Shape 3339"/>
          <p:cNvSpPr/>
          <p:nvPr/>
        </p:nvSpPr>
        <p:spPr>
          <a:xfrm>
            <a:off x="6145325" y="1928001"/>
            <a:ext cx="547200" cy="5046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POD</a:t>
            </a:r>
            <a:br>
              <a:rPr lang="en" sz="800" b="1">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10.1.2.2</a:t>
            </a:r>
            <a:endParaRPr sz="700">
              <a:solidFill>
                <a:srgbClr val="FFFFFF"/>
              </a:solidFill>
              <a:latin typeface="Overpass" pitchFamily="2" charset="77"/>
              <a:ea typeface="Proxima Nova"/>
              <a:cs typeface="Proxima Nova"/>
              <a:sym typeface="Proxima Nova"/>
            </a:endParaRPr>
          </a:p>
        </p:txBody>
      </p:sp>
      <p:sp>
        <p:nvSpPr>
          <p:cNvPr id="3340" name="Shape 3340"/>
          <p:cNvSpPr/>
          <p:nvPr/>
        </p:nvSpPr>
        <p:spPr>
          <a:xfrm>
            <a:off x="6754925" y="1928001"/>
            <a:ext cx="547200" cy="5046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Overpass" pitchFamily="2" charset="77"/>
                <a:ea typeface="Proxima Nova"/>
                <a:cs typeface="Proxima Nova"/>
                <a:sym typeface="Proxima Nova"/>
              </a:rPr>
              <a:t>POD</a:t>
            </a:r>
            <a:br>
              <a:rPr lang="en" sz="800" b="1">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10.1.4.2</a:t>
            </a:r>
            <a:endParaRPr sz="700">
              <a:solidFill>
                <a:srgbClr val="FFFFFF"/>
              </a:solidFill>
              <a:latin typeface="Overpass" pitchFamily="2" charset="77"/>
              <a:ea typeface="Proxima Nova"/>
              <a:cs typeface="Proxima Nova"/>
              <a:sym typeface="Proxima Nova"/>
            </a:endParaRPr>
          </a:p>
        </p:txBody>
      </p:sp>
      <p:cxnSp>
        <p:nvCxnSpPr>
          <p:cNvPr id="3341" name="Shape 3341"/>
          <p:cNvCxnSpPr>
            <a:stCxn id="3342" idx="3"/>
            <a:endCxn id="3338" idx="2"/>
          </p:cNvCxnSpPr>
          <p:nvPr/>
        </p:nvCxnSpPr>
        <p:spPr>
          <a:xfrm>
            <a:off x="4906572" y="3105102"/>
            <a:ext cx="1821600" cy="393600"/>
          </a:xfrm>
          <a:prstGeom prst="bentConnector4">
            <a:avLst>
              <a:gd name="adj1" fmla="val 31626"/>
              <a:gd name="adj2" fmla="val 160492"/>
            </a:avLst>
          </a:prstGeom>
          <a:noFill/>
          <a:ln w="9525" cap="flat" cmpd="sng">
            <a:solidFill>
              <a:schemeClr val="dk2"/>
            </a:solidFill>
            <a:prstDash val="solid"/>
            <a:round/>
            <a:headEnd type="none" w="lg" len="lg"/>
            <a:tailEnd type="none" w="lg" len="lg"/>
          </a:ln>
        </p:spPr>
      </p:cxnSp>
      <p:cxnSp>
        <p:nvCxnSpPr>
          <p:cNvPr id="3343" name="Shape 3343"/>
          <p:cNvCxnSpPr>
            <a:stCxn id="3342" idx="1"/>
            <a:endCxn id="3333" idx="2"/>
          </p:cNvCxnSpPr>
          <p:nvPr/>
        </p:nvCxnSpPr>
        <p:spPr>
          <a:xfrm flipH="1">
            <a:off x="2536897" y="3105102"/>
            <a:ext cx="1821600" cy="393600"/>
          </a:xfrm>
          <a:prstGeom prst="bentConnector4">
            <a:avLst>
              <a:gd name="adj1" fmla="val 31627"/>
              <a:gd name="adj2" fmla="val 160492"/>
            </a:avLst>
          </a:prstGeom>
          <a:noFill/>
          <a:ln w="9525" cap="flat" cmpd="sng">
            <a:solidFill>
              <a:schemeClr val="dk2"/>
            </a:solidFill>
            <a:prstDash val="solid"/>
            <a:round/>
            <a:headEnd type="none" w="lg" len="lg"/>
            <a:tailEnd type="none" w="lg" len="lg"/>
          </a:ln>
        </p:spPr>
      </p:cxnSp>
      <p:sp>
        <p:nvSpPr>
          <p:cNvPr id="3344" name="Shape 3344"/>
          <p:cNvSpPr txBox="1"/>
          <p:nvPr/>
        </p:nvSpPr>
        <p:spPr>
          <a:xfrm>
            <a:off x="4115037" y="3553743"/>
            <a:ext cx="1035000" cy="256800"/>
          </a:xfrm>
          <a:prstGeom prst="rect">
            <a:avLst/>
          </a:prstGeom>
          <a:noFill/>
          <a:ln>
            <a:noFill/>
          </a:ln>
        </p:spPr>
        <p:txBody>
          <a:bodyPr wrap="square" lIns="91425" tIns="91425" rIns="91425" bIns="91425" anchor="t" anchorCtr="0">
            <a:noAutofit/>
          </a:bodyPr>
          <a:lstStyle/>
          <a:p>
            <a:pPr marL="0" lvl="0" indent="0" algn="ctr">
              <a:spcBef>
                <a:spcPts val="0"/>
              </a:spcBef>
              <a:spcAft>
                <a:spcPts val="0"/>
              </a:spcAft>
              <a:buNone/>
            </a:pPr>
            <a:r>
              <a:rPr lang="en" sz="1000">
                <a:latin typeface="Overpass" pitchFamily="2" charset="77"/>
                <a:ea typeface="Proxima Nova"/>
                <a:cs typeface="Proxima Nova"/>
                <a:sym typeface="Proxima Nova"/>
              </a:rPr>
              <a:t>IP Network</a:t>
            </a:r>
            <a:endParaRPr sz="1000">
              <a:latin typeface="Overpass" pitchFamily="2" charset="77"/>
              <a:ea typeface="Proxima Nova"/>
              <a:cs typeface="Proxima Nova"/>
              <a:sym typeface="Proxima Nova"/>
            </a:endParaRPr>
          </a:p>
        </p:txBody>
      </p:sp>
      <p:sp>
        <p:nvSpPr>
          <p:cNvPr id="3345" name="Shape 3345"/>
          <p:cNvSpPr txBox="1"/>
          <p:nvPr/>
        </p:nvSpPr>
        <p:spPr>
          <a:xfrm>
            <a:off x="4052174" y="1978275"/>
            <a:ext cx="1160700" cy="256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VxLAN Overlay Network</a:t>
            </a:r>
            <a:endParaRPr sz="1000">
              <a:latin typeface="Overpass" pitchFamily="2" charset="77"/>
              <a:ea typeface="Proxima Nova"/>
              <a:cs typeface="Proxima Nova"/>
              <a:sym typeface="Proxima Nova"/>
            </a:endParaRPr>
          </a:p>
        </p:txBody>
      </p:sp>
      <p:pic>
        <p:nvPicPr>
          <p:cNvPr id="3342" name="Shape 3342"/>
          <p:cNvPicPr preferRelativeResize="0"/>
          <p:nvPr/>
        </p:nvPicPr>
        <p:blipFill>
          <a:blip r:embed="rId3">
            <a:alphaModFix/>
          </a:blip>
          <a:stretch>
            <a:fillRect/>
          </a:stretch>
        </p:blipFill>
        <p:spPr>
          <a:xfrm>
            <a:off x="4358497" y="2995828"/>
            <a:ext cx="548075" cy="218547"/>
          </a:xfrm>
          <a:prstGeom prst="rect">
            <a:avLst/>
          </a:prstGeom>
          <a:noFill/>
          <a:ln>
            <a:noFill/>
          </a:ln>
        </p:spPr>
      </p:pic>
      <p:pic>
        <p:nvPicPr>
          <p:cNvPr id="3346" name="Shape 3346"/>
          <p:cNvPicPr preferRelativeResize="0"/>
          <p:nvPr/>
        </p:nvPicPr>
        <p:blipFill>
          <a:blip r:embed="rId4">
            <a:alphaModFix/>
          </a:blip>
          <a:stretch>
            <a:fillRect/>
          </a:stretch>
        </p:blipFill>
        <p:spPr>
          <a:xfrm>
            <a:off x="4314497" y="2692950"/>
            <a:ext cx="636045" cy="302879"/>
          </a:xfrm>
          <a:prstGeom prst="rect">
            <a:avLst/>
          </a:prstGeom>
          <a:noFill/>
          <a:ln>
            <a:noFill/>
          </a:ln>
        </p:spPr>
      </p:pic>
      <p:cxnSp>
        <p:nvCxnSpPr>
          <p:cNvPr id="3347" name="Shape 3347"/>
          <p:cNvCxnSpPr>
            <a:stCxn id="3336" idx="2"/>
            <a:endCxn id="3346" idx="1"/>
          </p:cNvCxnSpPr>
          <p:nvPr/>
        </p:nvCxnSpPr>
        <p:spPr>
          <a:xfrm rot="-5400000" flipH="1">
            <a:off x="3065275" y="1595151"/>
            <a:ext cx="411900" cy="2086800"/>
          </a:xfrm>
          <a:prstGeom prst="bentConnector2">
            <a:avLst/>
          </a:prstGeom>
          <a:noFill/>
          <a:ln w="9525" cap="flat" cmpd="sng">
            <a:solidFill>
              <a:schemeClr val="dk2"/>
            </a:solidFill>
            <a:prstDash val="dot"/>
            <a:round/>
            <a:headEnd type="none" w="lg" len="lg"/>
            <a:tailEnd type="none" w="lg" len="lg"/>
          </a:ln>
        </p:spPr>
      </p:cxnSp>
      <p:cxnSp>
        <p:nvCxnSpPr>
          <p:cNvPr id="3348" name="Shape 3348"/>
          <p:cNvCxnSpPr>
            <a:stCxn id="3337" idx="2"/>
            <a:endCxn id="3346" idx="1"/>
          </p:cNvCxnSpPr>
          <p:nvPr/>
        </p:nvCxnSpPr>
        <p:spPr>
          <a:xfrm rot="-5400000" flipH="1">
            <a:off x="3370075" y="1899951"/>
            <a:ext cx="411900" cy="1477200"/>
          </a:xfrm>
          <a:prstGeom prst="bentConnector2">
            <a:avLst/>
          </a:prstGeom>
          <a:noFill/>
          <a:ln w="9525" cap="flat" cmpd="sng">
            <a:solidFill>
              <a:schemeClr val="dk2"/>
            </a:solidFill>
            <a:prstDash val="dot"/>
            <a:round/>
            <a:headEnd type="none" w="lg" len="lg"/>
            <a:tailEnd type="none" w="lg" len="lg"/>
          </a:ln>
        </p:spPr>
      </p:cxnSp>
      <p:cxnSp>
        <p:nvCxnSpPr>
          <p:cNvPr id="3349" name="Shape 3349"/>
          <p:cNvCxnSpPr>
            <a:stCxn id="3339" idx="2"/>
            <a:endCxn id="3346" idx="3"/>
          </p:cNvCxnSpPr>
          <p:nvPr/>
        </p:nvCxnSpPr>
        <p:spPr>
          <a:xfrm rot="5400000">
            <a:off x="5478725" y="1904301"/>
            <a:ext cx="411900" cy="1468500"/>
          </a:xfrm>
          <a:prstGeom prst="bentConnector2">
            <a:avLst/>
          </a:prstGeom>
          <a:noFill/>
          <a:ln w="9525" cap="flat" cmpd="sng">
            <a:solidFill>
              <a:schemeClr val="dk2"/>
            </a:solidFill>
            <a:prstDash val="dot"/>
            <a:round/>
            <a:headEnd type="none" w="lg" len="lg"/>
            <a:tailEnd type="none" w="lg" len="lg"/>
          </a:ln>
        </p:spPr>
      </p:cxnSp>
      <p:cxnSp>
        <p:nvCxnSpPr>
          <p:cNvPr id="3350" name="Shape 3350"/>
          <p:cNvCxnSpPr>
            <a:stCxn id="3340" idx="2"/>
            <a:endCxn id="3346" idx="3"/>
          </p:cNvCxnSpPr>
          <p:nvPr/>
        </p:nvCxnSpPr>
        <p:spPr>
          <a:xfrm rot="5400000">
            <a:off x="5783525" y="1599501"/>
            <a:ext cx="411900" cy="2078100"/>
          </a:xfrm>
          <a:prstGeom prst="bentConnector2">
            <a:avLst/>
          </a:prstGeom>
          <a:noFill/>
          <a:ln w="9525" cap="flat" cmpd="sng">
            <a:solidFill>
              <a:schemeClr val="dk2"/>
            </a:solidFill>
            <a:prstDash val="dot"/>
            <a:round/>
            <a:headEnd type="none" w="lg" len="lg"/>
            <a:tailEnd type="none" w="lg" len="lg"/>
          </a:ln>
        </p:spPr>
      </p:cxnSp>
      <p:sp>
        <p:nvSpPr>
          <p:cNvPr id="2" name="Slide Number Placeholder 1">
            <a:extLst>
              <a:ext uri="{FF2B5EF4-FFF2-40B4-BE49-F238E27FC236}">
                <a16:creationId xmlns:a16="http://schemas.microsoft.com/office/drawing/2014/main" id="{7FF97DE7-474A-8D49-91CE-90E3397C32AE}"/>
              </a:ext>
            </a:extLst>
          </p:cNvPr>
          <p:cNvSpPr>
            <a:spLocks noGrp="1"/>
          </p:cNvSpPr>
          <p:nvPr>
            <p:ph type="sldNum" idx="12"/>
          </p:nvPr>
        </p:nvSpPr>
        <p:spPr/>
        <p:txBody>
          <a:bodyPr/>
          <a:lstStyle/>
          <a:p>
            <a:fld id="{00000000-1234-1234-1234-123412341234}" type="slidenum">
              <a:rPr lang="en" smtClean="0"/>
              <a:pPr/>
              <a:t>60</a:t>
            </a:fld>
            <a:endParaRPr lang="e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Shape 3355"/>
          <p:cNvSpPr txBox="1">
            <a:spLocks noGrp="1"/>
          </p:cNvSpPr>
          <p:nvPr>
            <p:ph type="body" idx="1"/>
          </p:nvPr>
        </p:nvSpPr>
        <p:spPr>
          <a:xfrm>
            <a:off x="826700" y="1233775"/>
            <a:ext cx="3476400" cy="3290100"/>
          </a:xfrm>
          <a:prstGeom prst="rect">
            <a:avLst/>
          </a:prstGeom>
        </p:spPr>
        <p:txBody>
          <a:bodyPr wrap="square" lIns="91425" tIns="91425" rIns="91425" bIns="91425" anchor="t" anchorCtr="0">
            <a:noAutofit/>
          </a:bodyPr>
          <a:lstStyle/>
          <a:p>
            <a:pPr marL="0" lvl="0" indent="0" rtl="0">
              <a:spcBef>
                <a:spcPts val="1000"/>
              </a:spcBef>
              <a:spcAft>
                <a:spcPts val="0"/>
              </a:spcAft>
              <a:buNone/>
            </a:pPr>
            <a:r>
              <a:rPr lang="en" b="1">
                <a:latin typeface="Overpass" pitchFamily="2" charset="77"/>
              </a:rPr>
              <a:t>FLAT NETWORK </a:t>
            </a:r>
            <a:r>
              <a:rPr lang="en" b="1">
                <a:solidFill>
                  <a:srgbClr val="000000"/>
                </a:solidFill>
                <a:latin typeface="Overpass" pitchFamily="2" charset="77"/>
              </a:rPr>
              <a:t>(Default)</a:t>
            </a:r>
            <a:endParaRPr b="1">
              <a:solidFill>
                <a:srgbClr val="000000"/>
              </a:solidFill>
              <a:latin typeface="Overpass" pitchFamily="2" charset="77"/>
            </a:endParaRPr>
          </a:p>
          <a:p>
            <a:pPr marL="457200" lvl="0" indent="-292100" rtl="0">
              <a:spcBef>
                <a:spcPts val="600"/>
              </a:spcBef>
              <a:spcAft>
                <a:spcPts val="0"/>
              </a:spcAft>
              <a:buSzPts val="1000"/>
              <a:buChar char="●"/>
            </a:pPr>
            <a:r>
              <a:rPr lang="en">
                <a:latin typeface="Overpass" pitchFamily="2" charset="77"/>
              </a:rPr>
              <a:t>All pods can communicate with each other across projects</a:t>
            </a:r>
            <a:endParaRPr>
              <a:latin typeface="Overpass" pitchFamily="2" charset="77"/>
            </a:endParaRPr>
          </a:p>
          <a:p>
            <a:pPr marL="0" lvl="0" indent="0" rtl="0">
              <a:spcBef>
                <a:spcPts val="1000"/>
              </a:spcBef>
              <a:spcAft>
                <a:spcPts val="0"/>
              </a:spcAft>
              <a:buNone/>
            </a:pPr>
            <a:r>
              <a:rPr lang="en" b="1">
                <a:latin typeface="Overpass" pitchFamily="2" charset="77"/>
              </a:rPr>
              <a:t>MULTI-TENANT NETWORK</a:t>
            </a:r>
            <a:endParaRPr b="1">
              <a:latin typeface="Overpass" pitchFamily="2" charset="77"/>
            </a:endParaRPr>
          </a:p>
          <a:p>
            <a:pPr marL="457200" lvl="0" indent="-292100" rtl="0">
              <a:spcBef>
                <a:spcPts val="1000"/>
              </a:spcBef>
              <a:spcAft>
                <a:spcPts val="0"/>
              </a:spcAft>
              <a:buSzPts val="1000"/>
              <a:buChar char="●"/>
            </a:pPr>
            <a:r>
              <a:rPr lang="en">
                <a:latin typeface="Overpass" pitchFamily="2" charset="77"/>
              </a:rPr>
              <a:t>Project-level network isolation</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Multicast support</a:t>
            </a:r>
            <a:endParaRPr>
              <a:latin typeface="Overpass" pitchFamily="2" charset="77"/>
            </a:endParaRPr>
          </a:p>
          <a:p>
            <a:pPr marL="457200" lvl="0" indent="-292100" rtl="0">
              <a:spcBef>
                <a:spcPts val="0"/>
              </a:spcBef>
              <a:spcAft>
                <a:spcPts val="0"/>
              </a:spcAft>
              <a:buSzPts val="1000"/>
              <a:buChar char="●"/>
            </a:pPr>
            <a:r>
              <a:rPr lang="en">
                <a:latin typeface="Overpass" pitchFamily="2" charset="77"/>
              </a:rPr>
              <a:t>Egress network policies</a:t>
            </a:r>
            <a:endParaRPr>
              <a:latin typeface="Overpass" pitchFamily="2" charset="77"/>
            </a:endParaRPr>
          </a:p>
          <a:p>
            <a:pPr marL="0" lvl="0" indent="0" rtl="0">
              <a:spcBef>
                <a:spcPts val="1000"/>
              </a:spcBef>
              <a:spcAft>
                <a:spcPts val="0"/>
              </a:spcAft>
              <a:buNone/>
            </a:pPr>
            <a:r>
              <a:rPr lang="en" b="1">
                <a:latin typeface="Overpass" pitchFamily="2" charset="77"/>
              </a:rPr>
              <a:t>NETWORK POLICY </a:t>
            </a:r>
            <a:r>
              <a:rPr lang="en" b="1">
                <a:solidFill>
                  <a:srgbClr val="000000"/>
                </a:solidFill>
                <a:latin typeface="Overpass" pitchFamily="2" charset="77"/>
              </a:rPr>
              <a:t>(Tech Preview)</a:t>
            </a:r>
            <a:endParaRPr b="1">
              <a:solidFill>
                <a:srgbClr val="000000"/>
              </a:solidFill>
              <a:latin typeface="Overpass" pitchFamily="2" charset="77"/>
            </a:endParaRPr>
          </a:p>
          <a:p>
            <a:pPr marL="457200" lvl="0" indent="-292100" rtl="0">
              <a:spcBef>
                <a:spcPts val="1000"/>
              </a:spcBef>
              <a:spcAft>
                <a:spcPts val="0"/>
              </a:spcAft>
              <a:buSzPts val="1000"/>
              <a:buChar char="●"/>
            </a:pPr>
            <a:r>
              <a:rPr lang="en">
                <a:latin typeface="Overpass" pitchFamily="2" charset="77"/>
              </a:rPr>
              <a:t>Granular policy-based isolation</a:t>
            </a:r>
            <a:endParaRPr>
              <a:latin typeface="Overpass" pitchFamily="2" charset="77"/>
            </a:endParaRPr>
          </a:p>
          <a:p>
            <a:pPr marL="0" lvl="0" indent="0" rtl="0">
              <a:spcBef>
                <a:spcPts val="1000"/>
              </a:spcBef>
              <a:spcAft>
                <a:spcPts val="0"/>
              </a:spcAft>
              <a:buNone/>
            </a:pPr>
            <a:endParaRPr>
              <a:latin typeface="Overpass" pitchFamily="2" charset="77"/>
            </a:endParaRPr>
          </a:p>
        </p:txBody>
      </p:sp>
      <p:sp>
        <p:nvSpPr>
          <p:cNvPr id="3357" name="Shape 3357"/>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latin typeface="Overpass" pitchFamily="2" charset="77"/>
              </a:rPr>
              <a:t>OPENSHIFT SDN</a:t>
            </a:r>
            <a:endParaRPr>
              <a:latin typeface="Overpass" pitchFamily="2" charset="77"/>
            </a:endParaRPr>
          </a:p>
        </p:txBody>
      </p:sp>
      <p:sp>
        <p:nvSpPr>
          <p:cNvPr id="3358" name="Shape 3358"/>
          <p:cNvSpPr/>
          <p:nvPr/>
        </p:nvSpPr>
        <p:spPr>
          <a:xfrm>
            <a:off x="4946625" y="2413825"/>
            <a:ext cx="1083000" cy="1449000"/>
          </a:xfrm>
          <a:prstGeom prst="rect">
            <a:avLst/>
          </a:prstGeom>
          <a:solidFill>
            <a:srgbClr val="999999"/>
          </a:solidFill>
          <a:ln>
            <a:noFill/>
          </a:ln>
        </p:spPr>
        <p:txBody>
          <a:bodyPr wrap="square" lIns="91425" tIns="91425" rIns="91425" bIns="91425" anchor="b" anchorCtr="0">
            <a:noAutofit/>
          </a:bodyPr>
          <a:lstStyle/>
          <a:p>
            <a:pPr marL="0" lvl="0" indent="0" algn="ctr" rtl="0">
              <a:spcBef>
                <a:spcPts val="0"/>
              </a:spcBef>
              <a:spcAft>
                <a:spcPts val="0"/>
              </a:spcAft>
              <a:buNone/>
            </a:pPr>
            <a:endParaRPr sz="1000" b="1">
              <a:solidFill>
                <a:srgbClr val="FFFFFF"/>
              </a:solidFill>
              <a:latin typeface="Overpass" pitchFamily="2" charset="77"/>
            </a:endParaRPr>
          </a:p>
        </p:txBody>
      </p:sp>
      <p:sp>
        <p:nvSpPr>
          <p:cNvPr id="3359" name="Shape 3359"/>
          <p:cNvSpPr/>
          <p:nvPr/>
        </p:nvSpPr>
        <p:spPr>
          <a:xfrm>
            <a:off x="4982713" y="2446197"/>
            <a:ext cx="1005300" cy="12213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360" name="Shape 3360"/>
          <p:cNvSpPr/>
          <p:nvPr/>
        </p:nvSpPr>
        <p:spPr>
          <a:xfrm>
            <a:off x="5650305" y="2572024"/>
            <a:ext cx="76500" cy="76500"/>
          </a:xfrm>
          <a:prstGeom prst="ellipse">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3361" name="Shape 3361"/>
          <p:cNvSpPr/>
          <p:nvPr/>
        </p:nvSpPr>
        <p:spPr>
          <a:xfrm>
            <a:off x="5800130" y="2572024"/>
            <a:ext cx="76500" cy="765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362" name="Shape 3362"/>
          <p:cNvSpPr/>
          <p:nvPr/>
        </p:nvSpPr>
        <p:spPr>
          <a:xfrm>
            <a:off x="5085430" y="3228677"/>
            <a:ext cx="349500" cy="349500"/>
          </a:xfrm>
          <a:prstGeom prst="rect">
            <a:avLst/>
          </a:prstGeom>
          <a:solidFill>
            <a:srgbClr val="0084D1"/>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363" name="Shape 3363"/>
          <p:cNvSpPr/>
          <p:nvPr/>
        </p:nvSpPr>
        <p:spPr>
          <a:xfrm>
            <a:off x="5517774" y="3234102"/>
            <a:ext cx="349500" cy="349500"/>
          </a:xfrm>
          <a:prstGeom prst="rect">
            <a:avLst/>
          </a:prstGeom>
          <a:solidFill>
            <a:srgbClr val="3F9C35"/>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364" name="Shape 3364"/>
          <p:cNvSpPr/>
          <p:nvPr/>
        </p:nvSpPr>
        <p:spPr>
          <a:xfrm>
            <a:off x="5517774" y="2809376"/>
            <a:ext cx="349500" cy="349500"/>
          </a:xfrm>
          <a:prstGeom prst="rect">
            <a:avLst/>
          </a:prstGeom>
          <a:solidFill>
            <a:srgbClr val="3B0083"/>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365" name="Shape 3365"/>
          <p:cNvSpPr/>
          <p:nvPr/>
        </p:nvSpPr>
        <p:spPr>
          <a:xfrm>
            <a:off x="5083843" y="2803951"/>
            <a:ext cx="349500" cy="349500"/>
          </a:xfrm>
          <a:prstGeom prst="rect">
            <a:avLst/>
          </a:prstGeom>
          <a:solidFill>
            <a:srgbClr val="0084D1"/>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366" name="Shape 3366"/>
          <p:cNvSpPr/>
          <p:nvPr/>
        </p:nvSpPr>
        <p:spPr>
          <a:xfrm>
            <a:off x="7097931" y="2413825"/>
            <a:ext cx="1083000" cy="1449000"/>
          </a:xfrm>
          <a:prstGeom prst="rect">
            <a:avLst/>
          </a:prstGeom>
          <a:solidFill>
            <a:srgbClr val="999999"/>
          </a:solidFill>
          <a:ln>
            <a:noFill/>
          </a:ln>
        </p:spPr>
        <p:txBody>
          <a:bodyPr wrap="square" lIns="91425" tIns="91425" rIns="91425" bIns="91425" anchor="b" anchorCtr="0">
            <a:noAutofit/>
          </a:bodyPr>
          <a:lstStyle/>
          <a:p>
            <a:pPr marL="0" lvl="0" indent="0" algn="ctr" rtl="0">
              <a:spcBef>
                <a:spcPts val="0"/>
              </a:spcBef>
              <a:spcAft>
                <a:spcPts val="0"/>
              </a:spcAft>
              <a:buNone/>
            </a:pPr>
            <a:endParaRPr sz="1000" b="1">
              <a:solidFill>
                <a:srgbClr val="FFFFFF"/>
              </a:solidFill>
              <a:latin typeface="Overpass" pitchFamily="2" charset="77"/>
            </a:endParaRPr>
          </a:p>
        </p:txBody>
      </p:sp>
      <p:sp>
        <p:nvSpPr>
          <p:cNvPr id="3367" name="Shape 3367"/>
          <p:cNvSpPr/>
          <p:nvPr/>
        </p:nvSpPr>
        <p:spPr>
          <a:xfrm>
            <a:off x="7134019" y="2446197"/>
            <a:ext cx="1005300" cy="12213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368" name="Shape 3368"/>
          <p:cNvSpPr/>
          <p:nvPr/>
        </p:nvSpPr>
        <p:spPr>
          <a:xfrm>
            <a:off x="7765658" y="2572024"/>
            <a:ext cx="76500" cy="76500"/>
          </a:xfrm>
          <a:prstGeom prst="ellipse">
            <a:avLst/>
          </a:prstGeom>
          <a:solidFill>
            <a:srgbClr val="FFFFFF"/>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3369" name="Shape 3369"/>
          <p:cNvSpPr/>
          <p:nvPr/>
        </p:nvSpPr>
        <p:spPr>
          <a:xfrm>
            <a:off x="7915483" y="2572024"/>
            <a:ext cx="76500" cy="765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370" name="Shape 3370"/>
          <p:cNvSpPr/>
          <p:nvPr/>
        </p:nvSpPr>
        <p:spPr>
          <a:xfrm>
            <a:off x="7256796" y="3234102"/>
            <a:ext cx="349500" cy="349500"/>
          </a:xfrm>
          <a:prstGeom prst="rect">
            <a:avLst/>
          </a:prstGeom>
          <a:solidFill>
            <a:srgbClr val="3B0083"/>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371" name="Shape 3371"/>
          <p:cNvSpPr/>
          <p:nvPr/>
        </p:nvSpPr>
        <p:spPr>
          <a:xfrm>
            <a:off x="7687597" y="3234102"/>
            <a:ext cx="349500" cy="349500"/>
          </a:xfrm>
          <a:prstGeom prst="rect">
            <a:avLst/>
          </a:prstGeom>
          <a:solidFill>
            <a:srgbClr val="3B0083"/>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372" name="Shape 3372"/>
          <p:cNvSpPr/>
          <p:nvPr/>
        </p:nvSpPr>
        <p:spPr>
          <a:xfrm>
            <a:off x="7687597" y="2809376"/>
            <a:ext cx="349500" cy="349500"/>
          </a:xfrm>
          <a:prstGeom prst="rect">
            <a:avLst/>
          </a:prstGeom>
          <a:solidFill>
            <a:srgbClr val="4C4C4C"/>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373" name="Shape 3373"/>
          <p:cNvSpPr/>
          <p:nvPr/>
        </p:nvSpPr>
        <p:spPr>
          <a:xfrm>
            <a:off x="7255209" y="2809376"/>
            <a:ext cx="349500" cy="349500"/>
          </a:xfrm>
          <a:prstGeom prst="rect">
            <a:avLst/>
          </a:prstGeom>
          <a:solidFill>
            <a:srgbClr val="0084D1"/>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cxnSp>
        <p:nvCxnSpPr>
          <p:cNvPr id="3374" name="Shape 3374"/>
          <p:cNvCxnSpPr>
            <a:stCxn id="3364" idx="3"/>
            <a:endCxn id="3373" idx="1"/>
          </p:cNvCxnSpPr>
          <p:nvPr/>
        </p:nvCxnSpPr>
        <p:spPr>
          <a:xfrm>
            <a:off x="5867274" y="2984126"/>
            <a:ext cx="1387800" cy="0"/>
          </a:xfrm>
          <a:prstGeom prst="straightConnector1">
            <a:avLst/>
          </a:prstGeom>
          <a:noFill/>
          <a:ln w="9525" cap="flat" cmpd="sng">
            <a:solidFill>
              <a:srgbClr val="000000"/>
            </a:solidFill>
            <a:prstDash val="dot"/>
            <a:round/>
            <a:headEnd type="triangle" w="lg" len="lg"/>
            <a:tailEnd type="triangle" w="lg" len="lg"/>
          </a:ln>
        </p:spPr>
      </p:cxnSp>
      <p:cxnSp>
        <p:nvCxnSpPr>
          <p:cNvPr id="3375" name="Shape 3375"/>
          <p:cNvCxnSpPr>
            <a:stCxn id="3363" idx="3"/>
            <a:endCxn id="3370" idx="1"/>
          </p:cNvCxnSpPr>
          <p:nvPr/>
        </p:nvCxnSpPr>
        <p:spPr>
          <a:xfrm>
            <a:off x="5867274" y="3408852"/>
            <a:ext cx="1389600" cy="0"/>
          </a:xfrm>
          <a:prstGeom prst="straightConnector1">
            <a:avLst/>
          </a:prstGeom>
          <a:noFill/>
          <a:ln w="9525" cap="flat" cmpd="sng">
            <a:solidFill>
              <a:srgbClr val="000000"/>
            </a:solidFill>
            <a:prstDash val="dot"/>
            <a:round/>
            <a:headEnd type="triangle" w="lg" len="lg"/>
            <a:tailEnd type="triangle" w="lg" len="lg"/>
          </a:ln>
        </p:spPr>
      </p:cxnSp>
      <p:sp>
        <p:nvSpPr>
          <p:cNvPr id="3376" name="Shape 3376"/>
          <p:cNvSpPr/>
          <p:nvPr/>
        </p:nvSpPr>
        <p:spPr>
          <a:xfrm>
            <a:off x="6363361" y="3228715"/>
            <a:ext cx="360300" cy="360300"/>
          </a:xfrm>
          <a:prstGeom prst="mathMultiply">
            <a:avLst>
              <a:gd name="adj1" fmla="val 23520"/>
            </a:avLst>
          </a:prstGeom>
          <a:solidFill>
            <a:srgbClr val="FF00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377" name="Shape 3377"/>
          <p:cNvSpPr/>
          <p:nvPr/>
        </p:nvSpPr>
        <p:spPr>
          <a:xfrm>
            <a:off x="4943350" y="1764925"/>
            <a:ext cx="987600" cy="3447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Overpass" pitchFamily="2" charset="77"/>
                <a:ea typeface="Proxima Nova"/>
                <a:cs typeface="Proxima Nova"/>
                <a:sym typeface="Proxima Nova"/>
              </a:rPr>
              <a:t>PROJECT A</a:t>
            </a:r>
            <a:endParaRPr sz="1100" b="1">
              <a:solidFill>
                <a:srgbClr val="FFFFFF"/>
              </a:solidFill>
              <a:latin typeface="Overpass" pitchFamily="2" charset="77"/>
              <a:ea typeface="Proxima Nova"/>
              <a:cs typeface="Proxima Nova"/>
              <a:sym typeface="Proxima Nova"/>
            </a:endParaRPr>
          </a:p>
        </p:txBody>
      </p:sp>
      <p:sp>
        <p:nvSpPr>
          <p:cNvPr id="3378" name="Shape 3378"/>
          <p:cNvSpPr/>
          <p:nvPr/>
        </p:nvSpPr>
        <p:spPr>
          <a:xfrm>
            <a:off x="5930820" y="1764925"/>
            <a:ext cx="993000" cy="344700"/>
          </a:xfrm>
          <a:prstGeom prst="rect">
            <a:avLst/>
          </a:prstGeom>
          <a:solidFill>
            <a:srgbClr val="0F8DCE"/>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Overpass" pitchFamily="2" charset="77"/>
                <a:ea typeface="Proxima Nova"/>
                <a:cs typeface="Proxima Nova"/>
                <a:sym typeface="Proxima Nova"/>
              </a:rPr>
              <a:t>PROJECT B</a:t>
            </a:r>
            <a:endParaRPr sz="1100" b="1">
              <a:solidFill>
                <a:srgbClr val="FFFFFF"/>
              </a:solidFill>
              <a:latin typeface="Overpass" pitchFamily="2" charset="77"/>
              <a:ea typeface="Proxima Nova"/>
              <a:cs typeface="Proxima Nova"/>
              <a:sym typeface="Proxima Nova"/>
            </a:endParaRPr>
          </a:p>
        </p:txBody>
      </p:sp>
      <p:sp>
        <p:nvSpPr>
          <p:cNvPr id="3379" name="Shape 3379"/>
          <p:cNvSpPr/>
          <p:nvPr/>
        </p:nvSpPr>
        <p:spPr>
          <a:xfrm>
            <a:off x="4946625" y="2108150"/>
            <a:ext cx="3234300" cy="190200"/>
          </a:xfrm>
          <a:prstGeom prst="rect">
            <a:avLst/>
          </a:prstGeom>
          <a:solidFill>
            <a:srgbClr val="A3DB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DEFAULT NAMESPACE</a:t>
            </a:r>
            <a:endParaRPr sz="800" b="1">
              <a:latin typeface="Overpass" pitchFamily="2" charset="77"/>
              <a:ea typeface="Proxima Nova"/>
              <a:cs typeface="Proxima Nova"/>
              <a:sym typeface="Proxima Nova"/>
            </a:endParaRPr>
          </a:p>
        </p:txBody>
      </p:sp>
      <p:sp>
        <p:nvSpPr>
          <p:cNvPr id="3380" name="Shape 3380"/>
          <p:cNvSpPr txBox="1"/>
          <p:nvPr/>
        </p:nvSpPr>
        <p:spPr>
          <a:xfrm>
            <a:off x="6290142" y="2603038"/>
            <a:ext cx="458400" cy="457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3600" b="1">
                <a:solidFill>
                  <a:srgbClr val="92D400"/>
                </a:solidFill>
                <a:latin typeface="Overpass" pitchFamily="2" charset="77"/>
                <a:ea typeface="Proxima Nova"/>
                <a:cs typeface="Proxima Nova"/>
                <a:sym typeface="Proxima Nova"/>
              </a:rPr>
              <a:t>✓</a:t>
            </a:r>
            <a:endParaRPr sz="3600" b="1">
              <a:solidFill>
                <a:srgbClr val="92D400"/>
              </a:solidFill>
              <a:latin typeface="Overpass" pitchFamily="2" charset="77"/>
              <a:ea typeface="Proxima Nova"/>
              <a:cs typeface="Proxima Nova"/>
              <a:sym typeface="Proxima Nova"/>
            </a:endParaRPr>
          </a:p>
        </p:txBody>
      </p:sp>
      <p:sp>
        <p:nvSpPr>
          <p:cNvPr id="3381" name="Shape 3381"/>
          <p:cNvSpPr/>
          <p:nvPr/>
        </p:nvSpPr>
        <p:spPr>
          <a:xfrm>
            <a:off x="7175091" y="1764925"/>
            <a:ext cx="1005900" cy="3447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b="1">
                <a:solidFill>
                  <a:srgbClr val="FFFFFF"/>
                </a:solidFill>
                <a:latin typeface="Overpass" pitchFamily="2" charset="77"/>
                <a:ea typeface="Proxima Nova"/>
                <a:cs typeface="Proxima Nova"/>
                <a:sym typeface="Proxima Nova"/>
              </a:rPr>
              <a:t>PROJECT C</a:t>
            </a:r>
            <a:endParaRPr sz="1100" b="1">
              <a:solidFill>
                <a:srgbClr val="FFFFFF"/>
              </a:solidFill>
              <a:latin typeface="Overpass" pitchFamily="2" charset="77"/>
              <a:ea typeface="Proxima Nova"/>
              <a:cs typeface="Proxima Nova"/>
              <a:sym typeface="Proxima Nova"/>
            </a:endParaRPr>
          </a:p>
        </p:txBody>
      </p:sp>
      <p:sp>
        <p:nvSpPr>
          <p:cNvPr id="3382" name="Shape 3382"/>
          <p:cNvSpPr txBox="1"/>
          <p:nvPr/>
        </p:nvSpPr>
        <p:spPr>
          <a:xfrm>
            <a:off x="5409472" y="4042225"/>
            <a:ext cx="2314800" cy="329400"/>
          </a:xfrm>
          <a:prstGeom prst="rect">
            <a:avLst/>
          </a:prstGeom>
          <a:noFill/>
          <a:ln>
            <a:noFill/>
          </a:ln>
        </p:spPr>
        <p:txBody>
          <a:bodyPr wrap="square" lIns="91425" tIns="91425" rIns="91425" bIns="91425" anchor="t" anchorCtr="0">
            <a:noAutofit/>
          </a:bodyPr>
          <a:lstStyle/>
          <a:p>
            <a:pPr marL="0" lvl="0" indent="0" algn="ctr">
              <a:spcBef>
                <a:spcPts val="0"/>
              </a:spcBef>
              <a:spcAft>
                <a:spcPts val="0"/>
              </a:spcAft>
              <a:buNone/>
            </a:pPr>
            <a:r>
              <a:rPr lang="en" sz="1000">
                <a:latin typeface="Overpass" pitchFamily="2" charset="77"/>
                <a:ea typeface="Proxima Nova"/>
                <a:cs typeface="Proxima Nova"/>
                <a:sym typeface="Proxima Nova"/>
              </a:rPr>
              <a:t>Multi-Tenant Network</a:t>
            </a:r>
            <a:endParaRPr sz="1000">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D0766845-6F5F-9B44-9235-B155BC197193}"/>
              </a:ext>
            </a:extLst>
          </p:cNvPr>
          <p:cNvSpPr>
            <a:spLocks noGrp="1"/>
          </p:cNvSpPr>
          <p:nvPr>
            <p:ph type="sldNum" idx="12"/>
          </p:nvPr>
        </p:nvSpPr>
        <p:spPr/>
        <p:txBody>
          <a:bodyPr/>
          <a:lstStyle/>
          <a:p>
            <a:fld id="{00000000-1234-1234-1234-123412341234}" type="slidenum">
              <a:rPr lang="en" smtClean="0"/>
              <a:pPr/>
              <a:t>61</a:t>
            </a:fld>
            <a:endParaRPr lang="e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sp>
        <p:nvSpPr>
          <p:cNvPr id="3387" name="Shape 3387"/>
          <p:cNvSpPr/>
          <p:nvPr/>
        </p:nvSpPr>
        <p:spPr>
          <a:xfrm>
            <a:off x="1361638" y="1526177"/>
            <a:ext cx="993000" cy="29343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verpass" pitchFamily="2" charset="77"/>
                <a:ea typeface="Proxima Nova"/>
                <a:cs typeface="Proxima Nova"/>
                <a:sym typeface="Proxima Nova"/>
              </a:rPr>
              <a:t>PROJECT A</a:t>
            </a:r>
            <a:endParaRPr sz="11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endParaRPr>
              <a:latin typeface="Overpass" pitchFamily="2" charset="77"/>
            </a:endParaRPr>
          </a:p>
        </p:txBody>
      </p:sp>
      <p:sp>
        <p:nvSpPr>
          <p:cNvPr id="3389" name="Shape 3389"/>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OPENSHIFT SDN - NETWORK POLICY</a:t>
            </a:r>
            <a:endParaRPr>
              <a:latin typeface="Overpass" pitchFamily="2" charset="77"/>
            </a:endParaRPr>
          </a:p>
        </p:txBody>
      </p:sp>
      <p:sp>
        <p:nvSpPr>
          <p:cNvPr id="3390" name="Shape 3390"/>
          <p:cNvSpPr/>
          <p:nvPr/>
        </p:nvSpPr>
        <p:spPr>
          <a:xfrm>
            <a:off x="1631579" y="3129504"/>
            <a:ext cx="458400" cy="4584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POD</a:t>
            </a:r>
            <a:endParaRPr sz="700">
              <a:solidFill>
                <a:srgbClr val="FFFFFF"/>
              </a:solidFill>
              <a:latin typeface="Overpass" pitchFamily="2" charset="77"/>
              <a:ea typeface="Proxima Nova"/>
              <a:cs typeface="Proxima Nova"/>
              <a:sym typeface="Proxima Nova"/>
            </a:endParaRPr>
          </a:p>
        </p:txBody>
      </p:sp>
      <p:sp>
        <p:nvSpPr>
          <p:cNvPr id="3391" name="Shape 3391"/>
          <p:cNvSpPr/>
          <p:nvPr/>
        </p:nvSpPr>
        <p:spPr>
          <a:xfrm>
            <a:off x="1631579" y="3661975"/>
            <a:ext cx="458400" cy="4584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POD</a:t>
            </a:r>
            <a:endParaRPr sz="700">
              <a:solidFill>
                <a:srgbClr val="FFFFFF"/>
              </a:solidFill>
              <a:latin typeface="Overpass" pitchFamily="2" charset="77"/>
              <a:ea typeface="Proxima Nova"/>
              <a:cs typeface="Proxima Nova"/>
              <a:sym typeface="Proxima Nova"/>
            </a:endParaRPr>
          </a:p>
        </p:txBody>
      </p:sp>
      <p:sp>
        <p:nvSpPr>
          <p:cNvPr id="3392" name="Shape 3392"/>
          <p:cNvSpPr/>
          <p:nvPr/>
        </p:nvSpPr>
        <p:spPr>
          <a:xfrm>
            <a:off x="1631579" y="2597033"/>
            <a:ext cx="458400" cy="4584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POD</a:t>
            </a:r>
            <a:endParaRPr sz="700">
              <a:solidFill>
                <a:srgbClr val="FFFFFF"/>
              </a:solidFill>
              <a:latin typeface="Overpass" pitchFamily="2" charset="77"/>
              <a:ea typeface="Proxima Nova"/>
              <a:cs typeface="Proxima Nova"/>
              <a:sym typeface="Proxima Nova"/>
            </a:endParaRPr>
          </a:p>
        </p:txBody>
      </p:sp>
      <p:sp>
        <p:nvSpPr>
          <p:cNvPr id="3393" name="Shape 3393"/>
          <p:cNvSpPr/>
          <p:nvPr/>
        </p:nvSpPr>
        <p:spPr>
          <a:xfrm>
            <a:off x="1631579" y="2064562"/>
            <a:ext cx="458400" cy="4584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POD</a:t>
            </a:r>
            <a:endParaRPr sz="700">
              <a:solidFill>
                <a:srgbClr val="FFFFFF"/>
              </a:solidFill>
              <a:latin typeface="Overpass" pitchFamily="2" charset="77"/>
              <a:ea typeface="Proxima Nova"/>
              <a:cs typeface="Proxima Nova"/>
              <a:sym typeface="Proxima Nova"/>
            </a:endParaRPr>
          </a:p>
        </p:txBody>
      </p:sp>
      <p:sp>
        <p:nvSpPr>
          <p:cNvPr id="3394" name="Shape 3394"/>
          <p:cNvSpPr/>
          <p:nvPr/>
        </p:nvSpPr>
        <p:spPr>
          <a:xfrm>
            <a:off x="3342838" y="1526150"/>
            <a:ext cx="993000" cy="2934300"/>
          </a:xfrm>
          <a:prstGeom prst="rect">
            <a:avLst/>
          </a:prstGeom>
          <a:solidFill>
            <a:srgbClr val="CFE2F3"/>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verpass" pitchFamily="2" charset="77"/>
                <a:ea typeface="Proxima Nova"/>
                <a:cs typeface="Proxima Nova"/>
                <a:sym typeface="Proxima Nova"/>
              </a:rPr>
              <a:t>PROJECT B</a:t>
            </a:r>
            <a:endParaRPr sz="1100" b="1">
              <a:solidFill>
                <a:schemeClr val="dk1"/>
              </a:solidFill>
              <a:latin typeface="Overpass" pitchFamily="2" charset="77"/>
              <a:ea typeface="Proxima Nova"/>
              <a:cs typeface="Proxima Nova"/>
              <a:sym typeface="Proxima Nova"/>
            </a:endParaRPr>
          </a:p>
          <a:p>
            <a:pPr marL="0" lvl="0" indent="0" rtl="0">
              <a:spcBef>
                <a:spcPts val="0"/>
              </a:spcBef>
              <a:spcAft>
                <a:spcPts val="0"/>
              </a:spcAft>
              <a:buNone/>
            </a:pPr>
            <a:endParaRPr>
              <a:latin typeface="Overpass" pitchFamily="2" charset="77"/>
            </a:endParaRPr>
          </a:p>
        </p:txBody>
      </p:sp>
      <p:sp>
        <p:nvSpPr>
          <p:cNvPr id="3395" name="Shape 3395"/>
          <p:cNvSpPr/>
          <p:nvPr/>
        </p:nvSpPr>
        <p:spPr>
          <a:xfrm>
            <a:off x="3612779" y="3129504"/>
            <a:ext cx="458400" cy="458400"/>
          </a:xfrm>
          <a:prstGeom prst="rect">
            <a:avLst/>
          </a:prstGeom>
          <a:solidFill>
            <a:srgbClr val="4C4C4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POD</a:t>
            </a:r>
            <a:endParaRPr sz="700">
              <a:solidFill>
                <a:srgbClr val="FFFFFF"/>
              </a:solidFill>
              <a:latin typeface="Overpass" pitchFamily="2" charset="77"/>
              <a:ea typeface="Proxima Nova"/>
              <a:cs typeface="Proxima Nova"/>
              <a:sym typeface="Proxima Nova"/>
            </a:endParaRPr>
          </a:p>
        </p:txBody>
      </p:sp>
      <p:sp>
        <p:nvSpPr>
          <p:cNvPr id="3396" name="Shape 3396"/>
          <p:cNvSpPr/>
          <p:nvPr/>
        </p:nvSpPr>
        <p:spPr>
          <a:xfrm>
            <a:off x="3612779" y="3661975"/>
            <a:ext cx="458400" cy="458400"/>
          </a:xfrm>
          <a:prstGeom prst="rect">
            <a:avLst/>
          </a:prstGeom>
          <a:solidFill>
            <a:srgbClr val="3B008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POD</a:t>
            </a:r>
            <a:endParaRPr sz="700">
              <a:solidFill>
                <a:srgbClr val="FFFFFF"/>
              </a:solidFill>
              <a:latin typeface="Overpass" pitchFamily="2" charset="77"/>
              <a:ea typeface="Proxima Nova"/>
              <a:cs typeface="Proxima Nova"/>
              <a:sym typeface="Proxima Nova"/>
            </a:endParaRPr>
          </a:p>
        </p:txBody>
      </p:sp>
      <p:sp>
        <p:nvSpPr>
          <p:cNvPr id="3397" name="Shape 3397"/>
          <p:cNvSpPr/>
          <p:nvPr/>
        </p:nvSpPr>
        <p:spPr>
          <a:xfrm>
            <a:off x="3612779" y="2597033"/>
            <a:ext cx="458400" cy="458400"/>
          </a:xfrm>
          <a:prstGeom prst="rect">
            <a:avLst/>
          </a:prstGeom>
          <a:solidFill>
            <a:srgbClr val="4C4C4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POD</a:t>
            </a:r>
            <a:endParaRPr sz="700">
              <a:solidFill>
                <a:srgbClr val="FFFFFF"/>
              </a:solidFill>
              <a:latin typeface="Overpass" pitchFamily="2" charset="77"/>
              <a:ea typeface="Proxima Nova"/>
              <a:cs typeface="Proxima Nova"/>
              <a:sym typeface="Proxima Nova"/>
            </a:endParaRPr>
          </a:p>
        </p:txBody>
      </p:sp>
      <p:sp>
        <p:nvSpPr>
          <p:cNvPr id="3398" name="Shape 3398"/>
          <p:cNvSpPr/>
          <p:nvPr/>
        </p:nvSpPr>
        <p:spPr>
          <a:xfrm>
            <a:off x="3612779" y="2064562"/>
            <a:ext cx="458400" cy="4584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POD</a:t>
            </a:r>
            <a:endParaRPr sz="700">
              <a:solidFill>
                <a:srgbClr val="FFFFFF"/>
              </a:solidFill>
              <a:latin typeface="Overpass" pitchFamily="2" charset="77"/>
              <a:ea typeface="Proxima Nova"/>
              <a:cs typeface="Proxima Nova"/>
              <a:sym typeface="Proxima Nova"/>
            </a:endParaRPr>
          </a:p>
        </p:txBody>
      </p:sp>
      <p:sp>
        <p:nvSpPr>
          <p:cNvPr id="3399" name="Shape 3399"/>
          <p:cNvSpPr txBox="1"/>
          <p:nvPr/>
        </p:nvSpPr>
        <p:spPr>
          <a:xfrm>
            <a:off x="4720025" y="1426675"/>
            <a:ext cx="3541500" cy="1170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a:latin typeface="Overpass" pitchFamily="2" charset="77"/>
                <a:ea typeface="Overpass"/>
                <a:cs typeface="Overpass"/>
                <a:sym typeface="Overpass"/>
              </a:rPr>
              <a:t>Example Policies</a:t>
            </a:r>
            <a:endParaRPr>
              <a:latin typeface="Overpass" pitchFamily="2" charset="77"/>
              <a:ea typeface="Overpass"/>
              <a:cs typeface="Overpass"/>
              <a:sym typeface="Overpass"/>
            </a:endParaRPr>
          </a:p>
          <a:p>
            <a:pPr marL="457200" lvl="0" indent="-317500" rtl="0">
              <a:spcBef>
                <a:spcPts val="0"/>
              </a:spcBef>
              <a:spcAft>
                <a:spcPts val="0"/>
              </a:spcAft>
              <a:buSzPts val="1400"/>
              <a:buFont typeface="Overpass"/>
              <a:buChar char="●"/>
            </a:pPr>
            <a:r>
              <a:rPr lang="en">
                <a:latin typeface="Overpass" pitchFamily="2" charset="77"/>
                <a:ea typeface="Overpass"/>
                <a:cs typeface="Overpass"/>
                <a:sym typeface="Overpass"/>
              </a:rPr>
              <a:t>Allow all traffic inside the project</a:t>
            </a:r>
            <a:endParaRPr>
              <a:latin typeface="Overpass" pitchFamily="2" charset="77"/>
              <a:ea typeface="Overpass"/>
              <a:cs typeface="Overpass"/>
              <a:sym typeface="Overpass"/>
            </a:endParaRPr>
          </a:p>
          <a:p>
            <a:pPr marL="457200" lvl="0" indent="-317500" rtl="0">
              <a:spcBef>
                <a:spcPts val="0"/>
              </a:spcBef>
              <a:spcAft>
                <a:spcPts val="0"/>
              </a:spcAft>
              <a:buSzPts val="1400"/>
              <a:buFont typeface="Overpass"/>
              <a:buChar char="●"/>
            </a:pPr>
            <a:r>
              <a:rPr lang="en">
                <a:solidFill>
                  <a:schemeClr val="dk1"/>
                </a:solidFill>
                <a:latin typeface="Overpass" pitchFamily="2" charset="77"/>
                <a:ea typeface="Overpass"/>
                <a:cs typeface="Overpass"/>
                <a:sym typeface="Overpass"/>
              </a:rPr>
              <a:t>Allow traffic from green to gray</a:t>
            </a:r>
            <a:endParaRPr>
              <a:latin typeface="Overpass" pitchFamily="2" charset="77"/>
              <a:ea typeface="Overpass"/>
              <a:cs typeface="Overpass"/>
              <a:sym typeface="Overpass"/>
            </a:endParaRPr>
          </a:p>
          <a:p>
            <a:pPr marL="457200" lvl="0" indent="-317500" rtl="0">
              <a:spcBef>
                <a:spcPts val="0"/>
              </a:spcBef>
              <a:spcAft>
                <a:spcPts val="0"/>
              </a:spcAft>
              <a:buSzPts val="1400"/>
              <a:buFont typeface="Overpass"/>
              <a:buChar char="●"/>
            </a:pPr>
            <a:r>
              <a:rPr lang="en">
                <a:latin typeface="Overpass" pitchFamily="2" charset="77"/>
                <a:ea typeface="Overpass"/>
                <a:cs typeface="Overpass"/>
                <a:sym typeface="Overpass"/>
              </a:rPr>
              <a:t>Allow traffic to purple on 8080</a:t>
            </a:r>
            <a:endParaRPr>
              <a:latin typeface="Overpass" pitchFamily="2" charset="77"/>
              <a:ea typeface="Overpass"/>
              <a:cs typeface="Overpass"/>
              <a:sym typeface="Overpass"/>
            </a:endParaRPr>
          </a:p>
        </p:txBody>
      </p:sp>
      <p:cxnSp>
        <p:nvCxnSpPr>
          <p:cNvPr id="3400" name="Shape 3400"/>
          <p:cNvCxnSpPr>
            <a:stCxn id="3390" idx="1"/>
            <a:endCxn id="3392" idx="1"/>
          </p:cNvCxnSpPr>
          <p:nvPr/>
        </p:nvCxnSpPr>
        <p:spPr>
          <a:xfrm rot="10800000" flipH="1">
            <a:off x="1631579" y="2826204"/>
            <a:ext cx="600" cy="532500"/>
          </a:xfrm>
          <a:prstGeom prst="bentConnector3">
            <a:avLst>
              <a:gd name="adj1" fmla="val -79400686"/>
            </a:avLst>
          </a:prstGeom>
          <a:noFill/>
          <a:ln w="9525" cap="flat" cmpd="sng">
            <a:solidFill>
              <a:schemeClr val="dk2"/>
            </a:solidFill>
            <a:prstDash val="dot"/>
            <a:round/>
            <a:headEnd type="none" w="lg" len="lg"/>
            <a:tailEnd type="triangle" w="lg" len="lg"/>
          </a:ln>
        </p:spPr>
      </p:cxnSp>
      <p:sp>
        <p:nvSpPr>
          <p:cNvPr id="3401" name="Shape 3401"/>
          <p:cNvSpPr txBox="1"/>
          <p:nvPr/>
        </p:nvSpPr>
        <p:spPr>
          <a:xfrm>
            <a:off x="919721" y="2832501"/>
            <a:ext cx="458400" cy="457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b="1">
                <a:solidFill>
                  <a:srgbClr val="92D400"/>
                </a:solidFill>
                <a:latin typeface="Overpass" pitchFamily="2" charset="77"/>
                <a:ea typeface="Proxima Nova"/>
                <a:cs typeface="Proxima Nova"/>
                <a:sym typeface="Proxima Nova"/>
              </a:rPr>
              <a:t>✓</a:t>
            </a:r>
            <a:endParaRPr sz="2400" b="1">
              <a:solidFill>
                <a:srgbClr val="92D400"/>
              </a:solidFill>
              <a:latin typeface="Overpass" pitchFamily="2" charset="77"/>
              <a:ea typeface="Proxima Nova"/>
              <a:cs typeface="Proxima Nova"/>
              <a:sym typeface="Proxima Nova"/>
            </a:endParaRPr>
          </a:p>
        </p:txBody>
      </p:sp>
      <p:cxnSp>
        <p:nvCxnSpPr>
          <p:cNvPr id="3402" name="Shape 3402"/>
          <p:cNvCxnSpPr>
            <a:endCxn id="3395" idx="1"/>
          </p:cNvCxnSpPr>
          <p:nvPr/>
        </p:nvCxnSpPr>
        <p:spPr>
          <a:xfrm rot="10800000" flipH="1">
            <a:off x="2097179" y="3358704"/>
            <a:ext cx="1515600" cy="445200"/>
          </a:xfrm>
          <a:prstGeom prst="bentConnector3">
            <a:avLst>
              <a:gd name="adj1" fmla="val 50000"/>
            </a:avLst>
          </a:prstGeom>
          <a:noFill/>
          <a:ln w="9525" cap="flat" cmpd="sng">
            <a:solidFill>
              <a:schemeClr val="dk2"/>
            </a:solidFill>
            <a:prstDash val="dot"/>
            <a:round/>
            <a:headEnd type="none" w="lg" len="lg"/>
            <a:tailEnd type="triangle" w="lg" len="lg"/>
          </a:ln>
        </p:spPr>
      </p:cxnSp>
      <p:cxnSp>
        <p:nvCxnSpPr>
          <p:cNvPr id="3403" name="Shape 3403"/>
          <p:cNvCxnSpPr>
            <a:stCxn id="3392" idx="3"/>
            <a:endCxn id="3397" idx="1"/>
          </p:cNvCxnSpPr>
          <p:nvPr/>
        </p:nvCxnSpPr>
        <p:spPr>
          <a:xfrm>
            <a:off x="2089979" y="2826233"/>
            <a:ext cx="1522800" cy="600"/>
          </a:xfrm>
          <a:prstGeom prst="bentConnector3">
            <a:avLst>
              <a:gd name="adj1" fmla="val 50000"/>
            </a:avLst>
          </a:prstGeom>
          <a:noFill/>
          <a:ln w="9525" cap="flat" cmpd="sng">
            <a:solidFill>
              <a:schemeClr val="dk2"/>
            </a:solidFill>
            <a:prstDash val="dot"/>
            <a:round/>
            <a:headEnd type="none" w="lg" len="lg"/>
            <a:tailEnd type="triangle" w="lg" len="lg"/>
          </a:ln>
        </p:spPr>
      </p:cxnSp>
      <p:sp>
        <p:nvSpPr>
          <p:cNvPr id="3404" name="Shape 3404"/>
          <p:cNvSpPr txBox="1"/>
          <p:nvPr/>
        </p:nvSpPr>
        <p:spPr>
          <a:xfrm>
            <a:off x="2612673" y="3365901"/>
            <a:ext cx="458400" cy="457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b="1">
                <a:solidFill>
                  <a:srgbClr val="92D400"/>
                </a:solidFill>
                <a:latin typeface="Overpass" pitchFamily="2" charset="77"/>
                <a:ea typeface="Proxima Nova"/>
                <a:cs typeface="Proxima Nova"/>
                <a:sym typeface="Proxima Nova"/>
              </a:rPr>
              <a:t>✓</a:t>
            </a:r>
            <a:endParaRPr sz="2400" b="1">
              <a:solidFill>
                <a:srgbClr val="92D400"/>
              </a:solidFill>
              <a:latin typeface="Overpass" pitchFamily="2" charset="77"/>
              <a:ea typeface="Proxima Nova"/>
              <a:cs typeface="Proxima Nova"/>
              <a:sym typeface="Proxima Nova"/>
            </a:endParaRPr>
          </a:p>
        </p:txBody>
      </p:sp>
      <p:cxnSp>
        <p:nvCxnSpPr>
          <p:cNvPr id="3405" name="Shape 3405"/>
          <p:cNvCxnSpPr/>
          <p:nvPr/>
        </p:nvCxnSpPr>
        <p:spPr>
          <a:xfrm rot="10800000">
            <a:off x="2089975" y="2192575"/>
            <a:ext cx="1522800" cy="0"/>
          </a:xfrm>
          <a:prstGeom prst="straightConnector1">
            <a:avLst/>
          </a:prstGeom>
          <a:noFill/>
          <a:ln w="9525" cap="flat" cmpd="sng">
            <a:solidFill>
              <a:schemeClr val="dk2"/>
            </a:solidFill>
            <a:prstDash val="dot"/>
            <a:round/>
            <a:headEnd type="none" w="lg" len="lg"/>
            <a:tailEnd type="triangle" w="lg" len="lg"/>
          </a:ln>
        </p:spPr>
      </p:cxnSp>
      <p:sp>
        <p:nvSpPr>
          <p:cNvPr id="3406" name="Shape 3406"/>
          <p:cNvSpPr/>
          <p:nvPr/>
        </p:nvSpPr>
        <p:spPr>
          <a:xfrm>
            <a:off x="2371814" y="2116725"/>
            <a:ext cx="235200" cy="127500"/>
          </a:xfrm>
          <a:prstGeom prst="rect">
            <a:avLst/>
          </a:prstGeom>
          <a:solidFill>
            <a:srgbClr val="EFEFE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cxnSp>
        <p:nvCxnSpPr>
          <p:cNvPr id="3407" name="Shape 3407"/>
          <p:cNvCxnSpPr/>
          <p:nvPr/>
        </p:nvCxnSpPr>
        <p:spPr>
          <a:xfrm rot="10800000">
            <a:off x="2089975" y="2395575"/>
            <a:ext cx="1522800" cy="0"/>
          </a:xfrm>
          <a:prstGeom prst="straightConnector1">
            <a:avLst/>
          </a:prstGeom>
          <a:noFill/>
          <a:ln w="9525" cap="flat" cmpd="sng">
            <a:solidFill>
              <a:schemeClr val="dk2"/>
            </a:solidFill>
            <a:prstDash val="dot"/>
            <a:round/>
            <a:headEnd type="none" w="lg" len="lg"/>
            <a:tailEnd type="triangle" w="lg" len="lg"/>
          </a:ln>
        </p:spPr>
      </p:cxnSp>
      <p:sp>
        <p:nvSpPr>
          <p:cNvPr id="3408" name="Shape 3408"/>
          <p:cNvSpPr/>
          <p:nvPr/>
        </p:nvSpPr>
        <p:spPr>
          <a:xfrm>
            <a:off x="2371814" y="2345325"/>
            <a:ext cx="235200" cy="127500"/>
          </a:xfrm>
          <a:prstGeom prst="rect">
            <a:avLst/>
          </a:prstGeom>
          <a:solidFill>
            <a:srgbClr val="EFEFE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409" name="Shape 3409"/>
          <p:cNvSpPr txBox="1"/>
          <p:nvPr/>
        </p:nvSpPr>
        <p:spPr>
          <a:xfrm>
            <a:off x="2292256" y="2040850"/>
            <a:ext cx="523800" cy="285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latin typeface="Overpass" pitchFamily="2" charset="77"/>
                <a:ea typeface="Proxima Nova"/>
                <a:cs typeface="Proxima Nova"/>
                <a:sym typeface="Proxima Nova"/>
              </a:rPr>
              <a:t>8080</a:t>
            </a:r>
            <a:endParaRPr sz="700">
              <a:latin typeface="Overpass" pitchFamily="2" charset="77"/>
              <a:ea typeface="Proxima Nova"/>
              <a:cs typeface="Proxima Nova"/>
              <a:sym typeface="Proxima Nova"/>
            </a:endParaRPr>
          </a:p>
        </p:txBody>
      </p:sp>
      <p:sp>
        <p:nvSpPr>
          <p:cNvPr id="3410" name="Shape 3410"/>
          <p:cNvSpPr txBox="1"/>
          <p:nvPr/>
        </p:nvSpPr>
        <p:spPr>
          <a:xfrm>
            <a:off x="2292256" y="2244154"/>
            <a:ext cx="523800" cy="285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latin typeface="Overpass" pitchFamily="2" charset="77"/>
                <a:ea typeface="Proxima Nova"/>
                <a:cs typeface="Proxima Nova"/>
                <a:sym typeface="Proxima Nova"/>
              </a:rPr>
              <a:t>5432</a:t>
            </a:r>
            <a:endParaRPr sz="700">
              <a:latin typeface="Overpass" pitchFamily="2" charset="77"/>
              <a:ea typeface="Proxima Nova"/>
              <a:cs typeface="Proxima Nova"/>
              <a:sym typeface="Proxima Nova"/>
            </a:endParaRPr>
          </a:p>
        </p:txBody>
      </p:sp>
      <p:sp>
        <p:nvSpPr>
          <p:cNvPr id="3411" name="Shape 3411"/>
          <p:cNvSpPr/>
          <p:nvPr/>
        </p:nvSpPr>
        <p:spPr>
          <a:xfrm>
            <a:off x="2738775" y="2300589"/>
            <a:ext cx="195600" cy="195600"/>
          </a:xfrm>
          <a:prstGeom prst="mathMultiply">
            <a:avLst>
              <a:gd name="adj1" fmla="val 23520"/>
            </a:avLst>
          </a:prstGeom>
          <a:solidFill>
            <a:srgbClr val="FF0000"/>
          </a:solidFill>
          <a:ln>
            <a:noFill/>
          </a:ln>
        </p:spPr>
        <p:txBody>
          <a:bodyPr wrap="square" lIns="91425" tIns="91425" rIns="91425" bIns="91425" anchor="ctr" anchorCtr="0">
            <a:noAutofit/>
          </a:bodyPr>
          <a:lstStyle/>
          <a:p>
            <a:pPr marL="0" lvl="0" indent="0" rtl="0">
              <a:spcBef>
                <a:spcPts val="0"/>
              </a:spcBef>
              <a:spcAft>
                <a:spcPts val="0"/>
              </a:spcAft>
              <a:buNone/>
            </a:pPr>
            <a:endParaRPr sz="1200">
              <a:latin typeface="Overpass" pitchFamily="2" charset="77"/>
            </a:endParaRPr>
          </a:p>
        </p:txBody>
      </p:sp>
      <p:sp>
        <p:nvSpPr>
          <p:cNvPr id="3412" name="Shape 3412"/>
          <p:cNvSpPr txBox="1"/>
          <p:nvPr/>
        </p:nvSpPr>
        <p:spPr>
          <a:xfrm>
            <a:off x="2612673" y="1960573"/>
            <a:ext cx="458400" cy="457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b="1">
                <a:solidFill>
                  <a:srgbClr val="92D400"/>
                </a:solidFill>
                <a:latin typeface="Overpass" pitchFamily="2" charset="77"/>
                <a:ea typeface="Proxima Nova"/>
                <a:cs typeface="Proxima Nova"/>
                <a:sym typeface="Proxima Nova"/>
              </a:rPr>
              <a:t>✓</a:t>
            </a:r>
            <a:endParaRPr sz="1800" b="1">
              <a:solidFill>
                <a:srgbClr val="92D400"/>
              </a:solidFill>
              <a:latin typeface="Overpass" pitchFamily="2" charset="77"/>
              <a:ea typeface="Proxima Nova"/>
              <a:cs typeface="Proxima Nova"/>
              <a:sym typeface="Proxima Nova"/>
            </a:endParaRPr>
          </a:p>
        </p:txBody>
      </p:sp>
      <p:sp>
        <p:nvSpPr>
          <p:cNvPr id="3413" name="Shape 3413"/>
          <p:cNvSpPr/>
          <p:nvPr/>
        </p:nvSpPr>
        <p:spPr>
          <a:xfrm>
            <a:off x="2738775" y="2724061"/>
            <a:ext cx="195600" cy="195600"/>
          </a:xfrm>
          <a:prstGeom prst="mathMultiply">
            <a:avLst>
              <a:gd name="adj1" fmla="val 23520"/>
            </a:avLst>
          </a:prstGeom>
          <a:solidFill>
            <a:srgbClr val="FF0000"/>
          </a:solidFill>
          <a:ln>
            <a:noFill/>
          </a:ln>
        </p:spPr>
        <p:txBody>
          <a:bodyPr wrap="square" lIns="91425" tIns="91425" rIns="91425" bIns="91425" anchor="ctr" anchorCtr="0">
            <a:noAutofit/>
          </a:bodyPr>
          <a:lstStyle/>
          <a:p>
            <a:pPr marL="0" lvl="0" indent="0" rtl="0">
              <a:spcBef>
                <a:spcPts val="0"/>
              </a:spcBef>
              <a:spcAft>
                <a:spcPts val="0"/>
              </a:spcAft>
              <a:buNone/>
            </a:pPr>
            <a:endParaRPr sz="1200">
              <a:latin typeface="Overpass" pitchFamily="2" charset="77"/>
            </a:endParaRPr>
          </a:p>
        </p:txBody>
      </p:sp>
      <p:sp>
        <p:nvSpPr>
          <p:cNvPr id="3414" name="Shape 3414"/>
          <p:cNvSpPr txBox="1"/>
          <p:nvPr/>
        </p:nvSpPr>
        <p:spPr>
          <a:xfrm>
            <a:off x="4819187" y="2638221"/>
            <a:ext cx="3306900" cy="1824000"/>
          </a:xfrm>
          <a:prstGeom prst="rect">
            <a:avLst/>
          </a:prstGeom>
          <a:solidFill>
            <a:srgbClr val="434343"/>
          </a:solidFill>
          <a:ln>
            <a:noFill/>
          </a:ln>
        </p:spPr>
        <p:txBody>
          <a:bodyPr wrap="square" lIns="91425" tIns="91425" rIns="91425" bIns="91425" anchor="t" anchorCtr="0">
            <a:noAutofit/>
          </a:bodyPr>
          <a:lstStyle/>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apiVersion: extensions/v1beta1</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kind: NetworkPolicy</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metadata:</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  name: allow-to-purple-on-8080</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spec:</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  podSelector:</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    matchLabels:</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      color: purple</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  ingress:</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  - ports:</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    - protocol: tcp</a:t>
            </a:r>
            <a:endParaRPr sz="900">
              <a:solidFill>
                <a:srgbClr val="F3F3F3"/>
              </a:solidFill>
              <a:latin typeface="Overpass" pitchFamily="2" charset="77"/>
              <a:ea typeface="Consolas"/>
              <a:cs typeface="Consolas"/>
              <a:sym typeface="Consolas"/>
            </a:endParaRPr>
          </a:p>
          <a:p>
            <a:pPr marL="0" lvl="0" indent="0" rtl="0">
              <a:spcBef>
                <a:spcPts val="0"/>
              </a:spcBef>
              <a:spcAft>
                <a:spcPts val="0"/>
              </a:spcAft>
              <a:buNone/>
            </a:pPr>
            <a:r>
              <a:rPr lang="en" sz="900">
                <a:solidFill>
                  <a:srgbClr val="F3F3F3"/>
                </a:solidFill>
                <a:latin typeface="Overpass" pitchFamily="2" charset="77"/>
                <a:ea typeface="Consolas"/>
                <a:cs typeface="Consolas"/>
                <a:sym typeface="Consolas"/>
              </a:rPr>
              <a:t>      port: 8080</a:t>
            </a:r>
            <a:endParaRPr sz="1000">
              <a:solidFill>
                <a:srgbClr val="F3F3F3"/>
              </a:solidFill>
              <a:latin typeface="Overpass" pitchFamily="2" charset="77"/>
              <a:ea typeface="Consolas"/>
              <a:cs typeface="Consolas"/>
              <a:sym typeface="Consolas"/>
            </a:endParaRPr>
          </a:p>
          <a:p>
            <a:pPr marL="0" lvl="0" indent="0" rtl="0">
              <a:spcBef>
                <a:spcPts val="0"/>
              </a:spcBef>
              <a:spcAft>
                <a:spcPts val="0"/>
              </a:spcAft>
              <a:buNone/>
            </a:pPr>
            <a:endParaRPr sz="900">
              <a:solidFill>
                <a:srgbClr val="F3F3F3"/>
              </a:solidFill>
              <a:latin typeface="Overpass" pitchFamily="2" charset="77"/>
              <a:ea typeface="Consolas"/>
              <a:cs typeface="Consolas"/>
              <a:sym typeface="Consolas"/>
            </a:endParaRPr>
          </a:p>
        </p:txBody>
      </p:sp>
      <p:cxnSp>
        <p:nvCxnSpPr>
          <p:cNvPr id="3415" name="Shape 3415"/>
          <p:cNvCxnSpPr/>
          <p:nvPr/>
        </p:nvCxnSpPr>
        <p:spPr>
          <a:xfrm>
            <a:off x="2089979" y="3960061"/>
            <a:ext cx="1522800" cy="0"/>
          </a:xfrm>
          <a:prstGeom prst="straightConnector1">
            <a:avLst/>
          </a:prstGeom>
          <a:noFill/>
          <a:ln w="9525" cap="flat" cmpd="sng">
            <a:solidFill>
              <a:schemeClr val="dk2"/>
            </a:solidFill>
            <a:prstDash val="dot"/>
            <a:round/>
            <a:headEnd type="none" w="lg" len="lg"/>
            <a:tailEnd type="triangle" w="lg" len="lg"/>
          </a:ln>
        </p:spPr>
      </p:cxnSp>
      <p:sp>
        <p:nvSpPr>
          <p:cNvPr id="3416" name="Shape 3416"/>
          <p:cNvSpPr/>
          <p:nvPr/>
        </p:nvSpPr>
        <p:spPr>
          <a:xfrm>
            <a:off x="2738775" y="3851753"/>
            <a:ext cx="195600" cy="195600"/>
          </a:xfrm>
          <a:prstGeom prst="mathMultiply">
            <a:avLst>
              <a:gd name="adj1" fmla="val 23520"/>
            </a:avLst>
          </a:prstGeom>
          <a:solidFill>
            <a:srgbClr val="FF0000"/>
          </a:solidFill>
          <a:ln>
            <a:noFill/>
          </a:ln>
        </p:spPr>
        <p:txBody>
          <a:bodyPr wrap="square" lIns="91425" tIns="91425" rIns="91425" bIns="91425" anchor="ctr" anchorCtr="0">
            <a:noAutofit/>
          </a:bodyPr>
          <a:lstStyle/>
          <a:p>
            <a:pPr marL="0" lvl="0" indent="0" rtl="0">
              <a:spcBef>
                <a:spcPts val="0"/>
              </a:spcBef>
              <a:spcAft>
                <a:spcPts val="0"/>
              </a:spcAft>
              <a:buNone/>
            </a:pPr>
            <a:endParaRPr sz="1200">
              <a:latin typeface="Overpass" pitchFamily="2" charset="77"/>
            </a:endParaRPr>
          </a:p>
        </p:txBody>
      </p:sp>
      <p:cxnSp>
        <p:nvCxnSpPr>
          <p:cNvPr id="3417" name="Shape 3417"/>
          <p:cNvCxnSpPr>
            <a:stCxn id="3390" idx="1"/>
            <a:endCxn id="3391" idx="1"/>
          </p:cNvCxnSpPr>
          <p:nvPr/>
        </p:nvCxnSpPr>
        <p:spPr>
          <a:xfrm>
            <a:off x="1631579" y="3358704"/>
            <a:ext cx="600" cy="532500"/>
          </a:xfrm>
          <a:prstGeom prst="bentConnector3">
            <a:avLst>
              <a:gd name="adj1" fmla="val -79304853"/>
            </a:avLst>
          </a:prstGeom>
          <a:noFill/>
          <a:ln w="9525" cap="flat" cmpd="sng">
            <a:solidFill>
              <a:schemeClr val="dk2"/>
            </a:solidFill>
            <a:prstDash val="dot"/>
            <a:round/>
            <a:headEnd type="none" w="lg" len="lg"/>
            <a:tailEnd type="triangle" w="lg" len="lg"/>
          </a:ln>
        </p:spPr>
      </p:cxnSp>
      <p:sp>
        <p:nvSpPr>
          <p:cNvPr id="3418" name="Shape 3418"/>
          <p:cNvSpPr txBox="1"/>
          <p:nvPr/>
        </p:nvSpPr>
        <p:spPr>
          <a:xfrm>
            <a:off x="919721" y="3434447"/>
            <a:ext cx="458400" cy="4578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b="1">
                <a:solidFill>
                  <a:srgbClr val="92D400"/>
                </a:solidFill>
                <a:latin typeface="Overpass" pitchFamily="2" charset="77"/>
                <a:ea typeface="Proxima Nova"/>
                <a:cs typeface="Proxima Nova"/>
                <a:sym typeface="Proxima Nova"/>
              </a:rPr>
              <a:t>✓</a:t>
            </a:r>
            <a:endParaRPr sz="2400" b="1">
              <a:solidFill>
                <a:srgbClr val="92D400"/>
              </a:solidFill>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1171856E-D0DA-0542-A968-972A8B61FD8D}"/>
              </a:ext>
            </a:extLst>
          </p:cNvPr>
          <p:cNvSpPr>
            <a:spLocks noGrp="1"/>
          </p:cNvSpPr>
          <p:nvPr>
            <p:ph type="sldNum" idx="12"/>
          </p:nvPr>
        </p:nvSpPr>
        <p:spPr/>
        <p:txBody>
          <a:bodyPr/>
          <a:lstStyle/>
          <a:p>
            <a:fld id="{00000000-1234-1234-1234-123412341234}" type="slidenum">
              <a:rPr lang="en" smtClean="0"/>
              <a:pPr/>
              <a:t>62</a:t>
            </a:fld>
            <a:endParaRPr lang="e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22"/>
        <p:cNvGrpSpPr/>
        <p:nvPr/>
      </p:nvGrpSpPr>
      <p:grpSpPr>
        <a:xfrm>
          <a:off x="0" y="0"/>
          <a:ext cx="0" cy="0"/>
          <a:chOff x="0" y="0"/>
          <a:chExt cx="0" cy="0"/>
        </a:xfrm>
      </p:grpSpPr>
      <p:sp>
        <p:nvSpPr>
          <p:cNvPr id="3423" name="Shape 3423"/>
          <p:cNvSpPr txBox="1"/>
          <p:nvPr/>
        </p:nvSpPr>
        <p:spPr>
          <a:xfrm>
            <a:off x="2194200" y="1254925"/>
            <a:ext cx="4755600" cy="554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a:latin typeface="Overpass" pitchFamily="2" charset="77"/>
                <a:ea typeface="Overpass"/>
                <a:cs typeface="Overpass"/>
                <a:sym typeface="Overpass"/>
              </a:rPr>
              <a:t>Container to Container on the Same Host</a:t>
            </a:r>
            <a:endParaRPr sz="1800">
              <a:latin typeface="Overpass" pitchFamily="2" charset="77"/>
              <a:ea typeface="Overpass"/>
              <a:cs typeface="Overpass"/>
              <a:sym typeface="Overpass"/>
            </a:endParaRPr>
          </a:p>
        </p:txBody>
      </p:sp>
      <p:sp>
        <p:nvSpPr>
          <p:cNvPr id="3425" name="Shape 3425"/>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OPENSHIFT SDN - OVS PACKET FLOW </a:t>
            </a:r>
            <a:endParaRPr>
              <a:latin typeface="Overpass" pitchFamily="2" charset="77"/>
            </a:endParaRPr>
          </a:p>
        </p:txBody>
      </p:sp>
      <p:sp>
        <p:nvSpPr>
          <p:cNvPr id="3426" name="Shape 3426"/>
          <p:cNvSpPr/>
          <p:nvPr/>
        </p:nvSpPr>
        <p:spPr>
          <a:xfrm>
            <a:off x="2078625" y="2071025"/>
            <a:ext cx="5152200" cy="1858800"/>
          </a:xfrm>
          <a:prstGeom prst="rect">
            <a:avLst/>
          </a:prstGeom>
          <a:solidFill>
            <a:srgbClr val="CCCCCC"/>
          </a:solidFill>
          <a:ln>
            <a:noFill/>
          </a:ln>
        </p:spPr>
        <p:txBody>
          <a:bodyPr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dk1"/>
                </a:solidFill>
                <a:latin typeface="Overpass" pitchFamily="2" charset="77"/>
                <a:ea typeface="Courier New"/>
                <a:cs typeface="Courier New"/>
                <a:sym typeface="Courier New"/>
              </a:rPr>
              <a:t>  </a:t>
            </a:r>
            <a:r>
              <a:rPr lang="en" sz="1200" b="1">
                <a:solidFill>
                  <a:schemeClr val="dk1"/>
                </a:solidFill>
                <a:latin typeface="Overpass" pitchFamily="2" charset="77"/>
                <a:ea typeface="Proxima Nova"/>
                <a:cs typeface="Proxima Nova"/>
                <a:sym typeface="Proxima Nova"/>
              </a:rPr>
              <a:t>NODE</a:t>
            </a:r>
            <a:endParaRPr sz="1200">
              <a:solidFill>
                <a:schemeClr val="dk1"/>
              </a:solidFill>
              <a:latin typeface="Overpass" pitchFamily="2" charset="77"/>
              <a:ea typeface="Proxima Nova"/>
              <a:cs typeface="Proxima Nova"/>
              <a:sym typeface="Proxima Nova"/>
            </a:endParaRPr>
          </a:p>
        </p:txBody>
      </p:sp>
      <p:sp>
        <p:nvSpPr>
          <p:cNvPr id="3427" name="Shape 3427"/>
          <p:cNvSpPr/>
          <p:nvPr/>
        </p:nvSpPr>
        <p:spPr>
          <a:xfrm>
            <a:off x="2355836" y="2450975"/>
            <a:ext cx="547200" cy="5046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 1</a:t>
            </a:r>
            <a:endParaRPr sz="800">
              <a:solidFill>
                <a:srgbClr val="FFFFFF"/>
              </a:solidFill>
              <a:latin typeface="Overpass" pitchFamily="2" charset="77"/>
              <a:ea typeface="Proxima Nova"/>
              <a:cs typeface="Proxima Nova"/>
              <a:sym typeface="Proxima Nova"/>
            </a:endParaRPr>
          </a:p>
        </p:txBody>
      </p:sp>
      <p:sp>
        <p:nvSpPr>
          <p:cNvPr id="3428" name="Shape 3428"/>
          <p:cNvSpPr/>
          <p:nvPr/>
        </p:nvSpPr>
        <p:spPr>
          <a:xfrm>
            <a:off x="3271391" y="2530625"/>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veth0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10.1.15.2/24</a:t>
            </a:r>
            <a:endParaRPr sz="700">
              <a:solidFill>
                <a:srgbClr val="FFFFFF"/>
              </a:solidFill>
              <a:latin typeface="Overpass" pitchFamily="2" charset="77"/>
              <a:ea typeface="Proxima Nova"/>
              <a:cs typeface="Proxima Nova"/>
              <a:sym typeface="Proxima Nova"/>
            </a:endParaRPr>
          </a:p>
        </p:txBody>
      </p:sp>
      <p:sp>
        <p:nvSpPr>
          <p:cNvPr id="3429" name="Shape 3429"/>
          <p:cNvSpPr/>
          <p:nvPr/>
        </p:nvSpPr>
        <p:spPr>
          <a:xfrm>
            <a:off x="4363170" y="2955587"/>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br0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10.1.15.1/24</a:t>
            </a:r>
            <a:endParaRPr sz="700">
              <a:solidFill>
                <a:srgbClr val="FFFFFF"/>
              </a:solidFill>
              <a:latin typeface="Overpass" pitchFamily="2" charset="77"/>
              <a:ea typeface="Proxima Nova"/>
              <a:cs typeface="Proxima Nova"/>
              <a:sym typeface="Proxima Nova"/>
            </a:endParaRPr>
          </a:p>
        </p:txBody>
      </p:sp>
      <p:sp>
        <p:nvSpPr>
          <p:cNvPr id="3430" name="Shape 3430"/>
          <p:cNvSpPr txBox="1"/>
          <p:nvPr/>
        </p:nvSpPr>
        <p:spPr>
          <a:xfrm>
            <a:off x="6402662" y="3178832"/>
            <a:ext cx="878700" cy="2568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800">
                <a:latin typeface="Overpass" pitchFamily="2" charset="77"/>
                <a:ea typeface="Proxima Nova"/>
                <a:cs typeface="Proxima Nova"/>
                <a:sym typeface="Proxima Nova"/>
              </a:rPr>
              <a:t>192.168.0.100</a:t>
            </a:r>
            <a:endParaRPr sz="800">
              <a:latin typeface="Overpass" pitchFamily="2" charset="77"/>
              <a:ea typeface="Proxima Nova"/>
              <a:cs typeface="Proxima Nova"/>
              <a:sym typeface="Proxima Nova"/>
            </a:endParaRPr>
          </a:p>
        </p:txBody>
      </p:sp>
      <p:sp>
        <p:nvSpPr>
          <p:cNvPr id="3431" name="Shape 3431"/>
          <p:cNvSpPr/>
          <p:nvPr/>
        </p:nvSpPr>
        <p:spPr>
          <a:xfrm rot="-5400000">
            <a:off x="6891900" y="2892575"/>
            <a:ext cx="206400" cy="471300"/>
          </a:xfrm>
          <a:prstGeom prst="round2SameRect">
            <a:avLst>
              <a:gd name="adj1" fmla="val 16667"/>
              <a:gd name="adj2" fmla="val 0"/>
            </a:avLst>
          </a:prstGeom>
          <a:solidFill>
            <a:srgbClr val="666666"/>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3432" name="Shape 3432"/>
          <p:cNvSpPr txBox="1"/>
          <p:nvPr/>
        </p:nvSpPr>
        <p:spPr>
          <a:xfrm>
            <a:off x="6813706" y="2974223"/>
            <a:ext cx="471300" cy="206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eth0</a:t>
            </a:r>
            <a:endParaRPr sz="800">
              <a:solidFill>
                <a:srgbClr val="FFFFFF"/>
              </a:solidFill>
              <a:latin typeface="Overpass" pitchFamily="2" charset="77"/>
              <a:ea typeface="Proxima Nova"/>
              <a:cs typeface="Proxima Nova"/>
              <a:sym typeface="Proxima Nova"/>
            </a:endParaRPr>
          </a:p>
        </p:txBody>
      </p:sp>
      <p:cxnSp>
        <p:nvCxnSpPr>
          <p:cNvPr id="3433" name="Shape 3433"/>
          <p:cNvCxnSpPr>
            <a:stCxn id="3427" idx="3"/>
            <a:endCxn id="3428" idx="1"/>
          </p:cNvCxnSpPr>
          <p:nvPr/>
        </p:nvCxnSpPr>
        <p:spPr>
          <a:xfrm>
            <a:off x="2903036" y="2703275"/>
            <a:ext cx="368400" cy="0"/>
          </a:xfrm>
          <a:prstGeom prst="straightConnector1">
            <a:avLst/>
          </a:prstGeom>
          <a:noFill/>
          <a:ln w="19050" cap="flat" cmpd="sng">
            <a:solidFill>
              <a:srgbClr val="3F9C35"/>
            </a:solidFill>
            <a:prstDash val="solid"/>
            <a:round/>
            <a:headEnd type="none" w="lg" len="lg"/>
            <a:tailEnd type="triangle" w="lg" len="lg"/>
          </a:ln>
        </p:spPr>
      </p:cxnSp>
      <p:sp>
        <p:nvSpPr>
          <p:cNvPr id="3434" name="Shape 3434"/>
          <p:cNvSpPr/>
          <p:nvPr/>
        </p:nvSpPr>
        <p:spPr>
          <a:xfrm>
            <a:off x="2355836" y="3259400"/>
            <a:ext cx="547200" cy="5046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 2</a:t>
            </a:r>
            <a:endParaRPr sz="800">
              <a:solidFill>
                <a:srgbClr val="FFFFFF"/>
              </a:solidFill>
              <a:latin typeface="Overpass" pitchFamily="2" charset="77"/>
              <a:ea typeface="Proxima Nova"/>
              <a:cs typeface="Proxima Nova"/>
              <a:sym typeface="Proxima Nova"/>
            </a:endParaRPr>
          </a:p>
        </p:txBody>
      </p:sp>
      <p:sp>
        <p:nvSpPr>
          <p:cNvPr id="3435" name="Shape 3435"/>
          <p:cNvSpPr/>
          <p:nvPr/>
        </p:nvSpPr>
        <p:spPr>
          <a:xfrm>
            <a:off x="3271391" y="3339050"/>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veth1</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10.1.15.3/24</a:t>
            </a:r>
            <a:endParaRPr sz="700">
              <a:solidFill>
                <a:srgbClr val="FFFFFF"/>
              </a:solidFill>
              <a:latin typeface="Overpass" pitchFamily="2" charset="77"/>
              <a:ea typeface="Proxima Nova"/>
              <a:cs typeface="Proxima Nova"/>
              <a:sym typeface="Proxima Nova"/>
            </a:endParaRPr>
          </a:p>
        </p:txBody>
      </p:sp>
      <p:cxnSp>
        <p:nvCxnSpPr>
          <p:cNvPr id="3436" name="Shape 3436"/>
          <p:cNvCxnSpPr>
            <a:stCxn id="3428" idx="3"/>
            <a:endCxn id="3429" idx="0"/>
          </p:cNvCxnSpPr>
          <p:nvPr/>
        </p:nvCxnSpPr>
        <p:spPr>
          <a:xfrm>
            <a:off x="4053791" y="2703275"/>
            <a:ext cx="700500" cy="252300"/>
          </a:xfrm>
          <a:prstGeom prst="bentConnector2">
            <a:avLst/>
          </a:prstGeom>
          <a:noFill/>
          <a:ln w="19050" cap="flat" cmpd="sng">
            <a:solidFill>
              <a:srgbClr val="3F9C35"/>
            </a:solidFill>
            <a:prstDash val="solid"/>
            <a:round/>
            <a:headEnd type="none" w="lg" len="lg"/>
            <a:tailEnd type="triangle" w="lg" len="lg"/>
          </a:ln>
        </p:spPr>
      </p:cxnSp>
      <p:cxnSp>
        <p:nvCxnSpPr>
          <p:cNvPr id="3437" name="Shape 3437"/>
          <p:cNvCxnSpPr>
            <a:stCxn id="3429" idx="2"/>
            <a:endCxn id="3435" idx="3"/>
          </p:cNvCxnSpPr>
          <p:nvPr/>
        </p:nvCxnSpPr>
        <p:spPr>
          <a:xfrm rot="5400000">
            <a:off x="4298670" y="3056087"/>
            <a:ext cx="210900" cy="700500"/>
          </a:xfrm>
          <a:prstGeom prst="bentConnector2">
            <a:avLst/>
          </a:prstGeom>
          <a:noFill/>
          <a:ln w="19050" cap="flat" cmpd="sng">
            <a:solidFill>
              <a:srgbClr val="3F9C35"/>
            </a:solidFill>
            <a:prstDash val="solid"/>
            <a:round/>
            <a:headEnd type="none" w="lg" len="lg"/>
            <a:tailEnd type="triangle" w="lg" len="lg"/>
          </a:ln>
        </p:spPr>
      </p:cxnSp>
      <p:cxnSp>
        <p:nvCxnSpPr>
          <p:cNvPr id="3438" name="Shape 3438"/>
          <p:cNvCxnSpPr>
            <a:stCxn id="3435" idx="1"/>
            <a:endCxn id="3434" idx="3"/>
          </p:cNvCxnSpPr>
          <p:nvPr/>
        </p:nvCxnSpPr>
        <p:spPr>
          <a:xfrm rot="10800000">
            <a:off x="2902991" y="3511700"/>
            <a:ext cx="368400" cy="0"/>
          </a:xfrm>
          <a:prstGeom prst="straightConnector1">
            <a:avLst/>
          </a:prstGeom>
          <a:noFill/>
          <a:ln w="19050" cap="flat" cmpd="sng">
            <a:solidFill>
              <a:srgbClr val="3F9C35"/>
            </a:solidFill>
            <a:prstDash val="solid"/>
            <a:round/>
            <a:headEnd type="none" w="lg" len="lg"/>
            <a:tailEnd type="triangle" w="lg" len="lg"/>
          </a:ln>
        </p:spPr>
      </p:cxnSp>
      <p:sp>
        <p:nvSpPr>
          <p:cNvPr id="3439" name="Shape 3439"/>
          <p:cNvSpPr/>
          <p:nvPr/>
        </p:nvSpPr>
        <p:spPr>
          <a:xfrm>
            <a:off x="5506170" y="2955587"/>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vxlan0</a:t>
            </a:r>
            <a:endParaRPr sz="700">
              <a:solidFill>
                <a:srgbClr val="FFFFFF"/>
              </a:solidFill>
              <a:latin typeface="Overpass" pitchFamily="2" charset="77"/>
              <a:ea typeface="Proxima Nova"/>
              <a:cs typeface="Proxima Nova"/>
              <a:sym typeface="Proxima Nova"/>
            </a:endParaRPr>
          </a:p>
        </p:txBody>
      </p:sp>
      <p:cxnSp>
        <p:nvCxnSpPr>
          <p:cNvPr id="3440" name="Shape 3440"/>
          <p:cNvCxnSpPr>
            <a:stCxn id="3429" idx="3"/>
            <a:endCxn id="3439" idx="1"/>
          </p:cNvCxnSpPr>
          <p:nvPr/>
        </p:nvCxnSpPr>
        <p:spPr>
          <a:xfrm>
            <a:off x="5145570" y="3128237"/>
            <a:ext cx="360600" cy="0"/>
          </a:xfrm>
          <a:prstGeom prst="straightConnector1">
            <a:avLst/>
          </a:prstGeom>
          <a:noFill/>
          <a:ln w="9525" cap="flat" cmpd="sng">
            <a:solidFill>
              <a:schemeClr val="dk2"/>
            </a:solidFill>
            <a:prstDash val="solid"/>
            <a:round/>
            <a:headEnd type="none" w="lg" len="lg"/>
            <a:tailEnd type="none" w="lg" len="lg"/>
          </a:ln>
        </p:spPr>
      </p:cxnSp>
      <p:cxnSp>
        <p:nvCxnSpPr>
          <p:cNvPr id="3441" name="Shape 3441"/>
          <p:cNvCxnSpPr>
            <a:stCxn id="3439" idx="3"/>
            <a:endCxn id="3431" idx="3"/>
          </p:cNvCxnSpPr>
          <p:nvPr/>
        </p:nvCxnSpPr>
        <p:spPr>
          <a:xfrm>
            <a:off x="6288570" y="3128237"/>
            <a:ext cx="471000" cy="0"/>
          </a:xfrm>
          <a:prstGeom prst="straightConnector1">
            <a:avLst/>
          </a:prstGeom>
          <a:noFill/>
          <a:ln w="9525" cap="flat" cmpd="sng">
            <a:solidFill>
              <a:schemeClr val="dk2"/>
            </a:solidFill>
            <a:prstDash val="solid"/>
            <a:round/>
            <a:headEnd type="none" w="lg" len="lg"/>
            <a:tailEnd type="none" w="lg" len="lg"/>
          </a:ln>
        </p:spPr>
      </p:cxnSp>
      <p:sp>
        <p:nvSpPr>
          <p:cNvPr id="2" name="Slide Number Placeholder 1">
            <a:extLst>
              <a:ext uri="{FF2B5EF4-FFF2-40B4-BE49-F238E27FC236}">
                <a16:creationId xmlns:a16="http://schemas.microsoft.com/office/drawing/2014/main" id="{A71CBE81-B7DA-2744-92BE-77680DF47F07}"/>
              </a:ext>
            </a:extLst>
          </p:cNvPr>
          <p:cNvSpPr>
            <a:spLocks noGrp="1"/>
          </p:cNvSpPr>
          <p:nvPr>
            <p:ph type="sldNum" idx="12"/>
          </p:nvPr>
        </p:nvSpPr>
        <p:spPr/>
        <p:txBody>
          <a:bodyPr/>
          <a:lstStyle/>
          <a:p>
            <a:fld id="{00000000-1234-1234-1234-123412341234}" type="slidenum">
              <a:rPr lang="en" smtClean="0"/>
              <a:pPr/>
              <a:t>63</a:t>
            </a:fld>
            <a:endParaRPr lang="e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45"/>
        <p:cNvGrpSpPr/>
        <p:nvPr/>
      </p:nvGrpSpPr>
      <p:grpSpPr>
        <a:xfrm>
          <a:off x="0" y="0"/>
          <a:ext cx="0" cy="0"/>
          <a:chOff x="0" y="0"/>
          <a:chExt cx="0" cy="0"/>
        </a:xfrm>
      </p:grpSpPr>
      <p:sp>
        <p:nvSpPr>
          <p:cNvPr id="3446" name="Shape 3446"/>
          <p:cNvSpPr/>
          <p:nvPr/>
        </p:nvSpPr>
        <p:spPr>
          <a:xfrm>
            <a:off x="1940150" y="3160000"/>
            <a:ext cx="5245500" cy="1104600"/>
          </a:xfrm>
          <a:prstGeom prst="rect">
            <a:avLst/>
          </a:prstGeom>
          <a:solidFill>
            <a:srgbClr val="CCCCCC"/>
          </a:solidFill>
          <a:ln>
            <a:noFill/>
          </a:ln>
        </p:spPr>
        <p:txBody>
          <a:bodyPr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dk1"/>
                </a:solidFill>
                <a:latin typeface="Overpass" pitchFamily="2" charset="77"/>
                <a:ea typeface="Courier New"/>
                <a:cs typeface="Courier New"/>
                <a:sym typeface="Courier New"/>
              </a:rPr>
              <a:t>  </a:t>
            </a:r>
            <a:r>
              <a:rPr lang="en" sz="1200" b="1">
                <a:solidFill>
                  <a:schemeClr val="dk1"/>
                </a:solidFill>
                <a:latin typeface="Overpass" pitchFamily="2" charset="77"/>
                <a:ea typeface="Proxima Nova"/>
                <a:cs typeface="Proxima Nova"/>
                <a:sym typeface="Proxima Nova"/>
              </a:rPr>
              <a:t>NODE 2</a:t>
            </a:r>
            <a:endParaRPr sz="1200">
              <a:solidFill>
                <a:schemeClr val="dk1"/>
              </a:solidFill>
              <a:latin typeface="Overpass" pitchFamily="2" charset="77"/>
              <a:ea typeface="Proxima Nova"/>
              <a:cs typeface="Proxima Nova"/>
              <a:sym typeface="Proxima Nova"/>
            </a:endParaRPr>
          </a:p>
        </p:txBody>
      </p:sp>
      <p:sp>
        <p:nvSpPr>
          <p:cNvPr id="3447" name="Shape 3447"/>
          <p:cNvSpPr/>
          <p:nvPr/>
        </p:nvSpPr>
        <p:spPr>
          <a:xfrm>
            <a:off x="1940150" y="1834725"/>
            <a:ext cx="5245500" cy="1211100"/>
          </a:xfrm>
          <a:prstGeom prst="rect">
            <a:avLst/>
          </a:prstGeom>
          <a:solidFill>
            <a:srgbClr val="CCCCCC"/>
          </a:solidFill>
          <a:ln>
            <a:noFill/>
          </a:ln>
        </p:spPr>
        <p:txBody>
          <a:bodyPr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dk1"/>
                </a:solidFill>
                <a:latin typeface="Overpass" pitchFamily="2" charset="77"/>
                <a:ea typeface="Courier New"/>
                <a:cs typeface="Courier New"/>
                <a:sym typeface="Courier New"/>
              </a:rPr>
              <a:t>  </a:t>
            </a:r>
            <a:r>
              <a:rPr lang="en" sz="1200" b="1">
                <a:solidFill>
                  <a:schemeClr val="dk1"/>
                </a:solidFill>
                <a:latin typeface="Overpass" pitchFamily="2" charset="77"/>
                <a:ea typeface="Proxima Nova"/>
                <a:cs typeface="Proxima Nova"/>
                <a:sym typeface="Proxima Nova"/>
              </a:rPr>
              <a:t>NODE 1</a:t>
            </a:r>
            <a:endParaRPr sz="1200">
              <a:solidFill>
                <a:schemeClr val="dk1"/>
              </a:solidFill>
              <a:latin typeface="Overpass" pitchFamily="2" charset="77"/>
              <a:ea typeface="Proxima Nova"/>
              <a:cs typeface="Proxima Nova"/>
              <a:sym typeface="Proxima Nova"/>
            </a:endParaRPr>
          </a:p>
        </p:txBody>
      </p:sp>
      <p:sp>
        <p:nvSpPr>
          <p:cNvPr id="3449" name="Shape 3449"/>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OPENSHIFT SDN - OVS PACKET FLOW </a:t>
            </a:r>
            <a:endParaRPr>
              <a:latin typeface="Overpass" pitchFamily="2" charset="77"/>
            </a:endParaRPr>
          </a:p>
        </p:txBody>
      </p:sp>
      <p:sp>
        <p:nvSpPr>
          <p:cNvPr id="3450" name="Shape 3450"/>
          <p:cNvSpPr/>
          <p:nvPr/>
        </p:nvSpPr>
        <p:spPr>
          <a:xfrm>
            <a:off x="2217361" y="2214675"/>
            <a:ext cx="547200" cy="5046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 1</a:t>
            </a:r>
            <a:endParaRPr sz="800">
              <a:solidFill>
                <a:srgbClr val="FFFFFF"/>
              </a:solidFill>
              <a:latin typeface="Overpass" pitchFamily="2" charset="77"/>
              <a:ea typeface="Proxima Nova"/>
              <a:cs typeface="Proxima Nova"/>
              <a:sym typeface="Proxima Nova"/>
            </a:endParaRPr>
          </a:p>
        </p:txBody>
      </p:sp>
      <p:sp>
        <p:nvSpPr>
          <p:cNvPr id="3451" name="Shape 3451"/>
          <p:cNvSpPr/>
          <p:nvPr/>
        </p:nvSpPr>
        <p:spPr>
          <a:xfrm>
            <a:off x="3056716" y="2294325"/>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veth0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10.1.15.2/24</a:t>
            </a:r>
            <a:endParaRPr sz="700">
              <a:solidFill>
                <a:srgbClr val="FFFFFF"/>
              </a:solidFill>
              <a:latin typeface="Overpass" pitchFamily="2" charset="77"/>
              <a:ea typeface="Proxima Nova"/>
              <a:cs typeface="Proxima Nova"/>
              <a:sym typeface="Proxima Nova"/>
            </a:endParaRPr>
          </a:p>
        </p:txBody>
      </p:sp>
      <p:sp>
        <p:nvSpPr>
          <p:cNvPr id="3452" name="Shape 3452"/>
          <p:cNvSpPr/>
          <p:nvPr/>
        </p:nvSpPr>
        <p:spPr>
          <a:xfrm>
            <a:off x="4131270" y="2294325"/>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br0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10.1.15.1/24</a:t>
            </a:r>
            <a:endParaRPr sz="700">
              <a:solidFill>
                <a:srgbClr val="FFFFFF"/>
              </a:solidFill>
              <a:latin typeface="Overpass" pitchFamily="2" charset="77"/>
              <a:ea typeface="Proxima Nova"/>
              <a:cs typeface="Proxima Nova"/>
              <a:sym typeface="Proxima Nova"/>
            </a:endParaRPr>
          </a:p>
        </p:txBody>
      </p:sp>
      <p:sp>
        <p:nvSpPr>
          <p:cNvPr id="3453" name="Shape 3453"/>
          <p:cNvSpPr/>
          <p:nvPr/>
        </p:nvSpPr>
        <p:spPr>
          <a:xfrm>
            <a:off x="5205825" y="2294325"/>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vxlan0</a:t>
            </a:r>
            <a:endParaRPr sz="700">
              <a:solidFill>
                <a:srgbClr val="FFFFFF"/>
              </a:solidFill>
              <a:latin typeface="Overpass" pitchFamily="2" charset="77"/>
              <a:ea typeface="Proxima Nova"/>
              <a:cs typeface="Proxima Nova"/>
              <a:sym typeface="Proxima Nova"/>
            </a:endParaRPr>
          </a:p>
        </p:txBody>
      </p:sp>
      <p:sp>
        <p:nvSpPr>
          <p:cNvPr id="3454" name="Shape 3454"/>
          <p:cNvSpPr/>
          <p:nvPr/>
        </p:nvSpPr>
        <p:spPr>
          <a:xfrm>
            <a:off x="2217361" y="3531891"/>
            <a:ext cx="547200" cy="5046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 2</a:t>
            </a:r>
            <a:endParaRPr sz="700">
              <a:solidFill>
                <a:srgbClr val="FFFFFF"/>
              </a:solidFill>
              <a:latin typeface="Overpass" pitchFamily="2" charset="77"/>
              <a:ea typeface="Proxima Nova"/>
              <a:cs typeface="Proxima Nova"/>
              <a:sym typeface="Proxima Nova"/>
            </a:endParaRPr>
          </a:p>
        </p:txBody>
      </p:sp>
      <p:sp>
        <p:nvSpPr>
          <p:cNvPr id="3455" name="Shape 3455"/>
          <p:cNvSpPr/>
          <p:nvPr/>
        </p:nvSpPr>
        <p:spPr>
          <a:xfrm>
            <a:off x="3056716" y="3611541"/>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veth0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10.1.20.2/24</a:t>
            </a:r>
            <a:endParaRPr sz="700">
              <a:solidFill>
                <a:srgbClr val="FFFFFF"/>
              </a:solidFill>
              <a:latin typeface="Overpass" pitchFamily="2" charset="77"/>
              <a:ea typeface="Proxima Nova"/>
              <a:cs typeface="Proxima Nova"/>
              <a:sym typeface="Proxima Nova"/>
            </a:endParaRPr>
          </a:p>
        </p:txBody>
      </p:sp>
      <p:sp>
        <p:nvSpPr>
          <p:cNvPr id="3456" name="Shape 3456"/>
          <p:cNvSpPr/>
          <p:nvPr/>
        </p:nvSpPr>
        <p:spPr>
          <a:xfrm>
            <a:off x="4131270" y="3611541"/>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br0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10.1.20.1/24</a:t>
            </a:r>
            <a:endParaRPr sz="700">
              <a:solidFill>
                <a:srgbClr val="FFFFFF"/>
              </a:solidFill>
              <a:latin typeface="Overpass" pitchFamily="2" charset="77"/>
              <a:ea typeface="Proxima Nova"/>
              <a:cs typeface="Proxima Nova"/>
              <a:sym typeface="Proxima Nova"/>
            </a:endParaRPr>
          </a:p>
        </p:txBody>
      </p:sp>
      <p:sp>
        <p:nvSpPr>
          <p:cNvPr id="3457" name="Shape 3457"/>
          <p:cNvSpPr/>
          <p:nvPr/>
        </p:nvSpPr>
        <p:spPr>
          <a:xfrm>
            <a:off x="5205825" y="3611541"/>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vxlan0</a:t>
            </a:r>
            <a:endParaRPr sz="700">
              <a:solidFill>
                <a:srgbClr val="FFFFFF"/>
              </a:solidFill>
              <a:latin typeface="Overpass" pitchFamily="2" charset="77"/>
              <a:ea typeface="Proxima Nova"/>
              <a:cs typeface="Proxima Nova"/>
              <a:sym typeface="Proxima Nova"/>
            </a:endParaRPr>
          </a:p>
        </p:txBody>
      </p:sp>
      <p:sp>
        <p:nvSpPr>
          <p:cNvPr id="3458" name="Shape 3458"/>
          <p:cNvSpPr txBox="1"/>
          <p:nvPr/>
        </p:nvSpPr>
        <p:spPr>
          <a:xfrm>
            <a:off x="6340387" y="2536764"/>
            <a:ext cx="878700" cy="2568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800">
                <a:latin typeface="Overpass" pitchFamily="2" charset="77"/>
                <a:ea typeface="Proxima Nova"/>
                <a:cs typeface="Proxima Nova"/>
                <a:sym typeface="Proxima Nova"/>
              </a:rPr>
              <a:t>192.168.0.100</a:t>
            </a:r>
            <a:endParaRPr sz="800">
              <a:latin typeface="Overpass" pitchFamily="2" charset="77"/>
              <a:ea typeface="Proxima Nova"/>
              <a:cs typeface="Proxima Nova"/>
              <a:sym typeface="Proxima Nova"/>
            </a:endParaRPr>
          </a:p>
        </p:txBody>
      </p:sp>
      <p:sp>
        <p:nvSpPr>
          <p:cNvPr id="3459" name="Shape 3459"/>
          <p:cNvSpPr/>
          <p:nvPr/>
        </p:nvSpPr>
        <p:spPr>
          <a:xfrm rot="-5400000">
            <a:off x="6846925" y="2231325"/>
            <a:ext cx="206400" cy="471300"/>
          </a:xfrm>
          <a:prstGeom prst="round2SameRect">
            <a:avLst>
              <a:gd name="adj1" fmla="val 16667"/>
              <a:gd name="adj2" fmla="val 0"/>
            </a:avLst>
          </a:prstGeom>
          <a:solidFill>
            <a:srgbClr val="666666"/>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3460" name="Shape 3460"/>
          <p:cNvSpPr txBox="1"/>
          <p:nvPr/>
        </p:nvSpPr>
        <p:spPr>
          <a:xfrm>
            <a:off x="6751431" y="2307862"/>
            <a:ext cx="471300" cy="206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eth0</a:t>
            </a:r>
            <a:endParaRPr sz="800">
              <a:solidFill>
                <a:srgbClr val="FFFFFF"/>
              </a:solidFill>
              <a:latin typeface="Overpass" pitchFamily="2" charset="77"/>
              <a:ea typeface="Proxima Nova"/>
              <a:cs typeface="Proxima Nova"/>
              <a:sym typeface="Proxima Nova"/>
            </a:endParaRPr>
          </a:p>
        </p:txBody>
      </p:sp>
      <p:sp>
        <p:nvSpPr>
          <p:cNvPr id="3461" name="Shape 3461"/>
          <p:cNvSpPr txBox="1"/>
          <p:nvPr/>
        </p:nvSpPr>
        <p:spPr>
          <a:xfrm>
            <a:off x="6340387" y="3848676"/>
            <a:ext cx="878700" cy="2568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800">
                <a:latin typeface="Overpass" pitchFamily="2" charset="77"/>
                <a:ea typeface="Proxima Nova"/>
                <a:cs typeface="Proxima Nova"/>
                <a:sym typeface="Proxima Nova"/>
              </a:rPr>
              <a:t>192.168.0.200</a:t>
            </a:r>
            <a:endParaRPr sz="800">
              <a:latin typeface="Overpass" pitchFamily="2" charset="77"/>
              <a:ea typeface="Proxima Nova"/>
              <a:cs typeface="Proxima Nova"/>
              <a:sym typeface="Proxima Nova"/>
            </a:endParaRPr>
          </a:p>
        </p:txBody>
      </p:sp>
      <p:sp>
        <p:nvSpPr>
          <p:cNvPr id="3462" name="Shape 3462"/>
          <p:cNvSpPr/>
          <p:nvPr/>
        </p:nvSpPr>
        <p:spPr>
          <a:xfrm rot="-5400000">
            <a:off x="6846925" y="3548541"/>
            <a:ext cx="206400" cy="471300"/>
          </a:xfrm>
          <a:prstGeom prst="round2SameRect">
            <a:avLst>
              <a:gd name="adj1" fmla="val 16667"/>
              <a:gd name="adj2" fmla="val 0"/>
            </a:avLst>
          </a:prstGeom>
          <a:solidFill>
            <a:srgbClr val="666666"/>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3463" name="Shape 3463"/>
          <p:cNvSpPr txBox="1"/>
          <p:nvPr/>
        </p:nvSpPr>
        <p:spPr>
          <a:xfrm>
            <a:off x="6767943" y="3627555"/>
            <a:ext cx="471300" cy="206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eth0</a:t>
            </a:r>
            <a:endParaRPr sz="800">
              <a:solidFill>
                <a:srgbClr val="FFFFFF"/>
              </a:solidFill>
              <a:latin typeface="Overpass" pitchFamily="2" charset="77"/>
              <a:ea typeface="Proxima Nova"/>
              <a:cs typeface="Proxima Nova"/>
              <a:sym typeface="Proxima Nova"/>
            </a:endParaRPr>
          </a:p>
        </p:txBody>
      </p:sp>
      <p:cxnSp>
        <p:nvCxnSpPr>
          <p:cNvPr id="3464" name="Shape 3464"/>
          <p:cNvCxnSpPr>
            <a:stCxn id="3450" idx="3"/>
            <a:endCxn id="3451" idx="1"/>
          </p:cNvCxnSpPr>
          <p:nvPr/>
        </p:nvCxnSpPr>
        <p:spPr>
          <a:xfrm>
            <a:off x="2764561" y="2466975"/>
            <a:ext cx="292200" cy="0"/>
          </a:xfrm>
          <a:prstGeom prst="straightConnector1">
            <a:avLst/>
          </a:prstGeom>
          <a:noFill/>
          <a:ln w="19050" cap="flat" cmpd="sng">
            <a:solidFill>
              <a:srgbClr val="3F9C35"/>
            </a:solidFill>
            <a:prstDash val="solid"/>
            <a:round/>
            <a:headEnd type="none" w="lg" len="lg"/>
            <a:tailEnd type="triangle" w="lg" len="lg"/>
          </a:ln>
        </p:spPr>
      </p:cxnSp>
      <p:cxnSp>
        <p:nvCxnSpPr>
          <p:cNvPr id="3465" name="Shape 3465"/>
          <p:cNvCxnSpPr>
            <a:stCxn id="3451" idx="3"/>
            <a:endCxn id="3452" idx="1"/>
          </p:cNvCxnSpPr>
          <p:nvPr/>
        </p:nvCxnSpPr>
        <p:spPr>
          <a:xfrm>
            <a:off x="3839116" y="2466975"/>
            <a:ext cx="292200" cy="0"/>
          </a:xfrm>
          <a:prstGeom prst="straightConnector1">
            <a:avLst/>
          </a:prstGeom>
          <a:noFill/>
          <a:ln w="19050" cap="flat" cmpd="sng">
            <a:solidFill>
              <a:srgbClr val="3F9C35"/>
            </a:solidFill>
            <a:prstDash val="solid"/>
            <a:round/>
            <a:headEnd type="none" w="lg" len="lg"/>
            <a:tailEnd type="triangle" w="lg" len="lg"/>
          </a:ln>
        </p:spPr>
      </p:cxnSp>
      <p:cxnSp>
        <p:nvCxnSpPr>
          <p:cNvPr id="3466" name="Shape 3466"/>
          <p:cNvCxnSpPr>
            <a:stCxn id="3452" idx="3"/>
            <a:endCxn id="3453" idx="1"/>
          </p:cNvCxnSpPr>
          <p:nvPr/>
        </p:nvCxnSpPr>
        <p:spPr>
          <a:xfrm>
            <a:off x="4913670" y="2466975"/>
            <a:ext cx="292200" cy="0"/>
          </a:xfrm>
          <a:prstGeom prst="straightConnector1">
            <a:avLst/>
          </a:prstGeom>
          <a:noFill/>
          <a:ln w="19050" cap="flat" cmpd="sng">
            <a:solidFill>
              <a:srgbClr val="3F9C35"/>
            </a:solidFill>
            <a:prstDash val="solid"/>
            <a:round/>
            <a:headEnd type="none" w="lg" len="lg"/>
            <a:tailEnd type="triangle" w="lg" len="lg"/>
          </a:ln>
        </p:spPr>
      </p:cxnSp>
      <p:cxnSp>
        <p:nvCxnSpPr>
          <p:cNvPr id="3467" name="Shape 3467"/>
          <p:cNvCxnSpPr>
            <a:stCxn id="3454" idx="3"/>
            <a:endCxn id="3455" idx="1"/>
          </p:cNvCxnSpPr>
          <p:nvPr/>
        </p:nvCxnSpPr>
        <p:spPr>
          <a:xfrm>
            <a:off x="2764561" y="3784191"/>
            <a:ext cx="292200" cy="0"/>
          </a:xfrm>
          <a:prstGeom prst="straightConnector1">
            <a:avLst/>
          </a:prstGeom>
          <a:noFill/>
          <a:ln w="19050" cap="flat" cmpd="sng">
            <a:solidFill>
              <a:srgbClr val="3F9C35"/>
            </a:solidFill>
            <a:prstDash val="solid"/>
            <a:round/>
            <a:headEnd type="triangle" w="lg" len="lg"/>
            <a:tailEnd type="none" w="lg" len="lg"/>
          </a:ln>
        </p:spPr>
      </p:cxnSp>
      <p:cxnSp>
        <p:nvCxnSpPr>
          <p:cNvPr id="3468" name="Shape 3468"/>
          <p:cNvCxnSpPr>
            <a:stCxn id="3455" idx="3"/>
            <a:endCxn id="3456" idx="1"/>
          </p:cNvCxnSpPr>
          <p:nvPr/>
        </p:nvCxnSpPr>
        <p:spPr>
          <a:xfrm>
            <a:off x="3839116" y="3784191"/>
            <a:ext cx="292200" cy="0"/>
          </a:xfrm>
          <a:prstGeom prst="straightConnector1">
            <a:avLst/>
          </a:prstGeom>
          <a:noFill/>
          <a:ln w="19050" cap="flat" cmpd="sng">
            <a:solidFill>
              <a:srgbClr val="3F9C35"/>
            </a:solidFill>
            <a:prstDash val="solid"/>
            <a:round/>
            <a:headEnd type="triangle" w="lg" len="lg"/>
            <a:tailEnd type="none" w="lg" len="lg"/>
          </a:ln>
        </p:spPr>
      </p:cxnSp>
      <p:cxnSp>
        <p:nvCxnSpPr>
          <p:cNvPr id="3469" name="Shape 3469"/>
          <p:cNvCxnSpPr>
            <a:stCxn id="3456" idx="3"/>
            <a:endCxn id="3457" idx="1"/>
          </p:cNvCxnSpPr>
          <p:nvPr/>
        </p:nvCxnSpPr>
        <p:spPr>
          <a:xfrm>
            <a:off x="4913670" y="3784191"/>
            <a:ext cx="292200" cy="0"/>
          </a:xfrm>
          <a:prstGeom prst="straightConnector1">
            <a:avLst/>
          </a:prstGeom>
          <a:noFill/>
          <a:ln w="19050" cap="flat" cmpd="sng">
            <a:solidFill>
              <a:srgbClr val="3F9C35"/>
            </a:solidFill>
            <a:prstDash val="solid"/>
            <a:round/>
            <a:headEnd type="triangle" w="lg" len="lg"/>
            <a:tailEnd type="none" w="lg" len="lg"/>
          </a:ln>
        </p:spPr>
      </p:cxnSp>
      <p:sp>
        <p:nvSpPr>
          <p:cNvPr id="3470" name="Shape 3470"/>
          <p:cNvSpPr txBox="1"/>
          <p:nvPr/>
        </p:nvSpPr>
        <p:spPr>
          <a:xfrm>
            <a:off x="2058029" y="1254925"/>
            <a:ext cx="5027942" cy="554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dirty="0">
                <a:latin typeface="Overpass" pitchFamily="2" charset="77"/>
                <a:ea typeface="Overpass"/>
                <a:cs typeface="Overpass"/>
                <a:sym typeface="Overpass"/>
              </a:rPr>
              <a:t>Container to Container on the Different Hosts</a:t>
            </a:r>
            <a:endParaRPr sz="1800" dirty="0">
              <a:latin typeface="Overpass" pitchFamily="2" charset="77"/>
              <a:ea typeface="Overpass"/>
              <a:cs typeface="Overpass"/>
              <a:sym typeface="Overpass"/>
            </a:endParaRPr>
          </a:p>
        </p:txBody>
      </p:sp>
      <p:cxnSp>
        <p:nvCxnSpPr>
          <p:cNvPr id="3471" name="Shape 3471"/>
          <p:cNvCxnSpPr>
            <a:stCxn id="3459" idx="1"/>
            <a:endCxn id="3462" idx="1"/>
          </p:cNvCxnSpPr>
          <p:nvPr/>
        </p:nvCxnSpPr>
        <p:spPr>
          <a:xfrm>
            <a:off x="7185775" y="2466975"/>
            <a:ext cx="600" cy="1317300"/>
          </a:xfrm>
          <a:prstGeom prst="bentConnector3">
            <a:avLst>
              <a:gd name="adj1" fmla="val 39687500"/>
            </a:avLst>
          </a:prstGeom>
          <a:noFill/>
          <a:ln w="19050" cap="flat" cmpd="sng">
            <a:solidFill>
              <a:srgbClr val="3F9C35"/>
            </a:solidFill>
            <a:prstDash val="solid"/>
            <a:round/>
            <a:headEnd type="none" w="lg" len="lg"/>
            <a:tailEnd type="triangle" w="lg" len="lg"/>
          </a:ln>
        </p:spPr>
      </p:cxnSp>
      <p:cxnSp>
        <p:nvCxnSpPr>
          <p:cNvPr id="3472" name="Shape 3472"/>
          <p:cNvCxnSpPr>
            <a:stCxn id="3453" idx="3"/>
            <a:endCxn id="3459" idx="3"/>
          </p:cNvCxnSpPr>
          <p:nvPr/>
        </p:nvCxnSpPr>
        <p:spPr>
          <a:xfrm>
            <a:off x="5988225" y="2466975"/>
            <a:ext cx="726300" cy="0"/>
          </a:xfrm>
          <a:prstGeom prst="straightConnector1">
            <a:avLst/>
          </a:prstGeom>
          <a:noFill/>
          <a:ln w="19050" cap="flat" cmpd="sng">
            <a:solidFill>
              <a:srgbClr val="3F9C35"/>
            </a:solidFill>
            <a:prstDash val="solid"/>
            <a:round/>
            <a:headEnd type="none" w="lg" len="lg"/>
            <a:tailEnd type="triangle" w="lg" len="lg"/>
          </a:ln>
        </p:spPr>
      </p:cxnSp>
      <p:cxnSp>
        <p:nvCxnSpPr>
          <p:cNvPr id="3473" name="Shape 3473"/>
          <p:cNvCxnSpPr>
            <a:stCxn id="3462" idx="3"/>
            <a:endCxn id="3457" idx="3"/>
          </p:cNvCxnSpPr>
          <p:nvPr/>
        </p:nvCxnSpPr>
        <p:spPr>
          <a:xfrm rot="10800000">
            <a:off x="5988175" y="3784191"/>
            <a:ext cx="726300" cy="0"/>
          </a:xfrm>
          <a:prstGeom prst="straightConnector1">
            <a:avLst/>
          </a:prstGeom>
          <a:noFill/>
          <a:ln w="19050" cap="flat" cmpd="sng">
            <a:solidFill>
              <a:srgbClr val="3F9C35"/>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E78739DB-FFC2-3340-974A-2FEF3B958D1A}"/>
              </a:ext>
            </a:extLst>
          </p:cNvPr>
          <p:cNvSpPr>
            <a:spLocks noGrp="1"/>
          </p:cNvSpPr>
          <p:nvPr>
            <p:ph type="sldNum" idx="12"/>
          </p:nvPr>
        </p:nvSpPr>
        <p:spPr/>
        <p:txBody>
          <a:bodyPr/>
          <a:lstStyle/>
          <a:p>
            <a:fld id="{00000000-1234-1234-1234-123412341234}" type="slidenum">
              <a:rPr lang="en" smtClean="0"/>
              <a:pPr/>
              <a:t>64</a:t>
            </a:fld>
            <a:endParaRPr lang="e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477"/>
        <p:cNvGrpSpPr/>
        <p:nvPr/>
      </p:nvGrpSpPr>
      <p:grpSpPr>
        <a:xfrm>
          <a:off x="0" y="0"/>
          <a:ext cx="0" cy="0"/>
          <a:chOff x="0" y="0"/>
          <a:chExt cx="0" cy="0"/>
        </a:xfrm>
      </p:grpSpPr>
      <p:sp>
        <p:nvSpPr>
          <p:cNvPr id="3478" name="Shape 3478"/>
          <p:cNvSpPr txBox="1"/>
          <p:nvPr/>
        </p:nvSpPr>
        <p:spPr>
          <a:xfrm>
            <a:off x="2194200" y="1254925"/>
            <a:ext cx="4755600" cy="554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a:latin typeface="Overpass"/>
                <a:ea typeface="Overpass"/>
                <a:cs typeface="Overpass"/>
                <a:sym typeface="Overpass"/>
              </a:rPr>
              <a:t>Container Connects to External Host</a:t>
            </a:r>
            <a:endParaRPr sz="1800">
              <a:latin typeface="Overpass"/>
              <a:ea typeface="Overpass"/>
              <a:cs typeface="Overpass"/>
              <a:sym typeface="Overpass"/>
            </a:endParaRPr>
          </a:p>
        </p:txBody>
      </p:sp>
      <p:sp>
        <p:nvSpPr>
          <p:cNvPr id="3479" name="Shape 3479"/>
          <p:cNvSpPr txBox="1"/>
          <p:nvPr/>
        </p:nvSpPr>
        <p:spPr>
          <a:xfrm>
            <a:off x="1669625" y="2127500"/>
            <a:ext cx="4755600" cy="554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a:latin typeface="Proxima Nova"/>
                <a:ea typeface="Proxima Nova"/>
                <a:cs typeface="Proxima Nova"/>
                <a:sym typeface="Proxima Nova"/>
              </a:rPr>
              <a:t>Container to Container on Different Hosts</a:t>
            </a:r>
            <a:endParaRPr sz="1800">
              <a:latin typeface="Proxima Nova"/>
              <a:ea typeface="Proxima Nova"/>
              <a:cs typeface="Proxima Nova"/>
              <a:sym typeface="Proxima Nova"/>
            </a:endParaRPr>
          </a:p>
        </p:txBody>
      </p:sp>
      <p:sp>
        <p:nvSpPr>
          <p:cNvPr id="3481" name="Shape 348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t>OPENSHIFT SDN - OVS PACKET FLOW </a:t>
            </a:r>
            <a:endParaRPr/>
          </a:p>
        </p:txBody>
      </p:sp>
      <p:sp>
        <p:nvSpPr>
          <p:cNvPr id="3482" name="Shape 3482"/>
          <p:cNvSpPr/>
          <p:nvPr/>
        </p:nvSpPr>
        <p:spPr>
          <a:xfrm>
            <a:off x="1576225" y="2250100"/>
            <a:ext cx="5016900" cy="1211100"/>
          </a:xfrm>
          <a:prstGeom prst="rect">
            <a:avLst/>
          </a:prstGeom>
          <a:solidFill>
            <a:srgbClr val="CCCCCC"/>
          </a:solidFill>
          <a:ln>
            <a:noFill/>
          </a:ln>
        </p:spPr>
        <p:txBody>
          <a:bodyPr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dk1"/>
                </a:solidFill>
                <a:latin typeface="Courier New"/>
                <a:ea typeface="Courier New"/>
                <a:cs typeface="Courier New"/>
                <a:sym typeface="Courier New"/>
              </a:rPr>
              <a:t>  </a:t>
            </a:r>
            <a:r>
              <a:rPr lang="en" sz="1200" b="1">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3483" name="Shape 3483"/>
          <p:cNvSpPr/>
          <p:nvPr/>
        </p:nvSpPr>
        <p:spPr>
          <a:xfrm>
            <a:off x="1853436" y="2706250"/>
            <a:ext cx="547200" cy="5046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3484" name="Shape 3484"/>
          <p:cNvSpPr/>
          <p:nvPr/>
        </p:nvSpPr>
        <p:spPr>
          <a:xfrm>
            <a:off x="2692791" y="2785900"/>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3485" name="Shape 3485"/>
          <p:cNvSpPr/>
          <p:nvPr/>
        </p:nvSpPr>
        <p:spPr>
          <a:xfrm>
            <a:off x="3767345" y="2785900"/>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3486" name="Shape 3486"/>
          <p:cNvSpPr/>
          <p:nvPr/>
        </p:nvSpPr>
        <p:spPr>
          <a:xfrm>
            <a:off x="4841900" y="2785900"/>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tun0</a:t>
            </a:r>
            <a:endParaRPr sz="700">
              <a:solidFill>
                <a:srgbClr val="FFFFFF"/>
              </a:solidFill>
              <a:latin typeface="Proxima Nova"/>
              <a:ea typeface="Proxima Nova"/>
              <a:cs typeface="Proxima Nova"/>
              <a:sym typeface="Proxima Nova"/>
            </a:endParaRPr>
          </a:p>
        </p:txBody>
      </p:sp>
      <p:sp>
        <p:nvSpPr>
          <p:cNvPr id="3487" name="Shape 3487"/>
          <p:cNvSpPr txBox="1"/>
          <p:nvPr/>
        </p:nvSpPr>
        <p:spPr>
          <a:xfrm>
            <a:off x="5747862" y="3028339"/>
            <a:ext cx="878700" cy="2568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3488" name="Shape 3488"/>
          <p:cNvSpPr/>
          <p:nvPr/>
        </p:nvSpPr>
        <p:spPr>
          <a:xfrm rot="-5400000">
            <a:off x="6254400" y="2722900"/>
            <a:ext cx="206400" cy="471300"/>
          </a:xfrm>
          <a:prstGeom prst="round2SameRect">
            <a:avLst>
              <a:gd name="adj1" fmla="val 16667"/>
              <a:gd name="adj2" fmla="val 0"/>
            </a:avLst>
          </a:prstGeom>
          <a:solidFill>
            <a:srgbClr val="666666"/>
          </a:solidFill>
          <a:ln>
            <a:noFill/>
          </a:ln>
        </p:spPr>
        <p:txBody>
          <a:bodyPr wrap="square" lIns="91425" tIns="91425" rIns="91425" bIns="91425" anchor="ctr" anchorCtr="0">
            <a:noAutofit/>
          </a:bodyPr>
          <a:lstStyle/>
          <a:p>
            <a:pPr marL="0" lvl="0" indent="0" rtl="0">
              <a:spcBef>
                <a:spcPts val="0"/>
              </a:spcBef>
              <a:spcAft>
                <a:spcPts val="0"/>
              </a:spcAft>
              <a:buNone/>
            </a:pPr>
            <a:endParaRPr/>
          </a:p>
        </p:txBody>
      </p:sp>
      <p:cxnSp>
        <p:nvCxnSpPr>
          <p:cNvPr id="3489" name="Shape 3489"/>
          <p:cNvCxnSpPr>
            <a:stCxn id="3486" idx="3"/>
            <a:endCxn id="3488" idx="3"/>
          </p:cNvCxnSpPr>
          <p:nvPr/>
        </p:nvCxnSpPr>
        <p:spPr>
          <a:xfrm>
            <a:off x="5624300" y="2958550"/>
            <a:ext cx="497700" cy="0"/>
          </a:xfrm>
          <a:prstGeom prst="straightConnector1">
            <a:avLst/>
          </a:prstGeom>
          <a:noFill/>
          <a:ln w="19050" cap="flat" cmpd="sng">
            <a:solidFill>
              <a:srgbClr val="3F9C35"/>
            </a:solidFill>
            <a:prstDash val="solid"/>
            <a:round/>
            <a:headEnd type="none" w="lg" len="lg"/>
            <a:tailEnd type="triangle" w="lg" len="lg"/>
          </a:ln>
        </p:spPr>
      </p:cxnSp>
      <p:cxnSp>
        <p:nvCxnSpPr>
          <p:cNvPr id="3490" name="Shape 3490"/>
          <p:cNvCxnSpPr>
            <a:stCxn id="3483" idx="3"/>
            <a:endCxn id="3484" idx="1"/>
          </p:cNvCxnSpPr>
          <p:nvPr/>
        </p:nvCxnSpPr>
        <p:spPr>
          <a:xfrm>
            <a:off x="2400636" y="2958550"/>
            <a:ext cx="292200" cy="0"/>
          </a:xfrm>
          <a:prstGeom prst="straightConnector1">
            <a:avLst/>
          </a:prstGeom>
          <a:noFill/>
          <a:ln w="19050" cap="flat" cmpd="sng">
            <a:solidFill>
              <a:srgbClr val="3F9C35"/>
            </a:solidFill>
            <a:prstDash val="solid"/>
            <a:round/>
            <a:headEnd type="none" w="lg" len="lg"/>
            <a:tailEnd type="triangle" w="lg" len="lg"/>
          </a:ln>
        </p:spPr>
      </p:cxnSp>
      <p:cxnSp>
        <p:nvCxnSpPr>
          <p:cNvPr id="3491" name="Shape 3491"/>
          <p:cNvCxnSpPr>
            <a:stCxn id="3484" idx="3"/>
            <a:endCxn id="3485" idx="1"/>
          </p:cNvCxnSpPr>
          <p:nvPr/>
        </p:nvCxnSpPr>
        <p:spPr>
          <a:xfrm>
            <a:off x="3475191" y="2958550"/>
            <a:ext cx="292200" cy="0"/>
          </a:xfrm>
          <a:prstGeom prst="straightConnector1">
            <a:avLst/>
          </a:prstGeom>
          <a:noFill/>
          <a:ln w="19050" cap="flat" cmpd="sng">
            <a:solidFill>
              <a:srgbClr val="3F9C35"/>
            </a:solidFill>
            <a:prstDash val="solid"/>
            <a:round/>
            <a:headEnd type="none" w="lg" len="lg"/>
            <a:tailEnd type="triangle" w="lg" len="lg"/>
          </a:ln>
        </p:spPr>
      </p:cxnSp>
      <p:cxnSp>
        <p:nvCxnSpPr>
          <p:cNvPr id="3492" name="Shape 3492"/>
          <p:cNvCxnSpPr>
            <a:stCxn id="3485" idx="3"/>
            <a:endCxn id="3486" idx="1"/>
          </p:cNvCxnSpPr>
          <p:nvPr/>
        </p:nvCxnSpPr>
        <p:spPr>
          <a:xfrm>
            <a:off x="4549745" y="2958550"/>
            <a:ext cx="292200" cy="0"/>
          </a:xfrm>
          <a:prstGeom prst="straightConnector1">
            <a:avLst/>
          </a:prstGeom>
          <a:noFill/>
          <a:ln w="19050" cap="flat" cmpd="sng">
            <a:solidFill>
              <a:srgbClr val="3F9C35"/>
            </a:solidFill>
            <a:prstDash val="solid"/>
            <a:round/>
            <a:headEnd type="none" w="lg" len="lg"/>
            <a:tailEnd type="triangle" w="lg" len="lg"/>
          </a:ln>
        </p:spPr>
      </p:cxnSp>
      <p:sp>
        <p:nvSpPr>
          <p:cNvPr id="3493" name="Shape 3493"/>
          <p:cNvSpPr/>
          <p:nvPr/>
        </p:nvSpPr>
        <p:spPr>
          <a:xfrm>
            <a:off x="7026003" y="2518000"/>
            <a:ext cx="924900" cy="8811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External</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Host</a:t>
            </a:r>
            <a:endParaRPr sz="1200">
              <a:solidFill>
                <a:srgbClr val="FFFFFF"/>
              </a:solidFill>
              <a:latin typeface="Proxima Nova"/>
              <a:ea typeface="Proxima Nova"/>
              <a:cs typeface="Proxima Nova"/>
              <a:sym typeface="Proxima Nova"/>
            </a:endParaRPr>
          </a:p>
        </p:txBody>
      </p:sp>
      <p:sp>
        <p:nvSpPr>
          <p:cNvPr id="3494" name="Shape 3494"/>
          <p:cNvSpPr txBox="1"/>
          <p:nvPr/>
        </p:nvSpPr>
        <p:spPr>
          <a:xfrm>
            <a:off x="6183674" y="2807218"/>
            <a:ext cx="471300" cy="206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3495" name="Shape 3495"/>
          <p:cNvCxnSpPr>
            <a:endCxn id="3493" idx="1"/>
          </p:cNvCxnSpPr>
          <p:nvPr/>
        </p:nvCxnSpPr>
        <p:spPr>
          <a:xfrm>
            <a:off x="6593103" y="2958550"/>
            <a:ext cx="432900" cy="0"/>
          </a:xfrm>
          <a:prstGeom prst="straightConnector1">
            <a:avLst/>
          </a:prstGeom>
          <a:noFill/>
          <a:ln w="19050" cap="flat" cmpd="sng">
            <a:solidFill>
              <a:srgbClr val="3F9C35"/>
            </a:solidFill>
            <a:prstDash val="solid"/>
            <a:round/>
            <a:headEnd type="none" w="lg" len="lg"/>
            <a:tailEnd type="triangle" w="lg" len="lg"/>
          </a:ln>
        </p:spPr>
      </p:cxnSp>
      <p:sp>
        <p:nvSpPr>
          <p:cNvPr id="2" name="Slide Number Placeholder 1">
            <a:extLst>
              <a:ext uri="{FF2B5EF4-FFF2-40B4-BE49-F238E27FC236}">
                <a16:creationId xmlns:a16="http://schemas.microsoft.com/office/drawing/2014/main" id="{6D073BE7-66DB-6E4C-B134-EF9870136496}"/>
              </a:ext>
            </a:extLst>
          </p:cNvPr>
          <p:cNvSpPr>
            <a:spLocks noGrp="1"/>
          </p:cNvSpPr>
          <p:nvPr>
            <p:ph type="sldNum" idx="12"/>
          </p:nvPr>
        </p:nvSpPr>
        <p:spPr/>
        <p:txBody>
          <a:bodyPr/>
          <a:lstStyle/>
          <a:p>
            <a:fld id="{00000000-1234-1234-1234-123412341234}" type="slidenum">
              <a:rPr lang="en" smtClean="0"/>
              <a:pPr/>
              <a:t>65</a:t>
            </a:fld>
            <a:endParaRPr lang="e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99"/>
        <p:cNvGrpSpPr/>
        <p:nvPr/>
      </p:nvGrpSpPr>
      <p:grpSpPr>
        <a:xfrm>
          <a:off x="0" y="0"/>
          <a:ext cx="0" cy="0"/>
          <a:chOff x="0" y="0"/>
          <a:chExt cx="0" cy="0"/>
        </a:xfrm>
      </p:grpSpPr>
      <p:sp>
        <p:nvSpPr>
          <p:cNvPr id="3501" name="Shape 3501"/>
          <p:cNvSpPr txBox="1">
            <a:spLocks noGrp="1"/>
          </p:cNvSpPr>
          <p:nvPr>
            <p:ph type="title"/>
          </p:nvPr>
        </p:nvSpPr>
        <p:spPr>
          <a:xfrm>
            <a:off x="826650" y="7620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OPENSHIFT SDN WITH </a:t>
            </a:r>
            <a:endParaRPr>
              <a:latin typeface="Overpass" pitchFamily="2" charset="77"/>
            </a:endParaRPr>
          </a:p>
          <a:p>
            <a:pPr marL="0" lvl="0" indent="0" algn="ctr" rtl="0">
              <a:spcBef>
                <a:spcPts val="0"/>
              </a:spcBef>
              <a:spcAft>
                <a:spcPts val="0"/>
              </a:spcAft>
              <a:buNone/>
            </a:pPr>
            <a:r>
              <a:rPr lang="en">
                <a:latin typeface="Overpass" pitchFamily="2" charset="77"/>
              </a:rPr>
              <a:t>FLANNEL FOR OPENSTACK</a:t>
            </a:r>
            <a:endParaRPr>
              <a:latin typeface="Overpass" pitchFamily="2" charset="77"/>
            </a:endParaRPr>
          </a:p>
        </p:txBody>
      </p:sp>
      <p:sp>
        <p:nvSpPr>
          <p:cNvPr id="3502" name="Shape 3502"/>
          <p:cNvSpPr/>
          <p:nvPr/>
        </p:nvSpPr>
        <p:spPr>
          <a:xfrm>
            <a:off x="1940150" y="1301325"/>
            <a:ext cx="5245500" cy="1211100"/>
          </a:xfrm>
          <a:prstGeom prst="rect">
            <a:avLst/>
          </a:prstGeom>
          <a:solidFill>
            <a:srgbClr val="CCCCCC"/>
          </a:solidFill>
          <a:ln>
            <a:noFill/>
          </a:ln>
        </p:spPr>
        <p:txBody>
          <a:bodyPr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dk1"/>
                </a:solidFill>
                <a:latin typeface="Overpass" pitchFamily="2" charset="77"/>
                <a:ea typeface="Courier New"/>
                <a:cs typeface="Courier New"/>
                <a:sym typeface="Courier New"/>
              </a:rPr>
              <a:t>  </a:t>
            </a:r>
            <a:r>
              <a:rPr lang="en" sz="1200" b="1">
                <a:solidFill>
                  <a:schemeClr val="dk1"/>
                </a:solidFill>
                <a:latin typeface="Overpass" pitchFamily="2" charset="77"/>
                <a:ea typeface="Proxima Nova"/>
                <a:cs typeface="Proxima Nova"/>
                <a:sym typeface="Proxima Nova"/>
              </a:rPr>
              <a:t>NODE 1</a:t>
            </a:r>
            <a:endParaRPr sz="1200">
              <a:solidFill>
                <a:schemeClr val="dk1"/>
              </a:solidFill>
              <a:latin typeface="Overpass" pitchFamily="2" charset="77"/>
              <a:ea typeface="Proxima Nova"/>
              <a:cs typeface="Proxima Nova"/>
              <a:sym typeface="Proxima Nova"/>
            </a:endParaRPr>
          </a:p>
        </p:txBody>
      </p:sp>
      <p:sp>
        <p:nvSpPr>
          <p:cNvPr id="3503" name="Shape 3503"/>
          <p:cNvSpPr/>
          <p:nvPr/>
        </p:nvSpPr>
        <p:spPr>
          <a:xfrm>
            <a:off x="2217361" y="1681275"/>
            <a:ext cx="547200" cy="5046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 1</a:t>
            </a:r>
            <a:endParaRPr sz="800">
              <a:solidFill>
                <a:srgbClr val="FFFFFF"/>
              </a:solidFill>
              <a:latin typeface="Overpass" pitchFamily="2" charset="77"/>
              <a:ea typeface="Proxima Nova"/>
              <a:cs typeface="Proxima Nova"/>
              <a:sym typeface="Proxima Nova"/>
            </a:endParaRPr>
          </a:p>
        </p:txBody>
      </p:sp>
      <p:sp>
        <p:nvSpPr>
          <p:cNvPr id="3504" name="Shape 3504"/>
          <p:cNvSpPr/>
          <p:nvPr/>
        </p:nvSpPr>
        <p:spPr>
          <a:xfrm>
            <a:off x="3056716" y="1760925"/>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veth0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10.1.15.2/24</a:t>
            </a:r>
            <a:endParaRPr sz="700">
              <a:solidFill>
                <a:srgbClr val="FFFFFF"/>
              </a:solidFill>
              <a:latin typeface="Overpass" pitchFamily="2" charset="77"/>
              <a:ea typeface="Proxima Nova"/>
              <a:cs typeface="Proxima Nova"/>
              <a:sym typeface="Proxima Nova"/>
            </a:endParaRPr>
          </a:p>
        </p:txBody>
      </p:sp>
      <p:sp>
        <p:nvSpPr>
          <p:cNvPr id="3505" name="Shape 3505"/>
          <p:cNvSpPr/>
          <p:nvPr/>
        </p:nvSpPr>
        <p:spPr>
          <a:xfrm>
            <a:off x="4131270" y="1760925"/>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docker0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10.1.15.1/24</a:t>
            </a:r>
            <a:endParaRPr sz="700">
              <a:solidFill>
                <a:srgbClr val="FFFFFF"/>
              </a:solidFill>
              <a:latin typeface="Overpass" pitchFamily="2" charset="77"/>
              <a:ea typeface="Proxima Nova"/>
              <a:cs typeface="Proxima Nova"/>
              <a:sym typeface="Proxima Nova"/>
            </a:endParaRPr>
          </a:p>
        </p:txBody>
      </p:sp>
      <p:sp>
        <p:nvSpPr>
          <p:cNvPr id="3506" name="Shape 3506"/>
          <p:cNvSpPr/>
          <p:nvPr/>
        </p:nvSpPr>
        <p:spPr>
          <a:xfrm>
            <a:off x="5205825" y="1760925"/>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Routing Table</a:t>
            </a:r>
            <a:endParaRPr sz="700">
              <a:solidFill>
                <a:srgbClr val="FFFFFF"/>
              </a:solidFill>
              <a:latin typeface="Overpass" pitchFamily="2" charset="77"/>
              <a:ea typeface="Proxima Nova"/>
              <a:cs typeface="Proxima Nova"/>
              <a:sym typeface="Proxima Nova"/>
            </a:endParaRPr>
          </a:p>
        </p:txBody>
      </p:sp>
      <p:sp>
        <p:nvSpPr>
          <p:cNvPr id="3507" name="Shape 3507"/>
          <p:cNvSpPr/>
          <p:nvPr/>
        </p:nvSpPr>
        <p:spPr>
          <a:xfrm>
            <a:off x="5250975" y="2228600"/>
            <a:ext cx="692100" cy="2049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flanneld</a:t>
            </a:r>
            <a:endParaRPr sz="700">
              <a:solidFill>
                <a:srgbClr val="FFFFFF"/>
              </a:solidFill>
              <a:latin typeface="Overpass" pitchFamily="2" charset="77"/>
              <a:ea typeface="Proxima Nova"/>
              <a:cs typeface="Proxima Nova"/>
              <a:sym typeface="Proxima Nova"/>
            </a:endParaRPr>
          </a:p>
        </p:txBody>
      </p:sp>
      <p:sp>
        <p:nvSpPr>
          <p:cNvPr id="3508" name="Shape 3508"/>
          <p:cNvSpPr/>
          <p:nvPr/>
        </p:nvSpPr>
        <p:spPr>
          <a:xfrm>
            <a:off x="1940150" y="3007600"/>
            <a:ext cx="5245500" cy="1104600"/>
          </a:xfrm>
          <a:prstGeom prst="rect">
            <a:avLst/>
          </a:prstGeom>
          <a:solidFill>
            <a:srgbClr val="CCCCCC"/>
          </a:solidFill>
          <a:ln>
            <a:noFill/>
          </a:ln>
        </p:spPr>
        <p:txBody>
          <a:bodyPr wrap="square" lIns="91425" tIns="91425" rIns="91425" bIns="91425" anchor="t" anchorCtr="0">
            <a:noAutofit/>
          </a:bodyPr>
          <a:lstStyle/>
          <a:p>
            <a:pPr marL="0" lvl="0" indent="0" rtl="0">
              <a:lnSpc>
                <a:spcPct val="115000"/>
              </a:lnSpc>
              <a:spcBef>
                <a:spcPts val="0"/>
              </a:spcBef>
              <a:spcAft>
                <a:spcPts val="0"/>
              </a:spcAft>
              <a:buNone/>
            </a:pPr>
            <a:r>
              <a:rPr lang="en" sz="1200" b="1">
                <a:solidFill>
                  <a:schemeClr val="dk1"/>
                </a:solidFill>
                <a:latin typeface="Overpass" pitchFamily="2" charset="77"/>
                <a:ea typeface="Courier New"/>
                <a:cs typeface="Courier New"/>
                <a:sym typeface="Courier New"/>
              </a:rPr>
              <a:t>  </a:t>
            </a:r>
            <a:r>
              <a:rPr lang="en" sz="1200" b="1">
                <a:solidFill>
                  <a:schemeClr val="dk1"/>
                </a:solidFill>
                <a:latin typeface="Overpass" pitchFamily="2" charset="77"/>
                <a:ea typeface="Proxima Nova"/>
                <a:cs typeface="Proxima Nova"/>
                <a:sym typeface="Proxima Nova"/>
              </a:rPr>
              <a:t>NODE 2</a:t>
            </a:r>
            <a:endParaRPr sz="1200">
              <a:solidFill>
                <a:schemeClr val="dk1"/>
              </a:solidFill>
              <a:latin typeface="Overpass" pitchFamily="2" charset="77"/>
              <a:ea typeface="Proxima Nova"/>
              <a:cs typeface="Proxima Nova"/>
              <a:sym typeface="Proxima Nova"/>
            </a:endParaRPr>
          </a:p>
        </p:txBody>
      </p:sp>
      <p:sp>
        <p:nvSpPr>
          <p:cNvPr id="3509" name="Shape 3509"/>
          <p:cNvSpPr/>
          <p:nvPr/>
        </p:nvSpPr>
        <p:spPr>
          <a:xfrm>
            <a:off x="2217361" y="3379491"/>
            <a:ext cx="547200" cy="504600"/>
          </a:xfrm>
          <a:prstGeom prst="rect">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POD 2</a:t>
            </a:r>
            <a:endParaRPr sz="700">
              <a:solidFill>
                <a:srgbClr val="FFFFFF"/>
              </a:solidFill>
              <a:latin typeface="Overpass" pitchFamily="2" charset="77"/>
              <a:ea typeface="Proxima Nova"/>
              <a:cs typeface="Proxima Nova"/>
              <a:sym typeface="Proxima Nova"/>
            </a:endParaRPr>
          </a:p>
        </p:txBody>
      </p:sp>
      <p:sp>
        <p:nvSpPr>
          <p:cNvPr id="3510" name="Shape 3510"/>
          <p:cNvSpPr/>
          <p:nvPr/>
        </p:nvSpPr>
        <p:spPr>
          <a:xfrm>
            <a:off x="3056716" y="3459141"/>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veth0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10.1.20.2/24</a:t>
            </a:r>
            <a:endParaRPr sz="700">
              <a:solidFill>
                <a:srgbClr val="FFFFFF"/>
              </a:solidFill>
              <a:latin typeface="Overpass" pitchFamily="2" charset="77"/>
              <a:ea typeface="Proxima Nova"/>
              <a:cs typeface="Proxima Nova"/>
              <a:sym typeface="Proxima Nova"/>
            </a:endParaRPr>
          </a:p>
        </p:txBody>
      </p:sp>
      <p:sp>
        <p:nvSpPr>
          <p:cNvPr id="3511" name="Shape 3511"/>
          <p:cNvSpPr/>
          <p:nvPr/>
        </p:nvSpPr>
        <p:spPr>
          <a:xfrm>
            <a:off x="4131270" y="3459141"/>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docker0</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10.1.20.1/24</a:t>
            </a:r>
            <a:endParaRPr sz="700">
              <a:solidFill>
                <a:srgbClr val="FFFFFF"/>
              </a:solidFill>
              <a:latin typeface="Overpass" pitchFamily="2" charset="77"/>
              <a:ea typeface="Proxima Nova"/>
              <a:cs typeface="Proxima Nova"/>
              <a:sym typeface="Proxima Nova"/>
            </a:endParaRPr>
          </a:p>
        </p:txBody>
      </p:sp>
      <p:sp>
        <p:nvSpPr>
          <p:cNvPr id="3512" name="Shape 3512"/>
          <p:cNvSpPr/>
          <p:nvPr/>
        </p:nvSpPr>
        <p:spPr>
          <a:xfrm>
            <a:off x="5205825" y="3459141"/>
            <a:ext cx="782400" cy="3453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Routing Table</a:t>
            </a:r>
            <a:endParaRPr sz="700">
              <a:solidFill>
                <a:srgbClr val="FFFFFF"/>
              </a:solidFill>
              <a:latin typeface="Overpass" pitchFamily="2" charset="77"/>
              <a:ea typeface="Proxima Nova"/>
              <a:cs typeface="Proxima Nova"/>
              <a:sym typeface="Proxima Nova"/>
            </a:endParaRPr>
          </a:p>
        </p:txBody>
      </p:sp>
      <p:sp>
        <p:nvSpPr>
          <p:cNvPr id="3513" name="Shape 3513"/>
          <p:cNvSpPr/>
          <p:nvPr/>
        </p:nvSpPr>
        <p:spPr>
          <a:xfrm>
            <a:off x="5250975" y="3141293"/>
            <a:ext cx="692100" cy="2049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flanneld</a:t>
            </a:r>
            <a:endParaRPr sz="700">
              <a:solidFill>
                <a:srgbClr val="FFFFFF"/>
              </a:solidFill>
              <a:latin typeface="Overpass" pitchFamily="2" charset="77"/>
              <a:ea typeface="Proxima Nova"/>
              <a:cs typeface="Proxima Nova"/>
              <a:sym typeface="Proxima Nova"/>
            </a:endParaRPr>
          </a:p>
        </p:txBody>
      </p:sp>
      <p:sp>
        <p:nvSpPr>
          <p:cNvPr id="3514" name="Shape 3514"/>
          <p:cNvSpPr/>
          <p:nvPr/>
        </p:nvSpPr>
        <p:spPr>
          <a:xfrm>
            <a:off x="5250975" y="2625450"/>
            <a:ext cx="692100" cy="2568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etcd</a:t>
            </a:r>
            <a:endParaRPr sz="700">
              <a:solidFill>
                <a:srgbClr val="FFFFFF"/>
              </a:solidFill>
              <a:latin typeface="Overpass" pitchFamily="2" charset="77"/>
              <a:ea typeface="Proxima Nova"/>
              <a:cs typeface="Proxima Nova"/>
              <a:sym typeface="Proxima Nova"/>
            </a:endParaRPr>
          </a:p>
        </p:txBody>
      </p:sp>
      <p:sp>
        <p:nvSpPr>
          <p:cNvPr id="3515" name="Shape 3515"/>
          <p:cNvSpPr txBox="1"/>
          <p:nvPr/>
        </p:nvSpPr>
        <p:spPr>
          <a:xfrm>
            <a:off x="6340387" y="2003364"/>
            <a:ext cx="878700" cy="2568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r>
              <a:rPr lang="en" sz="800">
                <a:latin typeface="Overpass" pitchFamily="2" charset="77"/>
                <a:ea typeface="Proxima Nova"/>
                <a:cs typeface="Proxima Nova"/>
                <a:sym typeface="Proxima Nova"/>
              </a:rPr>
              <a:t>192.168.0.100</a:t>
            </a:r>
            <a:endParaRPr sz="800">
              <a:latin typeface="Overpass" pitchFamily="2" charset="77"/>
              <a:ea typeface="Proxima Nova"/>
              <a:cs typeface="Proxima Nova"/>
              <a:sym typeface="Proxima Nova"/>
            </a:endParaRPr>
          </a:p>
        </p:txBody>
      </p:sp>
      <p:sp>
        <p:nvSpPr>
          <p:cNvPr id="3516" name="Shape 3516"/>
          <p:cNvSpPr/>
          <p:nvPr/>
        </p:nvSpPr>
        <p:spPr>
          <a:xfrm rot="-5400000">
            <a:off x="6846925" y="1697925"/>
            <a:ext cx="206400" cy="471300"/>
          </a:xfrm>
          <a:prstGeom prst="round2SameRect">
            <a:avLst>
              <a:gd name="adj1" fmla="val 16667"/>
              <a:gd name="adj2" fmla="val 0"/>
            </a:avLst>
          </a:prstGeom>
          <a:solidFill>
            <a:srgbClr val="666666"/>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517" name="Shape 3517"/>
          <p:cNvSpPr txBox="1"/>
          <p:nvPr/>
        </p:nvSpPr>
        <p:spPr>
          <a:xfrm>
            <a:off x="6751431" y="1782243"/>
            <a:ext cx="471300" cy="206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eth0</a:t>
            </a:r>
            <a:endParaRPr sz="800">
              <a:solidFill>
                <a:srgbClr val="FFFFFF"/>
              </a:solidFill>
              <a:latin typeface="Overpass" pitchFamily="2" charset="77"/>
              <a:ea typeface="Proxima Nova"/>
              <a:cs typeface="Proxima Nova"/>
              <a:sym typeface="Proxima Nova"/>
            </a:endParaRPr>
          </a:p>
        </p:txBody>
      </p:sp>
      <p:sp>
        <p:nvSpPr>
          <p:cNvPr id="3518" name="Shape 3518"/>
          <p:cNvSpPr txBox="1"/>
          <p:nvPr/>
        </p:nvSpPr>
        <p:spPr>
          <a:xfrm>
            <a:off x="6340387" y="3696276"/>
            <a:ext cx="878700" cy="256800"/>
          </a:xfrm>
          <a:prstGeom prst="rect">
            <a:avLst/>
          </a:prstGeom>
          <a:noFill/>
          <a:ln>
            <a:noFill/>
          </a:ln>
        </p:spPr>
        <p:txBody>
          <a:bodyPr wrap="square" lIns="91425" tIns="91425" rIns="91425" bIns="91425" anchor="t" anchorCtr="0">
            <a:noAutofit/>
          </a:bodyPr>
          <a:lstStyle/>
          <a:p>
            <a:pPr marL="0" lvl="0" indent="0" algn="r" rtl="0">
              <a:spcBef>
                <a:spcPts val="0"/>
              </a:spcBef>
              <a:spcAft>
                <a:spcPts val="0"/>
              </a:spcAft>
              <a:buNone/>
            </a:pPr>
            <a:r>
              <a:rPr lang="en" sz="800">
                <a:latin typeface="Overpass" pitchFamily="2" charset="77"/>
                <a:ea typeface="Proxima Nova"/>
                <a:cs typeface="Proxima Nova"/>
                <a:sym typeface="Proxima Nova"/>
              </a:rPr>
              <a:t>192.168.0.200</a:t>
            </a:r>
            <a:endParaRPr sz="800">
              <a:latin typeface="Overpass" pitchFamily="2" charset="77"/>
              <a:ea typeface="Proxima Nova"/>
              <a:cs typeface="Proxima Nova"/>
              <a:sym typeface="Proxima Nova"/>
            </a:endParaRPr>
          </a:p>
        </p:txBody>
      </p:sp>
      <p:sp>
        <p:nvSpPr>
          <p:cNvPr id="3519" name="Shape 3519"/>
          <p:cNvSpPr/>
          <p:nvPr/>
        </p:nvSpPr>
        <p:spPr>
          <a:xfrm rot="-5400000">
            <a:off x="6846925" y="3396141"/>
            <a:ext cx="206400" cy="471300"/>
          </a:xfrm>
          <a:prstGeom prst="round2SameRect">
            <a:avLst>
              <a:gd name="adj1" fmla="val 16667"/>
              <a:gd name="adj2" fmla="val 0"/>
            </a:avLst>
          </a:prstGeom>
          <a:solidFill>
            <a:srgbClr val="666666"/>
          </a:solidFill>
          <a:ln>
            <a:noFill/>
          </a:ln>
        </p:spPr>
        <p:txBody>
          <a:bodyPr wrap="square" lIns="91425" tIns="91425" rIns="91425" bIns="91425" anchor="ctr" anchorCtr="0">
            <a:noAutofit/>
          </a:bodyPr>
          <a:lstStyle/>
          <a:p>
            <a:pPr marL="0" lvl="0" indent="0" rtl="0">
              <a:spcBef>
                <a:spcPts val="0"/>
              </a:spcBef>
              <a:spcAft>
                <a:spcPts val="0"/>
              </a:spcAft>
              <a:buNone/>
            </a:pPr>
            <a:endParaRPr>
              <a:latin typeface="Overpass" pitchFamily="2" charset="77"/>
            </a:endParaRPr>
          </a:p>
        </p:txBody>
      </p:sp>
      <p:sp>
        <p:nvSpPr>
          <p:cNvPr id="3520" name="Shape 3520"/>
          <p:cNvSpPr txBox="1"/>
          <p:nvPr/>
        </p:nvSpPr>
        <p:spPr>
          <a:xfrm>
            <a:off x="6767943" y="3475155"/>
            <a:ext cx="471300" cy="2064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eth0</a:t>
            </a:r>
            <a:endParaRPr sz="800">
              <a:solidFill>
                <a:srgbClr val="FFFFFF"/>
              </a:solidFill>
              <a:latin typeface="Overpass" pitchFamily="2" charset="77"/>
              <a:ea typeface="Proxima Nova"/>
              <a:cs typeface="Proxima Nova"/>
              <a:sym typeface="Proxima Nova"/>
            </a:endParaRPr>
          </a:p>
        </p:txBody>
      </p:sp>
      <p:cxnSp>
        <p:nvCxnSpPr>
          <p:cNvPr id="3521" name="Shape 3521"/>
          <p:cNvCxnSpPr>
            <a:stCxn id="3506" idx="3"/>
            <a:endCxn id="3516" idx="3"/>
          </p:cNvCxnSpPr>
          <p:nvPr/>
        </p:nvCxnSpPr>
        <p:spPr>
          <a:xfrm>
            <a:off x="5988225" y="1933575"/>
            <a:ext cx="726300" cy="0"/>
          </a:xfrm>
          <a:prstGeom prst="straightConnector1">
            <a:avLst/>
          </a:prstGeom>
          <a:noFill/>
          <a:ln w="19050" cap="flat" cmpd="sng">
            <a:solidFill>
              <a:srgbClr val="3F9C35"/>
            </a:solidFill>
            <a:prstDash val="solid"/>
            <a:round/>
            <a:headEnd type="none" w="lg" len="lg"/>
            <a:tailEnd type="triangle" w="lg" len="lg"/>
          </a:ln>
        </p:spPr>
      </p:cxnSp>
      <p:cxnSp>
        <p:nvCxnSpPr>
          <p:cNvPr id="3522" name="Shape 3522"/>
          <p:cNvCxnSpPr>
            <a:stCxn id="3519" idx="3"/>
            <a:endCxn id="3512" idx="3"/>
          </p:cNvCxnSpPr>
          <p:nvPr/>
        </p:nvCxnSpPr>
        <p:spPr>
          <a:xfrm rot="10800000">
            <a:off x="5988175" y="3631791"/>
            <a:ext cx="726300" cy="0"/>
          </a:xfrm>
          <a:prstGeom prst="straightConnector1">
            <a:avLst/>
          </a:prstGeom>
          <a:noFill/>
          <a:ln w="19050" cap="flat" cmpd="sng">
            <a:solidFill>
              <a:srgbClr val="3F9C35"/>
            </a:solidFill>
            <a:prstDash val="solid"/>
            <a:round/>
            <a:headEnd type="none" w="lg" len="lg"/>
            <a:tailEnd type="triangle" w="lg" len="lg"/>
          </a:ln>
        </p:spPr>
      </p:cxnSp>
      <p:cxnSp>
        <p:nvCxnSpPr>
          <p:cNvPr id="3523" name="Shape 3523"/>
          <p:cNvCxnSpPr>
            <a:stCxn id="3516" idx="1"/>
            <a:endCxn id="3519" idx="1"/>
          </p:cNvCxnSpPr>
          <p:nvPr/>
        </p:nvCxnSpPr>
        <p:spPr>
          <a:xfrm>
            <a:off x="7185775" y="1933575"/>
            <a:ext cx="600" cy="1698300"/>
          </a:xfrm>
          <a:prstGeom prst="bentConnector3">
            <a:avLst>
              <a:gd name="adj1" fmla="val 39687500"/>
            </a:avLst>
          </a:prstGeom>
          <a:noFill/>
          <a:ln w="19050" cap="flat" cmpd="sng">
            <a:solidFill>
              <a:srgbClr val="3F9C35"/>
            </a:solidFill>
            <a:prstDash val="solid"/>
            <a:round/>
            <a:headEnd type="none" w="lg" len="lg"/>
            <a:tailEnd type="triangle" w="lg" len="lg"/>
          </a:ln>
        </p:spPr>
      </p:cxnSp>
      <p:cxnSp>
        <p:nvCxnSpPr>
          <p:cNvPr id="3524" name="Shape 3524"/>
          <p:cNvCxnSpPr>
            <a:stCxn id="3503" idx="3"/>
            <a:endCxn id="3504" idx="1"/>
          </p:cNvCxnSpPr>
          <p:nvPr/>
        </p:nvCxnSpPr>
        <p:spPr>
          <a:xfrm>
            <a:off x="2764561" y="1933575"/>
            <a:ext cx="292200" cy="0"/>
          </a:xfrm>
          <a:prstGeom prst="straightConnector1">
            <a:avLst/>
          </a:prstGeom>
          <a:noFill/>
          <a:ln w="19050" cap="flat" cmpd="sng">
            <a:solidFill>
              <a:srgbClr val="3F9C35"/>
            </a:solidFill>
            <a:prstDash val="solid"/>
            <a:round/>
            <a:headEnd type="none" w="lg" len="lg"/>
            <a:tailEnd type="triangle" w="lg" len="lg"/>
          </a:ln>
        </p:spPr>
      </p:cxnSp>
      <p:cxnSp>
        <p:nvCxnSpPr>
          <p:cNvPr id="3525" name="Shape 3525"/>
          <p:cNvCxnSpPr>
            <a:stCxn id="3504" idx="3"/>
            <a:endCxn id="3505" idx="1"/>
          </p:cNvCxnSpPr>
          <p:nvPr/>
        </p:nvCxnSpPr>
        <p:spPr>
          <a:xfrm>
            <a:off x="3839116" y="1933575"/>
            <a:ext cx="292200" cy="0"/>
          </a:xfrm>
          <a:prstGeom prst="straightConnector1">
            <a:avLst/>
          </a:prstGeom>
          <a:noFill/>
          <a:ln w="19050" cap="flat" cmpd="sng">
            <a:solidFill>
              <a:srgbClr val="3F9C35"/>
            </a:solidFill>
            <a:prstDash val="solid"/>
            <a:round/>
            <a:headEnd type="none" w="lg" len="lg"/>
            <a:tailEnd type="triangle" w="lg" len="lg"/>
          </a:ln>
        </p:spPr>
      </p:cxnSp>
      <p:cxnSp>
        <p:nvCxnSpPr>
          <p:cNvPr id="3526" name="Shape 3526"/>
          <p:cNvCxnSpPr>
            <a:stCxn id="3505" idx="3"/>
            <a:endCxn id="3506" idx="1"/>
          </p:cNvCxnSpPr>
          <p:nvPr/>
        </p:nvCxnSpPr>
        <p:spPr>
          <a:xfrm>
            <a:off x="4913670" y="1933575"/>
            <a:ext cx="292200" cy="0"/>
          </a:xfrm>
          <a:prstGeom prst="straightConnector1">
            <a:avLst/>
          </a:prstGeom>
          <a:noFill/>
          <a:ln w="19050" cap="flat" cmpd="sng">
            <a:solidFill>
              <a:srgbClr val="3F9C35"/>
            </a:solidFill>
            <a:prstDash val="solid"/>
            <a:round/>
            <a:headEnd type="none" w="lg" len="lg"/>
            <a:tailEnd type="triangle" w="lg" len="lg"/>
          </a:ln>
        </p:spPr>
      </p:cxnSp>
      <p:cxnSp>
        <p:nvCxnSpPr>
          <p:cNvPr id="3527" name="Shape 3527"/>
          <p:cNvCxnSpPr>
            <a:stCxn id="3509" idx="3"/>
            <a:endCxn id="3510" idx="1"/>
          </p:cNvCxnSpPr>
          <p:nvPr/>
        </p:nvCxnSpPr>
        <p:spPr>
          <a:xfrm>
            <a:off x="2764561" y="3631791"/>
            <a:ext cx="292200" cy="0"/>
          </a:xfrm>
          <a:prstGeom prst="straightConnector1">
            <a:avLst/>
          </a:prstGeom>
          <a:noFill/>
          <a:ln w="19050" cap="flat" cmpd="sng">
            <a:solidFill>
              <a:srgbClr val="3F9C35"/>
            </a:solidFill>
            <a:prstDash val="solid"/>
            <a:round/>
            <a:headEnd type="triangle" w="lg" len="lg"/>
            <a:tailEnd type="none" w="lg" len="lg"/>
          </a:ln>
        </p:spPr>
      </p:cxnSp>
      <p:cxnSp>
        <p:nvCxnSpPr>
          <p:cNvPr id="3528" name="Shape 3528"/>
          <p:cNvCxnSpPr>
            <a:stCxn id="3510" idx="3"/>
            <a:endCxn id="3511" idx="1"/>
          </p:cNvCxnSpPr>
          <p:nvPr/>
        </p:nvCxnSpPr>
        <p:spPr>
          <a:xfrm>
            <a:off x="3839116" y="3631791"/>
            <a:ext cx="292200" cy="0"/>
          </a:xfrm>
          <a:prstGeom prst="straightConnector1">
            <a:avLst/>
          </a:prstGeom>
          <a:noFill/>
          <a:ln w="19050" cap="flat" cmpd="sng">
            <a:solidFill>
              <a:srgbClr val="3F9C35"/>
            </a:solidFill>
            <a:prstDash val="solid"/>
            <a:round/>
            <a:headEnd type="triangle" w="lg" len="lg"/>
            <a:tailEnd type="none" w="lg" len="lg"/>
          </a:ln>
        </p:spPr>
      </p:cxnSp>
      <p:cxnSp>
        <p:nvCxnSpPr>
          <p:cNvPr id="3529" name="Shape 3529"/>
          <p:cNvCxnSpPr>
            <a:stCxn id="3507" idx="0"/>
            <a:endCxn id="3506" idx="2"/>
          </p:cNvCxnSpPr>
          <p:nvPr/>
        </p:nvCxnSpPr>
        <p:spPr>
          <a:xfrm rot="10800000">
            <a:off x="5597025" y="2106200"/>
            <a:ext cx="0" cy="122400"/>
          </a:xfrm>
          <a:prstGeom prst="straightConnector1">
            <a:avLst/>
          </a:prstGeom>
          <a:noFill/>
          <a:ln w="9525" cap="flat" cmpd="sng">
            <a:solidFill>
              <a:schemeClr val="dk2"/>
            </a:solidFill>
            <a:prstDash val="dash"/>
            <a:round/>
            <a:headEnd type="none" w="lg" len="lg"/>
            <a:tailEnd type="none" w="lg" len="lg"/>
          </a:ln>
        </p:spPr>
      </p:cxnSp>
      <p:cxnSp>
        <p:nvCxnSpPr>
          <p:cNvPr id="3530" name="Shape 3530"/>
          <p:cNvCxnSpPr>
            <a:stCxn id="3507" idx="2"/>
            <a:endCxn id="3514" idx="0"/>
          </p:cNvCxnSpPr>
          <p:nvPr/>
        </p:nvCxnSpPr>
        <p:spPr>
          <a:xfrm>
            <a:off x="5597025" y="2433500"/>
            <a:ext cx="0" cy="192000"/>
          </a:xfrm>
          <a:prstGeom prst="straightConnector1">
            <a:avLst/>
          </a:prstGeom>
          <a:noFill/>
          <a:ln w="9525" cap="flat" cmpd="sng">
            <a:solidFill>
              <a:schemeClr val="dk2"/>
            </a:solidFill>
            <a:prstDash val="dash"/>
            <a:round/>
            <a:headEnd type="none" w="lg" len="lg"/>
            <a:tailEnd type="none" w="lg" len="lg"/>
          </a:ln>
        </p:spPr>
      </p:cxnSp>
      <p:cxnSp>
        <p:nvCxnSpPr>
          <p:cNvPr id="3531" name="Shape 3531"/>
          <p:cNvCxnSpPr>
            <a:stCxn id="3514" idx="2"/>
            <a:endCxn id="3513" idx="0"/>
          </p:cNvCxnSpPr>
          <p:nvPr/>
        </p:nvCxnSpPr>
        <p:spPr>
          <a:xfrm>
            <a:off x="5597025" y="2882250"/>
            <a:ext cx="0" cy="258900"/>
          </a:xfrm>
          <a:prstGeom prst="straightConnector1">
            <a:avLst/>
          </a:prstGeom>
          <a:noFill/>
          <a:ln w="9525" cap="flat" cmpd="sng">
            <a:solidFill>
              <a:schemeClr val="dk2"/>
            </a:solidFill>
            <a:prstDash val="dash"/>
            <a:round/>
            <a:headEnd type="none" w="lg" len="lg"/>
            <a:tailEnd type="none" w="lg" len="lg"/>
          </a:ln>
        </p:spPr>
      </p:cxnSp>
      <p:cxnSp>
        <p:nvCxnSpPr>
          <p:cNvPr id="3532" name="Shape 3532"/>
          <p:cNvCxnSpPr>
            <a:stCxn id="3513" idx="2"/>
            <a:endCxn id="3512" idx="0"/>
          </p:cNvCxnSpPr>
          <p:nvPr/>
        </p:nvCxnSpPr>
        <p:spPr>
          <a:xfrm>
            <a:off x="5597025" y="3346193"/>
            <a:ext cx="0" cy="112800"/>
          </a:xfrm>
          <a:prstGeom prst="straightConnector1">
            <a:avLst/>
          </a:prstGeom>
          <a:noFill/>
          <a:ln w="9525" cap="flat" cmpd="sng">
            <a:solidFill>
              <a:schemeClr val="dk2"/>
            </a:solidFill>
            <a:prstDash val="dash"/>
            <a:round/>
            <a:headEnd type="none" w="lg" len="lg"/>
            <a:tailEnd type="none" w="lg" len="lg"/>
          </a:ln>
        </p:spPr>
      </p:cxnSp>
      <p:cxnSp>
        <p:nvCxnSpPr>
          <p:cNvPr id="3533" name="Shape 3533"/>
          <p:cNvCxnSpPr>
            <a:stCxn id="3511" idx="3"/>
            <a:endCxn id="3512" idx="1"/>
          </p:cNvCxnSpPr>
          <p:nvPr/>
        </p:nvCxnSpPr>
        <p:spPr>
          <a:xfrm>
            <a:off x="4913670" y="3631791"/>
            <a:ext cx="292200" cy="0"/>
          </a:xfrm>
          <a:prstGeom prst="straightConnector1">
            <a:avLst/>
          </a:prstGeom>
          <a:noFill/>
          <a:ln w="19050" cap="flat" cmpd="sng">
            <a:solidFill>
              <a:srgbClr val="3F9C35"/>
            </a:solidFill>
            <a:prstDash val="solid"/>
            <a:round/>
            <a:headEnd type="triangle" w="lg" len="lg"/>
            <a:tailEnd type="none" w="lg" len="lg"/>
          </a:ln>
        </p:spPr>
      </p:cxnSp>
      <p:sp>
        <p:nvSpPr>
          <p:cNvPr id="3534" name="Shape 3534"/>
          <p:cNvSpPr txBox="1"/>
          <p:nvPr/>
        </p:nvSpPr>
        <p:spPr>
          <a:xfrm>
            <a:off x="1486900" y="4026400"/>
            <a:ext cx="6579900" cy="780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endParaRPr sz="1200">
              <a:latin typeface="Overpass" pitchFamily="2" charset="77"/>
              <a:ea typeface="Overpass"/>
              <a:cs typeface="Overpass"/>
              <a:sym typeface="Overpass"/>
            </a:endParaRPr>
          </a:p>
          <a:p>
            <a:pPr marL="0" lvl="0" indent="0" algn="ctr" rtl="0">
              <a:spcBef>
                <a:spcPts val="0"/>
              </a:spcBef>
              <a:spcAft>
                <a:spcPts val="0"/>
              </a:spcAft>
              <a:buNone/>
            </a:pPr>
            <a:r>
              <a:rPr lang="en" sz="1200">
                <a:solidFill>
                  <a:schemeClr val="dk1"/>
                </a:solidFill>
                <a:latin typeface="Overpass" pitchFamily="2" charset="77"/>
                <a:ea typeface="Overpass"/>
                <a:cs typeface="Overpass"/>
                <a:sym typeface="Overpass"/>
              </a:rPr>
              <a:t>Flannel is minimally verified and is supported only and exactly as deployed in the OpenShift on OpenStack reference architecture  </a:t>
            </a:r>
            <a:r>
              <a:rPr lang="en" sz="1200" u="sng">
                <a:solidFill>
                  <a:schemeClr val="hlink"/>
                </a:solidFill>
                <a:latin typeface="Overpass" pitchFamily="2" charset="77"/>
                <a:ea typeface="Overpass"/>
                <a:cs typeface="Overpass"/>
                <a:sym typeface="Overpass"/>
                <a:hlinkClick r:id="rId3"/>
              </a:rPr>
              <a:t>https://access.redhat.com/articles/2743631</a:t>
            </a:r>
            <a:r>
              <a:rPr lang="en" sz="1200">
                <a:solidFill>
                  <a:schemeClr val="dk1"/>
                </a:solidFill>
                <a:latin typeface="Overpass" pitchFamily="2" charset="77"/>
                <a:ea typeface="Overpass"/>
                <a:cs typeface="Overpass"/>
                <a:sym typeface="Overpass"/>
              </a:rPr>
              <a:t>           </a:t>
            </a:r>
            <a:endParaRPr sz="1200">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928FA181-9D60-134D-A1D8-E914C2431F62}"/>
              </a:ext>
            </a:extLst>
          </p:cNvPr>
          <p:cNvSpPr>
            <a:spLocks noGrp="1"/>
          </p:cNvSpPr>
          <p:nvPr>
            <p:ph type="sldNum" idx="12"/>
          </p:nvPr>
        </p:nvSpPr>
        <p:spPr/>
        <p:txBody>
          <a:bodyPr/>
          <a:lstStyle/>
          <a:p>
            <a:fld id="{00000000-1234-1234-1234-123412341234}" type="slidenum">
              <a:rPr lang="en" smtClean="0"/>
              <a:pPr/>
              <a:t>66</a:t>
            </a:fld>
            <a:endParaRPr lang="e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sp>
        <p:nvSpPr>
          <p:cNvPr id="3539" name="Shape 3539"/>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LOGGING &amp; METRICS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543"/>
        <p:cNvGrpSpPr/>
        <p:nvPr/>
      </p:nvGrpSpPr>
      <p:grpSpPr>
        <a:xfrm>
          <a:off x="0" y="0"/>
          <a:ext cx="0" cy="0"/>
          <a:chOff x="0" y="0"/>
          <a:chExt cx="0" cy="0"/>
        </a:xfrm>
      </p:grpSpPr>
      <p:sp>
        <p:nvSpPr>
          <p:cNvPr id="3545" name="Shape 3545"/>
          <p:cNvSpPr txBox="1">
            <a:spLocks noGrp="1"/>
          </p:cNvSpPr>
          <p:nvPr>
            <p:ph type="body" idx="1"/>
          </p:nvPr>
        </p:nvSpPr>
        <p:spPr>
          <a:xfrm>
            <a:off x="826700" y="1233775"/>
            <a:ext cx="5092800" cy="3290100"/>
          </a:xfrm>
          <a:prstGeom prst="rect">
            <a:avLst/>
          </a:prstGeom>
        </p:spPr>
        <p:txBody>
          <a:bodyPr wrap="square" lIns="91425" tIns="91425" rIns="91425" bIns="91425" anchor="t" anchorCtr="0">
            <a:noAutofit/>
          </a:bodyPr>
          <a:lstStyle/>
          <a:p>
            <a:pPr marL="457200" lvl="0" indent="-292100" rtl="0">
              <a:lnSpc>
                <a:spcPct val="150000"/>
              </a:lnSpc>
              <a:spcBef>
                <a:spcPts val="600"/>
              </a:spcBef>
              <a:spcAft>
                <a:spcPts val="0"/>
              </a:spcAft>
              <a:buSzPts val="1000"/>
              <a:buChar char="●"/>
            </a:pPr>
            <a:r>
              <a:rPr lang="en">
                <a:latin typeface="Overpass" pitchFamily="2" charset="77"/>
              </a:rPr>
              <a:t>EFK stack to aggregate logs for hosts and applications</a:t>
            </a:r>
            <a:endParaRPr>
              <a:latin typeface="Overpass" pitchFamily="2" charset="77"/>
            </a:endParaRPr>
          </a:p>
          <a:p>
            <a:pPr marL="914400" lvl="1" indent="-292100" rtl="0">
              <a:lnSpc>
                <a:spcPct val="150000"/>
              </a:lnSpc>
              <a:spcBef>
                <a:spcPts val="0"/>
              </a:spcBef>
              <a:spcAft>
                <a:spcPts val="0"/>
              </a:spcAft>
              <a:buSzPts val="1000"/>
              <a:buChar char="○"/>
            </a:pPr>
            <a:r>
              <a:rPr lang="en" b="1">
                <a:latin typeface="Overpass" pitchFamily="2" charset="77"/>
              </a:rPr>
              <a:t>Elasticsearch:</a:t>
            </a:r>
            <a:r>
              <a:rPr lang="en">
                <a:latin typeface="Overpass" pitchFamily="2" charset="77"/>
              </a:rPr>
              <a:t> an object store to store all logs</a:t>
            </a:r>
            <a:endParaRPr>
              <a:latin typeface="Overpass" pitchFamily="2" charset="77"/>
            </a:endParaRPr>
          </a:p>
          <a:p>
            <a:pPr marL="914400" lvl="1" indent="-292100" rtl="0">
              <a:lnSpc>
                <a:spcPct val="150000"/>
              </a:lnSpc>
              <a:spcBef>
                <a:spcPts val="0"/>
              </a:spcBef>
              <a:spcAft>
                <a:spcPts val="0"/>
              </a:spcAft>
              <a:buSzPts val="1000"/>
              <a:buChar char="○"/>
            </a:pPr>
            <a:r>
              <a:rPr lang="en" b="1">
                <a:latin typeface="Overpass" pitchFamily="2" charset="77"/>
              </a:rPr>
              <a:t>Fluentd:</a:t>
            </a:r>
            <a:r>
              <a:rPr lang="en">
                <a:latin typeface="Overpass" pitchFamily="2" charset="77"/>
              </a:rPr>
              <a:t> gathers logs and sends to Elasticsearch.</a:t>
            </a:r>
            <a:endParaRPr>
              <a:latin typeface="Overpass" pitchFamily="2" charset="77"/>
            </a:endParaRPr>
          </a:p>
          <a:p>
            <a:pPr marL="914400" lvl="1" indent="-292100" rtl="0">
              <a:lnSpc>
                <a:spcPct val="150000"/>
              </a:lnSpc>
              <a:spcBef>
                <a:spcPts val="0"/>
              </a:spcBef>
              <a:spcAft>
                <a:spcPts val="0"/>
              </a:spcAft>
              <a:buSzPts val="1000"/>
              <a:buChar char="○"/>
            </a:pPr>
            <a:r>
              <a:rPr lang="en" b="1">
                <a:latin typeface="Overpass" pitchFamily="2" charset="77"/>
              </a:rPr>
              <a:t>Kibana:</a:t>
            </a:r>
            <a:r>
              <a:rPr lang="en">
                <a:latin typeface="Overpass" pitchFamily="2" charset="77"/>
              </a:rPr>
              <a:t> A web UI for Elasticsearch.</a:t>
            </a:r>
            <a:endParaRPr>
              <a:latin typeface="Overpass" pitchFamily="2" charset="77"/>
            </a:endParaRPr>
          </a:p>
          <a:p>
            <a:pPr marL="457200" lvl="0" indent="-292100" rtl="0">
              <a:lnSpc>
                <a:spcPct val="150000"/>
              </a:lnSpc>
              <a:spcBef>
                <a:spcPts val="1000"/>
              </a:spcBef>
              <a:spcAft>
                <a:spcPts val="0"/>
              </a:spcAft>
              <a:buSzPts val="1000"/>
              <a:buChar char="●"/>
            </a:pPr>
            <a:r>
              <a:rPr lang="en">
                <a:latin typeface="Overpass" pitchFamily="2" charset="77"/>
              </a:rPr>
              <a:t>Access control</a:t>
            </a:r>
            <a:endParaRPr>
              <a:latin typeface="Overpass" pitchFamily="2" charset="77"/>
            </a:endParaRPr>
          </a:p>
          <a:p>
            <a:pPr marL="914400" lvl="1" indent="-292100" rtl="0">
              <a:lnSpc>
                <a:spcPct val="150000"/>
              </a:lnSpc>
              <a:spcBef>
                <a:spcPts val="0"/>
              </a:spcBef>
              <a:spcAft>
                <a:spcPts val="0"/>
              </a:spcAft>
              <a:buSzPts val="1000"/>
              <a:buChar char="○"/>
            </a:pPr>
            <a:r>
              <a:rPr lang="en">
                <a:latin typeface="Overpass" pitchFamily="2" charset="77"/>
              </a:rPr>
              <a:t>Cluster administrators can view all logs</a:t>
            </a:r>
            <a:endParaRPr>
              <a:latin typeface="Overpass" pitchFamily="2" charset="77"/>
            </a:endParaRPr>
          </a:p>
          <a:p>
            <a:pPr marL="914400" lvl="1" indent="-292100" rtl="0">
              <a:lnSpc>
                <a:spcPct val="150000"/>
              </a:lnSpc>
              <a:spcBef>
                <a:spcPts val="0"/>
              </a:spcBef>
              <a:spcAft>
                <a:spcPts val="0"/>
              </a:spcAft>
              <a:buSzPts val="1000"/>
              <a:buChar char="○"/>
            </a:pPr>
            <a:r>
              <a:rPr lang="en">
                <a:latin typeface="Overpass" pitchFamily="2" charset="77"/>
              </a:rPr>
              <a:t>Users can only view logs for their projects</a:t>
            </a:r>
            <a:endParaRPr>
              <a:latin typeface="Overpass" pitchFamily="2" charset="77"/>
            </a:endParaRPr>
          </a:p>
          <a:p>
            <a:pPr marL="457200" lvl="0" indent="-292100" rtl="0">
              <a:lnSpc>
                <a:spcPct val="150000"/>
              </a:lnSpc>
              <a:spcBef>
                <a:spcPts val="1000"/>
              </a:spcBef>
              <a:spcAft>
                <a:spcPts val="0"/>
              </a:spcAft>
              <a:buSzPts val="1000"/>
              <a:buChar char="●"/>
            </a:pPr>
            <a:r>
              <a:rPr lang="en">
                <a:latin typeface="Overpass" pitchFamily="2" charset="77"/>
              </a:rPr>
              <a:t>Ability to send logs elsewhere</a:t>
            </a:r>
            <a:endParaRPr>
              <a:latin typeface="Overpass" pitchFamily="2" charset="77"/>
            </a:endParaRPr>
          </a:p>
          <a:p>
            <a:pPr marL="914400" lvl="1" indent="-292100" rtl="0">
              <a:lnSpc>
                <a:spcPct val="150000"/>
              </a:lnSpc>
              <a:spcBef>
                <a:spcPts val="0"/>
              </a:spcBef>
              <a:spcAft>
                <a:spcPts val="0"/>
              </a:spcAft>
              <a:buSzPts val="1000"/>
              <a:buChar char="○"/>
            </a:pPr>
            <a:r>
              <a:rPr lang="en">
                <a:latin typeface="Overpass" pitchFamily="2" charset="77"/>
              </a:rPr>
              <a:t>External elasticsearch, Splunk, etc</a:t>
            </a:r>
            <a:endParaRPr>
              <a:latin typeface="Overpass" pitchFamily="2" charset="77"/>
            </a:endParaRPr>
          </a:p>
        </p:txBody>
      </p:sp>
      <p:sp>
        <p:nvSpPr>
          <p:cNvPr id="3546" name="Shape 3546"/>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latin typeface="Overpass" pitchFamily="2" charset="77"/>
              </a:rPr>
              <a:t>CENTRAL LOG MANAGEMENT WITH EFK</a:t>
            </a:r>
            <a:endParaRPr>
              <a:latin typeface="Overpass" pitchFamily="2" charset="77"/>
            </a:endParaRPr>
          </a:p>
        </p:txBody>
      </p:sp>
      <p:pic>
        <p:nvPicPr>
          <p:cNvPr id="3547" name="Shape 3547"/>
          <p:cNvPicPr preferRelativeResize="0"/>
          <p:nvPr/>
        </p:nvPicPr>
        <p:blipFill>
          <a:blip r:embed="rId3">
            <a:alphaModFix/>
          </a:blip>
          <a:stretch>
            <a:fillRect/>
          </a:stretch>
        </p:blipFill>
        <p:spPr>
          <a:xfrm>
            <a:off x="6198275" y="2042425"/>
            <a:ext cx="1311115" cy="1504275"/>
          </a:xfrm>
          <a:prstGeom prst="rect">
            <a:avLst/>
          </a:prstGeom>
          <a:noFill/>
          <a:ln>
            <a:noFill/>
          </a:ln>
        </p:spPr>
      </p:pic>
      <p:pic>
        <p:nvPicPr>
          <p:cNvPr id="3548" name="Shape 3548"/>
          <p:cNvPicPr preferRelativeResize="0"/>
          <p:nvPr/>
        </p:nvPicPr>
        <p:blipFill>
          <a:blip r:embed="rId4">
            <a:alphaModFix/>
          </a:blip>
          <a:stretch>
            <a:fillRect/>
          </a:stretch>
        </p:blipFill>
        <p:spPr>
          <a:xfrm>
            <a:off x="7626867" y="2292395"/>
            <a:ext cx="740933" cy="1004335"/>
          </a:xfrm>
          <a:prstGeom prst="rect">
            <a:avLst/>
          </a:prstGeom>
          <a:noFill/>
          <a:ln>
            <a:noFill/>
          </a:ln>
        </p:spPr>
      </p:pic>
      <p:grpSp>
        <p:nvGrpSpPr>
          <p:cNvPr id="3549" name="Shape 3549"/>
          <p:cNvGrpSpPr/>
          <p:nvPr/>
        </p:nvGrpSpPr>
        <p:grpSpPr>
          <a:xfrm>
            <a:off x="7678355" y="2466113"/>
            <a:ext cx="671853" cy="773400"/>
            <a:chOff x="7706076" y="2646787"/>
            <a:chExt cx="474875" cy="546650"/>
          </a:xfrm>
        </p:grpSpPr>
        <p:sp>
          <p:nvSpPr>
            <p:cNvPr id="3550" name="Shape 3550"/>
            <p:cNvSpPr/>
            <p:nvPr/>
          </p:nvSpPr>
          <p:spPr>
            <a:xfrm>
              <a:off x="7927850" y="2897875"/>
              <a:ext cx="249725" cy="286875"/>
            </a:xfrm>
            <a:custGeom>
              <a:avLst/>
              <a:gdLst/>
              <a:ahLst/>
              <a:cxnLst/>
              <a:rect l="0" t="0" r="0" b="0"/>
              <a:pathLst>
                <a:path w="9989" h="11475" extrusionOk="0">
                  <a:moveTo>
                    <a:pt x="1486" y="0"/>
                  </a:moveTo>
                  <a:lnTo>
                    <a:pt x="9989" y="9742"/>
                  </a:lnTo>
                  <a:lnTo>
                    <a:pt x="8173" y="11475"/>
                  </a:lnTo>
                  <a:lnTo>
                    <a:pt x="0" y="1073"/>
                  </a:lnTo>
                  <a:close/>
                </a:path>
              </a:pathLst>
            </a:custGeom>
            <a:solidFill>
              <a:srgbClr val="EFEFEF"/>
            </a:solidFill>
            <a:ln>
              <a:noFill/>
            </a:ln>
          </p:spPr>
        </p:sp>
        <p:grpSp>
          <p:nvGrpSpPr>
            <p:cNvPr id="3551" name="Shape 3551"/>
            <p:cNvGrpSpPr/>
            <p:nvPr/>
          </p:nvGrpSpPr>
          <p:grpSpPr>
            <a:xfrm>
              <a:off x="7706076" y="2646787"/>
              <a:ext cx="474875" cy="546650"/>
              <a:chOff x="7918164" y="2646787"/>
              <a:chExt cx="474875" cy="546650"/>
            </a:xfrm>
          </p:grpSpPr>
          <p:sp>
            <p:nvSpPr>
              <p:cNvPr id="3552" name="Shape 3552"/>
              <p:cNvSpPr/>
              <p:nvPr/>
            </p:nvSpPr>
            <p:spPr>
              <a:xfrm>
                <a:off x="7934687" y="2657095"/>
                <a:ext cx="264300" cy="264300"/>
              </a:xfrm>
              <a:prstGeom prst="ellipse">
                <a:avLst/>
              </a:prstGeom>
              <a:solidFill>
                <a:srgbClr val="EFEFE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3553" name="Shape 3553"/>
              <p:cNvPicPr preferRelativeResize="0"/>
              <p:nvPr/>
            </p:nvPicPr>
            <p:blipFill>
              <a:blip r:embed="rId5">
                <a:alphaModFix/>
              </a:blip>
              <a:stretch>
                <a:fillRect/>
              </a:stretch>
            </p:blipFill>
            <p:spPr>
              <a:xfrm>
                <a:off x="7918164" y="2646787"/>
                <a:ext cx="474875" cy="546650"/>
              </a:xfrm>
              <a:prstGeom prst="rect">
                <a:avLst/>
              </a:prstGeom>
              <a:noFill/>
              <a:ln>
                <a:noFill/>
              </a:ln>
            </p:spPr>
          </p:pic>
          <p:cxnSp>
            <p:nvCxnSpPr>
              <p:cNvPr id="3554" name="Shape 3554"/>
              <p:cNvCxnSpPr/>
              <p:nvPr/>
            </p:nvCxnSpPr>
            <p:spPr>
              <a:xfrm rot="10800000">
                <a:off x="7991550" y="2765725"/>
                <a:ext cx="188100" cy="2100"/>
              </a:xfrm>
              <a:prstGeom prst="straightConnector1">
                <a:avLst/>
              </a:prstGeom>
              <a:noFill/>
              <a:ln w="38100" cap="flat" cmpd="sng">
                <a:solidFill>
                  <a:srgbClr val="000000"/>
                </a:solidFill>
                <a:prstDash val="solid"/>
                <a:round/>
                <a:headEnd type="none" w="lg" len="lg"/>
                <a:tailEnd type="none" w="lg" len="lg"/>
              </a:ln>
            </p:spPr>
          </p:cxnSp>
          <p:sp>
            <p:nvSpPr>
              <p:cNvPr id="3555" name="Shape 3555"/>
              <p:cNvSpPr/>
              <p:nvPr/>
            </p:nvSpPr>
            <p:spPr>
              <a:xfrm>
                <a:off x="7991631" y="2825625"/>
                <a:ext cx="183899" cy="39225"/>
              </a:xfrm>
              <a:custGeom>
                <a:avLst/>
                <a:gdLst/>
                <a:ahLst/>
                <a:cxnLst/>
                <a:rect l="0" t="0" r="0" b="0"/>
                <a:pathLst>
                  <a:path w="6935" h="1074" extrusionOk="0">
                    <a:moveTo>
                      <a:pt x="6935" y="0"/>
                    </a:moveTo>
                    <a:lnTo>
                      <a:pt x="0" y="0"/>
                    </a:lnTo>
                    <a:lnTo>
                      <a:pt x="0" y="1074"/>
                    </a:lnTo>
                    <a:lnTo>
                      <a:pt x="6439" y="1074"/>
                    </a:lnTo>
                    <a:close/>
                  </a:path>
                </a:pathLst>
              </a:custGeom>
              <a:solidFill>
                <a:srgbClr val="000000"/>
              </a:solidFill>
              <a:ln>
                <a:noFill/>
              </a:ln>
            </p:spPr>
          </p:sp>
        </p:grpSp>
      </p:grpSp>
      <p:sp>
        <p:nvSpPr>
          <p:cNvPr id="2" name="Slide Number Placeholder 1">
            <a:extLst>
              <a:ext uri="{FF2B5EF4-FFF2-40B4-BE49-F238E27FC236}">
                <a16:creationId xmlns:a16="http://schemas.microsoft.com/office/drawing/2014/main" id="{F239087C-244B-A94B-B95B-B56AC0BB55AE}"/>
              </a:ext>
            </a:extLst>
          </p:cNvPr>
          <p:cNvSpPr>
            <a:spLocks noGrp="1"/>
          </p:cNvSpPr>
          <p:nvPr>
            <p:ph type="sldNum" idx="12"/>
          </p:nvPr>
        </p:nvSpPr>
        <p:spPr/>
        <p:txBody>
          <a:bodyPr/>
          <a:lstStyle/>
          <a:p>
            <a:fld id="{00000000-1234-1234-1234-123412341234}" type="slidenum">
              <a:rPr lang="en" smtClean="0"/>
              <a:pPr/>
              <a:t>68</a:t>
            </a:fld>
            <a:endParaRPr lang="e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59"/>
        <p:cNvGrpSpPr/>
        <p:nvPr/>
      </p:nvGrpSpPr>
      <p:grpSpPr>
        <a:xfrm>
          <a:off x="0" y="0"/>
          <a:ext cx="0" cy="0"/>
          <a:chOff x="0" y="0"/>
          <a:chExt cx="0" cy="0"/>
        </a:xfrm>
      </p:grpSpPr>
      <p:sp>
        <p:nvSpPr>
          <p:cNvPr id="3560" name="Shape 3560"/>
          <p:cNvSpPr txBox="1">
            <a:spLocks noGrp="1"/>
          </p:cNvSpPr>
          <p:nvPr>
            <p:ph type="title"/>
          </p:nvPr>
        </p:nvSpPr>
        <p:spPr>
          <a:xfrm>
            <a:off x="826650" y="0"/>
            <a:ext cx="75462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CENTRAL LOG MANAGEMENT WITH EFK</a:t>
            </a:r>
            <a:endParaRPr>
              <a:latin typeface="Overpass" pitchFamily="2" charset="77"/>
            </a:endParaRPr>
          </a:p>
        </p:txBody>
      </p:sp>
      <p:sp>
        <p:nvSpPr>
          <p:cNvPr id="3561" name="Shape 3561"/>
          <p:cNvSpPr/>
          <p:nvPr/>
        </p:nvSpPr>
        <p:spPr>
          <a:xfrm>
            <a:off x="3893200" y="1870075"/>
            <a:ext cx="3259200" cy="2243100"/>
          </a:xfrm>
          <a:prstGeom prst="rect">
            <a:avLst/>
          </a:prstGeom>
          <a:noFill/>
          <a:ln w="9525" cap="flat" cmpd="sng">
            <a:solidFill>
              <a:schemeClr val="dk2"/>
            </a:solidFill>
            <a:prstDash val="dot"/>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562" name="Shape 3562"/>
          <p:cNvSpPr/>
          <p:nvPr/>
        </p:nvSpPr>
        <p:spPr>
          <a:xfrm>
            <a:off x="4008750" y="3022126"/>
            <a:ext cx="3033300" cy="956400"/>
          </a:xfrm>
          <a:prstGeom prst="rect">
            <a:avLst/>
          </a:prstGeom>
          <a:solidFill>
            <a:schemeClr val="lt2"/>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APPLICATION LOGS</a:t>
            </a:r>
            <a:endParaRPr sz="800" b="1">
              <a:latin typeface="Overpass" pitchFamily="2" charset="77"/>
              <a:ea typeface="Proxima Nova"/>
              <a:cs typeface="Proxima Nova"/>
              <a:sym typeface="Proxima Nova"/>
            </a:endParaRPr>
          </a:p>
        </p:txBody>
      </p:sp>
      <p:sp>
        <p:nvSpPr>
          <p:cNvPr id="3563" name="Shape 3563"/>
          <p:cNvSpPr/>
          <p:nvPr/>
        </p:nvSpPr>
        <p:spPr>
          <a:xfrm>
            <a:off x="4008750" y="2000575"/>
            <a:ext cx="3033300" cy="956400"/>
          </a:xfrm>
          <a:prstGeom prst="rect">
            <a:avLst/>
          </a:prstGeom>
          <a:solidFill>
            <a:schemeClr val="lt2"/>
          </a:solidFill>
          <a:ln>
            <a:noFill/>
          </a:ln>
        </p:spPr>
        <p:txBody>
          <a:bodyPr wrap="square" lIns="91425" tIns="91425" rIns="91425" bIns="91425" anchor="t" anchorCtr="0">
            <a:noAutofit/>
          </a:bodyPr>
          <a:lstStyle/>
          <a:p>
            <a:pPr marL="0" lvl="0" indent="0" algn="ctr">
              <a:spcBef>
                <a:spcPts val="0"/>
              </a:spcBef>
              <a:spcAft>
                <a:spcPts val="0"/>
              </a:spcAft>
              <a:buNone/>
            </a:pPr>
            <a:r>
              <a:rPr lang="en" sz="800" b="1">
                <a:latin typeface="Overpass" pitchFamily="2" charset="77"/>
                <a:ea typeface="Proxima Nova"/>
                <a:cs typeface="Proxima Nova"/>
                <a:sym typeface="Proxima Nova"/>
              </a:rPr>
              <a:t>OPERATION LOGS</a:t>
            </a:r>
            <a:endParaRPr sz="800" b="1">
              <a:latin typeface="Overpass" pitchFamily="2" charset="77"/>
              <a:ea typeface="Proxima Nova"/>
              <a:cs typeface="Proxima Nova"/>
              <a:sym typeface="Proxima Nova"/>
            </a:endParaRPr>
          </a:p>
        </p:txBody>
      </p:sp>
      <p:sp>
        <p:nvSpPr>
          <p:cNvPr id="3564" name="Shape 3564"/>
          <p:cNvSpPr/>
          <p:nvPr/>
        </p:nvSpPr>
        <p:spPr>
          <a:xfrm>
            <a:off x="4121800" y="2336050"/>
            <a:ext cx="951900" cy="3018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sp>
        <p:nvSpPr>
          <p:cNvPr id="3565" name="Shape 3565"/>
          <p:cNvSpPr/>
          <p:nvPr/>
        </p:nvSpPr>
        <p:spPr>
          <a:xfrm>
            <a:off x="4207485" y="2412250"/>
            <a:ext cx="951900" cy="3018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cxnSp>
        <p:nvCxnSpPr>
          <p:cNvPr id="3566" name="Shape 3566"/>
          <p:cNvCxnSpPr/>
          <p:nvPr/>
        </p:nvCxnSpPr>
        <p:spPr>
          <a:xfrm>
            <a:off x="2526994" y="2473075"/>
            <a:ext cx="1346100" cy="0"/>
          </a:xfrm>
          <a:prstGeom prst="straightConnector1">
            <a:avLst/>
          </a:prstGeom>
          <a:noFill/>
          <a:ln w="9525" cap="flat" cmpd="sng">
            <a:solidFill>
              <a:schemeClr val="dk2"/>
            </a:solidFill>
            <a:prstDash val="solid"/>
            <a:round/>
            <a:headEnd type="none" w="lg" len="lg"/>
            <a:tailEnd type="triangle" w="lg" len="lg"/>
          </a:ln>
        </p:spPr>
      </p:cxnSp>
      <p:cxnSp>
        <p:nvCxnSpPr>
          <p:cNvPr id="3567" name="Shape 3567"/>
          <p:cNvCxnSpPr/>
          <p:nvPr/>
        </p:nvCxnSpPr>
        <p:spPr>
          <a:xfrm>
            <a:off x="2725758" y="3082675"/>
            <a:ext cx="1147500" cy="0"/>
          </a:xfrm>
          <a:prstGeom prst="straightConnector1">
            <a:avLst/>
          </a:prstGeom>
          <a:noFill/>
          <a:ln w="9525" cap="flat" cmpd="sng">
            <a:solidFill>
              <a:schemeClr val="dk2"/>
            </a:solidFill>
            <a:prstDash val="solid"/>
            <a:round/>
            <a:headEnd type="none" w="lg" len="lg"/>
            <a:tailEnd type="triangle" w="lg" len="lg"/>
          </a:ln>
        </p:spPr>
      </p:cxnSp>
      <p:grpSp>
        <p:nvGrpSpPr>
          <p:cNvPr id="3569" name="Shape 3569"/>
          <p:cNvGrpSpPr/>
          <p:nvPr/>
        </p:nvGrpSpPr>
        <p:grpSpPr>
          <a:xfrm>
            <a:off x="1281700" y="1584725"/>
            <a:ext cx="1195500" cy="1602300"/>
            <a:chOff x="1053100" y="1432325"/>
            <a:chExt cx="1195500" cy="1602300"/>
          </a:xfrm>
        </p:grpSpPr>
        <p:sp>
          <p:nvSpPr>
            <p:cNvPr id="3570" name="Shape 3570"/>
            <p:cNvSpPr/>
            <p:nvPr/>
          </p:nvSpPr>
          <p:spPr>
            <a:xfrm>
              <a:off x="1053100" y="1432325"/>
              <a:ext cx="1195500" cy="1602300"/>
            </a:xfrm>
            <a:prstGeom prst="rect">
              <a:avLst/>
            </a:prstGeom>
            <a:solidFill>
              <a:srgbClr val="CC0000"/>
            </a:solidFill>
            <a:ln>
              <a:noFill/>
            </a:ln>
          </p:spPr>
          <p:txBody>
            <a:bodyPr wrap="square" lIns="91425" tIns="91425" rIns="91425" bIns="91425" anchor="b" anchorCtr="0">
              <a:noAutofit/>
            </a:bodyPr>
            <a:lstStyle/>
            <a:p>
              <a:pPr marL="0" lvl="0" indent="0" algn="ctr" rtl="0">
                <a:spcBef>
                  <a:spcPts val="0"/>
                </a:spcBef>
                <a:spcAft>
                  <a:spcPts val="0"/>
                </a:spcAft>
                <a:buNone/>
              </a:pPr>
              <a:r>
                <a:rPr lang="en" sz="1000" b="1">
                  <a:solidFill>
                    <a:srgbClr val="FFFFFF"/>
                  </a:solidFill>
                  <a:latin typeface="Overpass" pitchFamily="2" charset="77"/>
                </a:rPr>
                <a:t>RHEL</a:t>
              </a:r>
              <a:endParaRPr sz="1000" b="1">
                <a:solidFill>
                  <a:srgbClr val="FFFFFF"/>
                </a:solidFill>
                <a:latin typeface="Overpass" pitchFamily="2" charset="77"/>
              </a:endParaRPr>
            </a:p>
          </p:txBody>
        </p:sp>
        <p:sp>
          <p:nvSpPr>
            <p:cNvPr id="3571" name="Shape 3571"/>
            <p:cNvSpPr/>
            <p:nvPr/>
          </p:nvSpPr>
          <p:spPr>
            <a:xfrm>
              <a:off x="1086900" y="1465250"/>
              <a:ext cx="1130700" cy="12426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572" name="Shape 3572"/>
            <p:cNvSpPr/>
            <p:nvPr/>
          </p:nvSpPr>
          <p:spPr>
            <a:xfrm>
              <a:off x="19158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573" name="Shape 3573"/>
            <p:cNvSpPr/>
            <p:nvPr/>
          </p:nvSpPr>
          <p:spPr>
            <a:xfrm>
              <a:off x="20682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574" name="Shape 3574"/>
            <p:cNvSpPr/>
            <p:nvPr/>
          </p:nvSpPr>
          <p:spPr>
            <a:xfrm>
              <a:off x="1159301"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75" name="Shape 3575"/>
            <p:cNvSpPr/>
            <p:nvPr/>
          </p:nvSpPr>
          <p:spPr>
            <a:xfrm>
              <a:off x="1566379"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76" name="Shape 3576"/>
            <p:cNvSpPr/>
            <p:nvPr/>
          </p:nvSpPr>
          <p:spPr>
            <a:xfrm>
              <a:off x="1566379"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77" name="Shape 3577"/>
            <p:cNvSpPr/>
            <p:nvPr/>
          </p:nvSpPr>
          <p:spPr>
            <a:xfrm>
              <a:off x="1157687"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78" name="Shape 3578"/>
            <p:cNvSpPr/>
            <p:nvPr/>
          </p:nvSpPr>
          <p:spPr>
            <a:xfrm rot="-5400000">
              <a:off x="1687125" y="2155975"/>
              <a:ext cx="755700" cy="177000"/>
            </a:xfrm>
            <a:prstGeom prst="rect">
              <a:avLst/>
            </a:prstGeom>
            <a:solidFill>
              <a:srgbClr val="3D85C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pitchFamily="2" charset="77"/>
                </a:rPr>
                <a:t>FLUENTD</a:t>
              </a:r>
              <a:endParaRPr sz="600">
                <a:solidFill>
                  <a:srgbClr val="FFFFFF"/>
                </a:solidFill>
                <a:latin typeface="Overpass" pitchFamily="2" charset="77"/>
              </a:endParaRPr>
            </a:p>
          </p:txBody>
        </p:sp>
      </p:grpSp>
      <p:grpSp>
        <p:nvGrpSpPr>
          <p:cNvPr id="3579" name="Shape 3579"/>
          <p:cNvGrpSpPr/>
          <p:nvPr/>
        </p:nvGrpSpPr>
        <p:grpSpPr>
          <a:xfrm>
            <a:off x="1510300" y="2194325"/>
            <a:ext cx="1195500" cy="1602300"/>
            <a:chOff x="1053100" y="1432325"/>
            <a:chExt cx="1195500" cy="1602300"/>
          </a:xfrm>
        </p:grpSpPr>
        <p:sp>
          <p:nvSpPr>
            <p:cNvPr id="3580" name="Shape 3580"/>
            <p:cNvSpPr/>
            <p:nvPr/>
          </p:nvSpPr>
          <p:spPr>
            <a:xfrm>
              <a:off x="1053100" y="1432325"/>
              <a:ext cx="1195500" cy="1602300"/>
            </a:xfrm>
            <a:prstGeom prst="rect">
              <a:avLst/>
            </a:prstGeom>
            <a:solidFill>
              <a:srgbClr val="CC0000"/>
            </a:solidFill>
            <a:ln>
              <a:noFill/>
            </a:ln>
          </p:spPr>
          <p:txBody>
            <a:bodyPr wrap="square" lIns="91425" tIns="91425" rIns="91425" bIns="91425" anchor="b" anchorCtr="0">
              <a:noAutofit/>
            </a:bodyPr>
            <a:lstStyle/>
            <a:p>
              <a:pPr marL="0" lvl="0" indent="0" algn="ctr" rtl="0">
                <a:spcBef>
                  <a:spcPts val="0"/>
                </a:spcBef>
                <a:spcAft>
                  <a:spcPts val="0"/>
                </a:spcAft>
                <a:buNone/>
              </a:pPr>
              <a:r>
                <a:rPr lang="en" sz="1000" b="1">
                  <a:solidFill>
                    <a:srgbClr val="FFFFFF"/>
                  </a:solidFill>
                  <a:latin typeface="Overpass" pitchFamily="2" charset="77"/>
                </a:rPr>
                <a:t>RHEL</a:t>
              </a:r>
              <a:endParaRPr sz="1000" b="1">
                <a:solidFill>
                  <a:srgbClr val="FFFFFF"/>
                </a:solidFill>
                <a:latin typeface="Overpass" pitchFamily="2" charset="77"/>
              </a:endParaRPr>
            </a:p>
          </p:txBody>
        </p:sp>
        <p:sp>
          <p:nvSpPr>
            <p:cNvPr id="3581" name="Shape 3581"/>
            <p:cNvSpPr/>
            <p:nvPr/>
          </p:nvSpPr>
          <p:spPr>
            <a:xfrm>
              <a:off x="1086900" y="1465250"/>
              <a:ext cx="1130700" cy="12426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582" name="Shape 3582"/>
            <p:cNvSpPr/>
            <p:nvPr/>
          </p:nvSpPr>
          <p:spPr>
            <a:xfrm>
              <a:off x="19158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583" name="Shape 3583"/>
            <p:cNvSpPr/>
            <p:nvPr/>
          </p:nvSpPr>
          <p:spPr>
            <a:xfrm>
              <a:off x="20682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584" name="Shape 3584"/>
            <p:cNvSpPr/>
            <p:nvPr/>
          </p:nvSpPr>
          <p:spPr>
            <a:xfrm>
              <a:off x="1159301"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85" name="Shape 3585"/>
            <p:cNvSpPr/>
            <p:nvPr/>
          </p:nvSpPr>
          <p:spPr>
            <a:xfrm>
              <a:off x="1566379"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86" name="Shape 3586"/>
            <p:cNvSpPr/>
            <p:nvPr/>
          </p:nvSpPr>
          <p:spPr>
            <a:xfrm>
              <a:off x="1566379"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87" name="Shape 3587"/>
            <p:cNvSpPr/>
            <p:nvPr/>
          </p:nvSpPr>
          <p:spPr>
            <a:xfrm>
              <a:off x="1157687"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88" name="Shape 3588"/>
            <p:cNvSpPr/>
            <p:nvPr/>
          </p:nvSpPr>
          <p:spPr>
            <a:xfrm rot="-5400000">
              <a:off x="1687125" y="2155975"/>
              <a:ext cx="755700" cy="177000"/>
            </a:xfrm>
            <a:prstGeom prst="rect">
              <a:avLst/>
            </a:prstGeom>
            <a:solidFill>
              <a:srgbClr val="3D85C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pitchFamily="2" charset="77"/>
                </a:rPr>
                <a:t>FLUENTD</a:t>
              </a:r>
              <a:endParaRPr sz="600">
                <a:solidFill>
                  <a:srgbClr val="FFFFFF"/>
                </a:solidFill>
                <a:latin typeface="Overpass" pitchFamily="2" charset="77"/>
              </a:endParaRPr>
            </a:p>
          </p:txBody>
        </p:sp>
      </p:grpSp>
      <p:sp>
        <p:nvSpPr>
          <p:cNvPr id="3589" name="Shape 3589"/>
          <p:cNvSpPr/>
          <p:nvPr/>
        </p:nvSpPr>
        <p:spPr>
          <a:xfrm>
            <a:off x="4293170" y="2488450"/>
            <a:ext cx="951900" cy="301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ELASTICSEARCH</a:t>
            </a:r>
            <a:endParaRPr sz="700">
              <a:solidFill>
                <a:srgbClr val="FFFFFF"/>
              </a:solidFill>
              <a:latin typeface="Overpass" pitchFamily="2" charset="77"/>
              <a:ea typeface="Proxima Nova"/>
              <a:cs typeface="Proxima Nova"/>
              <a:sym typeface="Proxima Nova"/>
            </a:endParaRPr>
          </a:p>
        </p:txBody>
      </p:sp>
      <p:grpSp>
        <p:nvGrpSpPr>
          <p:cNvPr id="3590" name="Shape 3590"/>
          <p:cNvGrpSpPr/>
          <p:nvPr/>
        </p:nvGrpSpPr>
        <p:grpSpPr>
          <a:xfrm>
            <a:off x="1738900" y="2803925"/>
            <a:ext cx="1195500" cy="1602300"/>
            <a:chOff x="1053100" y="1432325"/>
            <a:chExt cx="1195500" cy="1602300"/>
          </a:xfrm>
        </p:grpSpPr>
        <p:sp>
          <p:nvSpPr>
            <p:cNvPr id="3591" name="Shape 3591"/>
            <p:cNvSpPr/>
            <p:nvPr/>
          </p:nvSpPr>
          <p:spPr>
            <a:xfrm>
              <a:off x="1053100" y="1432325"/>
              <a:ext cx="1195500" cy="1602300"/>
            </a:xfrm>
            <a:prstGeom prst="rect">
              <a:avLst/>
            </a:prstGeom>
            <a:solidFill>
              <a:srgbClr val="CC0000"/>
            </a:solidFill>
            <a:ln>
              <a:noFill/>
            </a:ln>
          </p:spPr>
          <p:txBody>
            <a:bodyPr wrap="square" lIns="91425" tIns="91425" rIns="91425" bIns="91425" anchor="b" anchorCtr="0">
              <a:noAutofit/>
            </a:bodyPr>
            <a:lstStyle/>
            <a:p>
              <a:pPr marL="0" lvl="0" indent="0" algn="ctr">
                <a:spcBef>
                  <a:spcPts val="0"/>
                </a:spcBef>
                <a:spcAft>
                  <a:spcPts val="0"/>
                </a:spcAft>
                <a:buNone/>
              </a:pPr>
              <a:r>
                <a:rPr lang="en" sz="1000" b="1">
                  <a:solidFill>
                    <a:srgbClr val="FFFFFF"/>
                  </a:solidFill>
                  <a:latin typeface="Overpass" pitchFamily="2" charset="77"/>
                </a:rPr>
                <a:t>RHEL</a:t>
              </a:r>
              <a:endParaRPr sz="1000" b="1">
                <a:solidFill>
                  <a:srgbClr val="FFFFFF"/>
                </a:solidFill>
                <a:latin typeface="Overpass" pitchFamily="2" charset="77"/>
              </a:endParaRPr>
            </a:p>
          </p:txBody>
        </p:sp>
        <p:sp>
          <p:nvSpPr>
            <p:cNvPr id="3592" name="Shape 3592"/>
            <p:cNvSpPr/>
            <p:nvPr/>
          </p:nvSpPr>
          <p:spPr>
            <a:xfrm>
              <a:off x="1086900" y="1465250"/>
              <a:ext cx="1130700" cy="12426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593" name="Shape 3593"/>
            <p:cNvSpPr/>
            <p:nvPr/>
          </p:nvSpPr>
          <p:spPr>
            <a:xfrm>
              <a:off x="19158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594" name="Shape 3594"/>
            <p:cNvSpPr/>
            <p:nvPr/>
          </p:nvSpPr>
          <p:spPr>
            <a:xfrm>
              <a:off x="20682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595" name="Shape 3595"/>
            <p:cNvSpPr/>
            <p:nvPr/>
          </p:nvSpPr>
          <p:spPr>
            <a:xfrm>
              <a:off x="1159301"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96" name="Shape 3596"/>
            <p:cNvSpPr/>
            <p:nvPr/>
          </p:nvSpPr>
          <p:spPr>
            <a:xfrm>
              <a:off x="1566379"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97" name="Shape 3597"/>
            <p:cNvSpPr/>
            <p:nvPr/>
          </p:nvSpPr>
          <p:spPr>
            <a:xfrm>
              <a:off x="1566379"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98" name="Shape 3598"/>
            <p:cNvSpPr/>
            <p:nvPr/>
          </p:nvSpPr>
          <p:spPr>
            <a:xfrm>
              <a:off x="1157687"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599" name="Shape 3599"/>
            <p:cNvSpPr/>
            <p:nvPr/>
          </p:nvSpPr>
          <p:spPr>
            <a:xfrm rot="-5400000">
              <a:off x="1687125" y="2155975"/>
              <a:ext cx="755700" cy="177000"/>
            </a:xfrm>
            <a:prstGeom prst="rect">
              <a:avLst/>
            </a:prstGeom>
            <a:solidFill>
              <a:srgbClr val="3D85C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pitchFamily="2" charset="77"/>
                </a:rPr>
                <a:t>FLUENTD</a:t>
              </a:r>
              <a:endParaRPr sz="600">
                <a:solidFill>
                  <a:srgbClr val="FFFFFF"/>
                </a:solidFill>
                <a:latin typeface="Overpass" pitchFamily="2" charset="77"/>
              </a:endParaRPr>
            </a:p>
          </p:txBody>
        </p:sp>
      </p:grpSp>
      <p:cxnSp>
        <p:nvCxnSpPr>
          <p:cNvPr id="3600" name="Shape 3600"/>
          <p:cNvCxnSpPr/>
          <p:nvPr/>
        </p:nvCxnSpPr>
        <p:spPr>
          <a:xfrm>
            <a:off x="2839397" y="3616075"/>
            <a:ext cx="1033800" cy="0"/>
          </a:xfrm>
          <a:prstGeom prst="straightConnector1">
            <a:avLst/>
          </a:prstGeom>
          <a:noFill/>
          <a:ln w="9525" cap="flat" cmpd="sng">
            <a:solidFill>
              <a:schemeClr val="dk2"/>
            </a:solidFill>
            <a:prstDash val="solid"/>
            <a:round/>
            <a:headEnd type="none" w="lg" len="lg"/>
            <a:tailEnd type="triangle" w="lg" len="lg"/>
          </a:ln>
        </p:spPr>
      </p:cxnSp>
      <p:grpSp>
        <p:nvGrpSpPr>
          <p:cNvPr id="3601" name="Shape 3601"/>
          <p:cNvGrpSpPr/>
          <p:nvPr/>
        </p:nvGrpSpPr>
        <p:grpSpPr>
          <a:xfrm>
            <a:off x="7361842" y="3373661"/>
            <a:ext cx="492311" cy="640057"/>
            <a:chOff x="7749450" y="3013671"/>
            <a:chExt cx="560400" cy="728579"/>
          </a:xfrm>
        </p:grpSpPr>
        <p:pic>
          <p:nvPicPr>
            <p:cNvPr id="3602" name="Shape 3602"/>
            <p:cNvPicPr preferRelativeResize="0"/>
            <p:nvPr/>
          </p:nvPicPr>
          <p:blipFill>
            <a:blip r:embed="rId3">
              <a:alphaModFix/>
            </a:blip>
            <a:stretch>
              <a:fillRect/>
            </a:stretch>
          </p:blipFill>
          <p:spPr>
            <a:xfrm>
              <a:off x="7861372" y="3013671"/>
              <a:ext cx="336555" cy="520127"/>
            </a:xfrm>
            <a:prstGeom prst="rect">
              <a:avLst/>
            </a:prstGeom>
            <a:noFill/>
            <a:ln>
              <a:noFill/>
            </a:ln>
          </p:spPr>
        </p:pic>
        <p:sp>
          <p:nvSpPr>
            <p:cNvPr id="3603" name="Shape 3603"/>
            <p:cNvSpPr txBox="1"/>
            <p:nvPr/>
          </p:nvSpPr>
          <p:spPr>
            <a:xfrm>
              <a:off x="7749450" y="3508550"/>
              <a:ext cx="560400" cy="233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USER</a:t>
              </a:r>
              <a:endParaRPr sz="800" b="1">
                <a:latin typeface="Overpass" pitchFamily="2" charset="77"/>
                <a:ea typeface="Proxima Nova"/>
                <a:cs typeface="Proxima Nova"/>
                <a:sym typeface="Proxima Nova"/>
              </a:endParaRPr>
            </a:p>
          </p:txBody>
        </p:sp>
      </p:grpSp>
      <p:sp>
        <p:nvSpPr>
          <p:cNvPr id="3604" name="Shape 3604"/>
          <p:cNvSpPr/>
          <p:nvPr/>
        </p:nvSpPr>
        <p:spPr>
          <a:xfrm>
            <a:off x="5683101" y="2336050"/>
            <a:ext cx="951900" cy="3018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sp>
        <p:nvSpPr>
          <p:cNvPr id="3605" name="Shape 3605"/>
          <p:cNvSpPr/>
          <p:nvPr/>
        </p:nvSpPr>
        <p:spPr>
          <a:xfrm>
            <a:off x="5768786" y="2412250"/>
            <a:ext cx="951900" cy="3018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sp>
        <p:nvSpPr>
          <p:cNvPr id="3606" name="Shape 3606"/>
          <p:cNvSpPr/>
          <p:nvPr/>
        </p:nvSpPr>
        <p:spPr>
          <a:xfrm>
            <a:off x="5854471" y="2488450"/>
            <a:ext cx="951900" cy="301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KIBANA</a:t>
            </a:r>
            <a:endParaRPr sz="700">
              <a:solidFill>
                <a:srgbClr val="FFFFFF"/>
              </a:solidFill>
              <a:latin typeface="Overpass" pitchFamily="2" charset="77"/>
              <a:ea typeface="Proxima Nova"/>
              <a:cs typeface="Proxima Nova"/>
              <a:sym typeface="Proxima Nova"/>
            </a:endParaRPr>
          </a:p>
        </p:txBody>
      </p:sp>
      <p:cxnSp>
        <p:nvCxnSpPr>
          <p:cNvPr id="3607" name="Shape 3607"/>
          <p:cNvCxnSpPr/>
          <p:nvPr/>
        </p:nvCxnSpPr>
        <p:spPr>
          <a:xfrm>
            <a:off x="5347471" y="2612473"/>
            <a:ext cx="239700" cy="0"/>
          </a:xfrm>
          <a:prstGeom prst="straightConnector1">
            <a:avLst/>
          </a:prstGeom>
          <a:noFill/>
          <a:ln w="9525" cap="flat" cmpd="sng">
            <a:solidFill>
              <a:schemeClr val="dk2"/>
            </a:solidFill>
            <a:prstDash val="solid"/>
            <a:round/>
            <a:headEnd type="none" w="lg" len="lg"/>
            <a:tailEnd type="triangle" w="lg" len="lg"/>
          </a:ln>
        </p:spPr>
      </p:cxnSp>
      <p:sp>
        <p:nvSpPr>
          <p:cNvPr id="3608" name="Shape 3608"/>
          <p:cNvSpPr/>
          <p:nvPr/>
        </p:nvSpPr>
        <p:spPr>
          <a:xfrm>
            <a:off x="4121800" y="3357776"/>
            <a:ext cx="951900" cy="3018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sp>
        <p:nvSpPr>
          <p:cNvPr id="3609" name="Shape 3609"/>
          <p:cNvSpPr/>
          <p:nvPr/>
        </p:nvSpPr>
        <p:spPr>
          <a:xfrm>
            <a:off x="4207485" y="3433976"/>
            <a:ext cx="951900" cy="3018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sp>
        <p:nvSpPr>
          <p:cNvPr id="3610" name="Shape 3610"/>
          <p:cNvSpPr/>
          <p:nvPr/>
        </p:nvSpPr>
        <p:spPr>
          <a:xfrm>
            <a:off x="4293170" y="3510176"/>
            <a:ext cx="951900" cy="301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ELASTICSEARCH</a:t>
            </a:r>
            <a:endParaRPr sz="700">
              <a:solidFill>
                <a:srgbClr val="FFFFFF"/>
              </a:solidFill>
              <a:latin typeface="Overpass" pitchFamily="2" charset="77"/>
              <a:ea typeface="Proxima Nova"/>
              <a:cs typeface="Proxima Nova"/>
              <a:sym typeface="Proxima Nova"/>
            </a:endParaRPr>
          </a:p>
        </p:txBody>
      </p:sp>
      <p:sp>
        <p:nvSpPr>
          <p:cNvPr id="3611" name="Shape 3611"/>
          <p:cNvSpPr/>
          <p:nvPr/>
        </p:nvSpPr>
        <p:spPr>
          <a:xfrm>
            <a:off x="5683101" y="3357776"/>
            <a:ext cx="951900" cy="3018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sp>
        <p:nvSpPr>
          <p:cNvPr id="3612" name="Shape 3612"/>
          <p:cNvSpPr/>
          <p:nvPr/>
        </p:nvSpPr>
        <p:spPr>
          <a:xfrm>
            <a:off x="5768786" y="3433976"/>
            <a:ext cx="951900" cy="3018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sp>
        <p:nvSpPr>
          <p:cNvPr id="3613" name="Shape 3613"/>
          <p:cNvSpPr/>
          <p:nvPr/>
        </p:nvSpPr>
        <p:spPr>
          <a:xfrm>
            <a:off x="5854471" y="3510176"/>
            <a:ext cx="951900" cy="301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KIBANA</a:t>
            </a:r>
            <a:endParaRPr sz="700">
              <a:solidFill>
                <a:srgbClr val="FFFFFF"/>
              </a:solidFill>
              <a:latin typeface="Overpass" pitchFamily="2" charset="77"/>
              <a:ea typeface="Proxima Nova"/>
              <a:cs typeface="Proxima Nova"/>
              <a:sym typeface="Proxima Nova"/>
            </a:endParaRPr>
          </a:p>
        </p:txBody>
      </p:sp>
      <p:cxnSp>
        <p:nvCxnSpPr>
          <p:cNvPr id="3614" name="Shape 3614"/>
          <p:cNvCxnSpPr/>
          <p:nvPr/>
        </p:nvCxnSpPr>
        <p:spPr>
          <a:xfrm>
            <a:off x="5347471" y="3634198"/>
            <a:ext cx="239700" cy="0"/>
          </a:xfrm>
          <a:prstGeom prst="straightConnector1">
            <a:avLst/>
          </a:prstGeom>
          <a:noFill/>
          <a:ln w="9525" cap="flat" cmpd="sng">
            <a:solidFill>
              <a:schemeClr val="dk2"/>
            </a:solidFill>
            <a:prstDash val="solid"/>
            <a:round/>
            <a:headEnd type="none" w="lg" len="lg"/>
            <a:tailEnd type="triangle" w="lg" len="lg"/>
          </a:ln>
        </p:spPr>
      </p:cxnSp>
      <p:cxnSp>
        <p:nvCxnSpPr>
          <p:cNvPr id="3615" name="Shape 3615"/>
          <p:cNvCxnSpPr/>
          <p:nvPr/>
        </p:nvCxnSpPr>
        <p:spPr>
          <a:xfrm rot="10800000">
            <a:off x="6882425" y="3679273"/>
            <a:ext cx="492300" cy="0"/>
          </a:xfrm>
          <a:prstGeom prst="straightConnector1">
            <a:avLst/>
          </a:prstGeom>
          <a:noFill/>
          <a:ln w="9525" cap="flat" cmpd="sng">
            <a:solidFill>
              <a:schemeClr val="dk2"/>
            </a:solidFill>
            <a:prstDash val="solid"/>
            <a:round/>
            <a:headEnd type="none" w="lg" len="lg"/>
            <a:tailEnd type="triangle" w="lg" len="lg"/>
          </a:ln>
        </p:spPr>
      </p:cxnSp>
      <p:cxnSp>
        <p:nvCxnSpPr>
          <p:cNvPr id="3616" name="Shape 3616"/>
          <p:cNvCxnSpPr/>
          <p:nvPr/>
        </p:nvCxnSpPr>
        <p:spPr>
          <a:xfrm rot="10800000">
            <a:off x="6882425" y="2612473"/>
            <a:ext cx="492300" cy="0"/>
          </a:xfrm>
          <a:prstGeom prst="straightConnector1">
            <a:avLst/>
          </a:prstGeom>
          <a:noFill/>
          <a:ln w="9525" cap="flat" cmpd="sng">
            <a:solidFill>
              <a:schemeClr val="dk2"/>
            </a:solidFill>
            <a:prstDash val="solid"/>
            <a:round/>
            <a:headEnd type="none" w="lg" len="lg"/>
            <a:tailEnd type="triangle" w="lg" len="lg"/>
          </a:ln>
        </p:spPr>
      </p:cxnSp>
      <p:grpSp>
        <p:nvGrpSpPr>
          <p:cNvPr id="3617" name="Shape 3617"/>
          <p:cNvGrpSpPr/>
          <p:nvPr/>
        </p:nvGrpSpPr>
        <p:grpSpPr>
          <a:xfrm>
            <a:off x="7324558" y="2306861"/>
            <a:ext cx="568741" cy="640051"/>
            <a:chOff x="7707010" y="3013671"/>
            <a:chExt cx="647400" cy="728572"/>
          </a:xfrm>
        </p:grpSpPr>
        <p:pic>
          <p:nvPicPr>
            <p:cNvPr id="3618" name="Shape 3618"/>
            <p:cNvPicPr preferRelativeResize="0"/>
            <p:nvPr/>
          </p:nvPicPr>
          <p:blipFill>
            <a:blip r:embed="rId3">
              <a:alphaModFix/>
            </a:blip>
            <a:stretch>
              <a:fillRect/>
            </a:stretch>
          </p:blipFill>
          <p:spPr>
            <a:xfrm>
              <a:off x="7861372" y="3013671"/>
              <a:ext cx="336555" cy="520127"/>
            </a:xfrm>
            <a:prstGeom prst="rect">
              <a:avLst/>
            </a:prstGeom>
            <a:noFill/>
            <a:ln>
              <a:noFill/>
            </a:ln>
          </p:spPr>
        </p:pic>
        <p:sp>
          <p:nvSpPr>
            <p:cNvPr id="3619" name="Shape 3619"/>
            <p:cNvSpPr txBox="1"/>
            <p:nvPr/>
          </p:nvSpPr>
          <p:spPr>
            <a:xfrm>
              <a:off x="7707010" y="3508543"/>
              <a:ext cx="647400" cy="233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ADMIN</a:t>
              </a:r>
              <a:endParaRPr sz="800" b="1">
                <a:latin typeface="Overpass" pitchFamily="2" charset="77"/>
                <a:ea typeface="Proxima Nova"/>
                <a:cs typeface="Proxima Nova"/>
                <a:sym typeface="Proxima Nova"/>
              </a:endParaRPr>
            </a:p>
          </p:txBody>
        </p:sp>
      </p:grpSp>
      <p:sp>
        <p:nvSpPr>
          <p:cNvPr id="2" name="Slide Number Placeholder 1">
            <a:extLst>
              <a:ext uri="{FF2B5EF4-FFF2-40B4-BE49-F238E27FC236}">
                <a16:creationId xmlns:a16="http://schemas.microsoft.com/office/drawing/2014/main" id="{2B0657B9-C73E-8C42-A3DE-952093601766}"/>
              </a:ext>
            </a:extLst>
          </p:cNvPr>
          <p:cNvSpPr>
            <a:spLocks noGrp="1"/>
          </p:cNvSpPr>
          <p:nvPr>
            <p:ph type="sldNum" idx="12"/>
          </p:nvPr>
        </p:nvSpPr>
        <p:spPr/>
        <p:txBody>
          <a:bodyPr/>
          <a:lstStyle/>
          <a:p>
            <a:fld id="{00000000-1234-1234-1234-123412341234}" type="slidenum">
              <a:rPr lang="en" smtClean="0"/>
              <a:pPr/>
              <a:t>69</a:t>
            </a:fld>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Shape 621"/>
          <p:cNvSpPr txBox="1"/>
          <p:nvPr/>
        </p:nvSpPr>
        <p:spPr>
          <a:xfrm>
            <a:off x="505750" y="0"/>
            <a:ext cx="8132400" cy="10632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2800">
                <a:solidFill>
                  <a:srgbClr val="000000"/>
                </a:solidFill>
                <a:latin typeface="Overpass"/>
                <a:ea typeface="Overpass"/>
                <a:cs typeface="Overpass"/>
                <a:sym typeface="Overpass"/>
              </a:rPr>
              <a:t>APPLICATION PORTABILITY WITH CONTAINERS</a:t>
            </a:r>
            <a:endParaRPr sz="2800">
              <a:solidFill>
                <a:srgbClr val="000000"/>
              </a:solidFill>
              <a:latin typeface="Overpass"/>
              <a:ea typeface="Overpass"/>
              <a:cs typeface="Overpass"/>
              <a:sym typeface="Overpass"/>
            </a:endParaRPr>
          </a:p>
        </p:txBody>
      </p:sp>
      <p:grpSp>
        <p:nvGrpSpPr>
          <p:cNvPr id="622" name="Shape 622"/>
          <p:cNvGrpSpPr/>
          <p:nvPr/>
        </p:nvGrpSpPr>
        <p:grpSpPr>
          <a:xfrm>
            <a:off x="943575" y="3891075"/>
            <a:ext cx="1098000" cy="573000"/>
            <a:chOff x="791175" y="3738675"/>
            <a:chExt cx="1098000" cy="573000"/>
          </a:xfrm>
        </p:grpSpPr>
        <p:sp>
          <p:nvSpPr>
            <p:cNvPr id="623" name="Shape 623"/>
            <p:cNvSpPr/>
            <p:nvPr/>
          </p:nvSpPr>
          <p:spPr>
            <a:xfrm>
              <a:off x="791175"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LAPTOP</a:t>
              </a:r>
              <a:endParaRPr sz="900">
                <a:solidFill>
                  <a:srgbClr val="FFFFFF"/>
                </a:solidFill>
                <a:latin typeface="Overpass"/>
                <a:ea typeface="Overpass"/>
                <a:cs typeface="Overpass"/>
                <a:sym typeface="Overpass"/>
              </a:endParaRPr>
            </a:p>
          </p:txBody>
        </p:sp>
        <p:pic>
          <p:nvPicPr>
            <p:cNvPr id="624" name="Shape 624"/>
            <p:cNvPicPr preferRelativeResize="0"/>
            <p:nvPr/>
          </p:nvPicPr>
          <p:blipFill>
            <a:blip r:embed="rId3">
              <a:alphaModFix/>
            </a:blip>
            <a:stretch>
              <a:fillRect/>
            </a:stretch>
          </p:blipFill>
          <p:spPr>
            <a:xfrm>
              <a:off x="1213275" y="3847026"/>
              <a:ext cx="253800" cy="186300"/>
            </a:xfrm>
            <a:prstGeom prst="rect">
              <a:avLst/>
            </a:prstGeom>
            <a:noFill/>
            <a:ln>
              <a:noFill/>
            </a:ln>
          </p:spPr>
        </p:pic>
      </p:grpSp>
      <p:grpSp>
        <p:nvGrpSpPr>
          <p:cNvPr id="625" name="Shape 625"/>
          <p:cNvGrpSpPr/>
          <p:nvPr/>
        </p:nvGrpSpPr>
        <p:grpSpPr>
          <a:xfrm>
            <a:off x="943575" y="2617554"/>
            <a:ext cx="1098000" cy="708300"/>
            <a:chOff x="943575" y="2962075"/>
            <a:chExt cx="1098000" cy="708300"/>
          </a:xfrm>
        </p:grpSpPr>
        <p:sp>
          <p:nvSpPr>
            <p:cNvPr id="626" name="Shape 626"/>
            <p:cNvSpPr/>
            <p:nvPr/>
          </p:nvSpPr>
          <p:spPr>
            <a:xfrm>
              <a:off x="943575" y="2962075"/>
              <a:ext cx="1098000" cy="7083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274E13"/>
                  </a:solidFill>
                  <a:latin typeface="Overpass"/>
                  <a:ea typeface="Overpass"/>
                  <a:cs typeface="Overpass"/>
                  <a:sym typeface="Overpass"/>
                </a:rPr>
                <a:t>Container</a:t>
              </a:r>
              <a:endParaRPr sz="800">
                <a:solidFill>
                  <a:srgbClr val="274E13"/>
                </a:solidFill>
                <a:latin typeface="Overpass"/>
                <a:ea typeface="Overpass"/>
                <a:cs typeface="Overpass"/>
                <a:sym typeface="Overpass"/>
              </a:endParaRPr>
            </a:p>
          </p:txBody>
        </p:sp>
        <p:sp>
          <p:nvSpPr>
            <p:cNvPr id="627" name="Shape 627"/>
            <p:cNvSpPr/>
            <p:nvPr/>
          </p:nvSpPr>
          <p:spPr>
            <a:xfrm>
              <a:off x="983300" y="3235246"/>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628" name="Shape 628"/>
            <p:cNvSpPr/>
            <p:nvPr/>
          </p:nvSpPr>
          <p:spPr>
            <a:xfrm>
              <a:off x="983300" y="3444822"/>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grpSp>
      <p:sp>
        <p:nvSpPr>
          <p:cNvPr id="629" name="Shape 629"/>
          <p:cNvSpPr/>
          <p:nvPr/>
        </p:nvSpPr>
        <p:spPr>
          <a:xfrm>
            <a:off x="942800" y="3657135"/>
            <a:ext cx="1096200" cy="214500"/>
          </a:xfrm>
          <a:prstGeom prst="rect">
            <a:avLst/>
          </a:prstGeom>
          <a:solidFill>
            <a:srgbClr val="8E7CC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20124D"/>
                </a:solidFill>
                <a:latin typeface="Overpass"/>
                <a:ea typeface="Overpass"/>
                <a:cs typeface="Overpass"/>
                <a:sym typeface="Overpass"/>
              </a:rPr>
              <a:t>Guest VM</a:t>
            </a:r>
            <a:endParaRPr sz="700">
              <a:solidFill>
                <a:srgbClr val="20124D"/>
              </a:solidFill>
              <a:latin typeface="Overpass"/>
              <a:ea typeface="Overpass"/>
              <a:cs typeface="Overpass"/>
              <a:sym typeface="Overpass"/>
            </a:endParaRPr>
          </a:p>
        </p:txBody>
      </p:sp>
      <p:sp>
        <p:nvSpPr>
          <p:cNvPr id="630" name="Shape 630"/>
          <p:cNvSpPr/>
          <p:nvPr/>
        </p:nvSpPr>
        <p:spPr>
          <a:xfrm>
            <a:off x="942799" y="3424887"/>
            <a:ext cx="1096200" cy="214500"/>
          </a:xfrm>
          <a:prstGeom prst="rect">
            <a:avLst/>
          </a:prstGeom>
          <a:solidFill>
            <a:srgbClr val="CC00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RHEL</a:t>
            </a:r>
            <a:endParaRPr sz="700">
              <a:solidFill>
                <a:srgbClr val="FFFFFF"/>
              </a:solidFill>
              <a:latin typeface="Overpass"/>
              <a:ea typeface="Overpass"/>
              <a:cs typeface="Overpass"/>
              <a:sym typeface="Overpass"/>
            </a:endParaRPr>
          </a:p>
        </p:txBody>
      </p:sp>
      <p:grpSp>
        <p:nvGrpSpPr>
          <p:cNvPr id="631" name="Shape 631"/>
          <p:cNvGrpSpPr/>
          <p:nvPr/>
        </p:nvGrpSpPr>
        <p:grpSpPr>
          <a:xfrm>
            <a:off x="2496459" y="3891075"/>
            <a:ext cx="1098000" cy="573000"/>
            <a:chOff x="2026030" y="3738675"/>
            <a:chExt cx="1098000" cy="573000"/>
          </a:xfrm>
        </p:grpSpPr>
        <p:sp>
          <p:nvSpPr>
            <p:cNvPr id="632" name="Shape 632"/>
            <p:cNvSpPr/>
            <p:nvPr/>
          </p:nvSpPr>
          <p:spPr>
            <a:xfrm>
              <a:off x="2026030"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BARE METAL</a:t>
              </a:r>
              <a:endParaRPr sz="900">
                <a:solidFill>
                  <a:srgbClr val="FFFFFF"/>
                </a:solidFill>
                <a:latin typeface="Overpass"/>
                <a:ea typeface="Overpass"/>
                <a:cs typeface="Overpass"/>
                <a:sym typeface="Overpass"/>
              </a:endParaRPr>
            </a:p>
          </p:txBody>
        </p:sp>
        <p:pic>
          <p:nvPicPr>
            <p:cNvPr id="633" name="Shape 633"/>
            <p:cNvPicPr preferRelativeResize="0"/>
            <p:nvPr/>
          </p:nvPicPr>
          <p:blipFill>
            <a:blip r:embed="rId4">
              <a:alphaModFix/>
            </a:blip>
            <a:stretch>
              <a:fillRect/>
            </a:stretch>
          </p:blipFill>
          <p:spPr>
            <a:xfrm>
              <a:off x="2431830" y="3883013"/>
              <a:ext cx="286400" cy="114325"/>
            </a:xfrm>
            <a:prstGeom prst="rect">
              <a:avLst/>
            </a:prstGeom>
            <a:noFill/>
            <a:ln>
              <a:noFill/>
            </a:ln>
          </p:spPr>
        </p:pic>
      </p:grpSp>
      <p:grpSp>
        <p:nvGrpSpPr>
          <p:cNvPr id="634" name="Shape 634"/>
          <p:cNvGrpSpPr/>
          <p:nvPr/>
        </p:nvGrpSpPr>
        <p:grpSpPr>
          <a:xfrm>
            <a:off x="2496758" y="2617554"/>
            <a:ext cx="1098000" cy="708300"/>
            <a:chOff x="943575" y="2962075"/>
            <a:chExt cx="1098000" cy="708300"/>
          </a:xfrm>
        </p:grpSpPr>
        <p:sp>
          <p:nvSpPr>
            <p:cNvPr id="635" name="Shape 635"/>
            <p:cNvSpPr/>
            <p:nvPr/>
          </p:nvSpPr>
          <p:spPr>
            <a:xfrm>
              <a:off x="943575" y="2962075"/>
              <a:ext cx="1098000" cy="7083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274E13"/>
                  </a:solidFill>
                  <a:latin typeface="Overpass"/>
                  <a:ea typeface="Overpass"/>
                  <a:cs typeface="Overpass"/>
                  <a:sym typeface="Overpass"/>
                </a:rPr>
                <a:t>Container</a:t>
              </a:r>
              <a:endParaRPr sz="800">
                <a:solidFill>
                  <a:srgbClr val="274E13"/>
                </a:solidFill>
                <a:latin typeface="Overpass"/>
                <a:ea typeface="Overpass"/>
                <a:cs typeface="Overpass"/>
                <a:sym typeface="Overpass"/>
              </a:endParaRPr>
            </a:p>
          </p:txBody>
        </p:sp>
        <p:sp>
          <p:nvSpPr>
            <p:cNvPr id="636" name="Shape 636"/>
            <p:cNvSpPr/>
            <p:nvPr/>
          </p:nvSpPr>
          <p:spPr>
            <a:xfrm>
              <a:off x="983300" y="3235246"/>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637" name="Shape 637"/>
            <p:cNvSpPr/>
            <p:nvPr/>
          </p:nvSpPr>
          <p:spPr>
            <a:xfrm>
              <a:off x="983300" y="3444822"/>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grpSp>
      <p:sp>
        <p:nvSpPr>
          <p:cNvPr id="638" name="Shape 638"/>
          <p:cNvSpPr/>
          <p:nvPr/>
        </p:nvSpPr>
        <p:spPr>
          <a:xfrm>
            <a:off x="2495975" y="3424875"/>
            <a:ext cx="1096200" cy="446700"/>
          </a:xfrm>
          <a:prstGeom prst="rect">
            <a:avLst/>
          </a:prstGeom>
          <a:solidFill>
            <a:srgbClr val="CC00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Overpass"/>
                <a:ea typeface="Overpass"/>
                <a:cs typeface="Overpass"/>
                <a:sym typeface="Overpass"/>
              </a:rPr>
              <a:t>RHEL</a:t>
            </a:r>
            <a:endParaRPr sz="700">
              <a:solidFill>
                <a:srgbClr val="FFFFFF"/>
              </a:solidFill>
              <a:latin typeface="Overpass"/>
              <a:ea typeface="Overpass"/>
              <a:cs typeface="Overpass"/>
              <a:sym typeface="Overpass"/>
            </a:endParaRPr>
          </a:p>
        </p:txBody>
      </p:sp>
      <p:grpSp>
        <p:nvGrpSpPr>
          <p:cNvPr id="639" name="Shape 639"/>
          <p:cNvGrpSpPr/>
          <p:nvPr/>
        </p:nvGrpSpPr>
        <p:grpSpPr>
          <a:xfrm>
            <a:off x="4049343" y="3891075"/>
            <a:ext cx="1098000" cy="573000"/>
            <a:chOff x="3380760" y="3738675"/>
            <a:chExt cx="1098000" cy="573000"/>
          </a:xfrm>
        </p:grpSpPr>
        <p:sp>
          <p:nvSpPr>
            <p:cNvPr id="640" name="Shape 640"/>
            <p:cNvSpPr/>
            <p:nvPr/>
          </p:nvSpPr>
          <p:spPr>
            <a:xfrm>
              <a:off x="3380760"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800" dirty="0">
                  <a:solidFill>
                    <a:srgbClr val="FFFFFF"/>
                  </a:solidFill>
                  <a:latin typeface="Overpass"/>
                  <a:ea typeface="Overpass"/>
                  <a:cs typeface="Overpass"/>
                  <a:sym typeface="Overpass"/>
                </a:rPr>
                <a:t>VIRTUALIZATION</a:t>
              </a:r>
              <a:endParaRPr sz="800" dirty="0">
                <a:solidFill>
                  <a:srgbClr val="FFFFFF"/>
                </a:solidFill>
                <a:latin typeface="Overpass"/>
                <a:ea typeface="Overpass"/>
                <a:cs typeface="Overpass"/>
                <a:sym typeface="Overpass"/>
              </a:endParaRPr>
            </a:p>
          </p:txBody>
        </p:sp>
        <p:pic>
          <p:nvPicPr>
            <p:cNvPr id="641" name="Shape 641"/>
            <p:cNvPicPr preferRelativeResize="0"/>
            <p:nvPr/>
          </p:nvPicPr>
          <p:blipFill>
            <a:blip r:embed="rId5">
              <a:alphaModFix/>
            </a:blip>
            <a:stretch>
              <a:fillRect/>
            </a:stretch>
          </p:blipFill>
          <p:spPr>
            <a:xfrm>
              <a:off x="3786560" y="3872116"/>
              <a:ext cx="286400" cy="136119"/>
            </a:xfrm>
            <a:prstGeom prst="rect">
              <a:avLst/>
            </a:prstGeom>
            <a:noFill/>
            <a:ln>
              <a:noFill/>
            </a:ln>
          </p:spPr>
        </p:pic>
      </p:grpSp>
      <p:grpSp>
        <p:nvGrpSpPr>
          <p:cNvPr id="642" name="Shape 642"/>
          <p:cNvGrpSpPr/>
          <p:nvPr/>
        </p:nvGrpSpPr>
        <p:grpSpPr>
          <a:xfrm>
            <a:off x="4049975" y="2617554"/>
            <a:ext cx="1098000" cy="708300"/>
            <a:chOff x="943575" y="2962075"/>
            <a:chExt cx="1098000" cy="708300"/>
          </a:xfrm>
        </p:grpSpPr>
        <p:sp>
          <p:nvSpPr>
            <p:cNvPr id="643" name="Shape 643"/>
            <p:cNvSpPr/>
            <p:nvPr/>
          </p:nvSpPr>
          <p:spPr>
            <a:xfrm>
              <a:off x="943575" y="2962075"/>
              <a:ext cx="1098000" cy="7083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274E13"/>
                  </a:solidFill>
                  <a:latin typeface="Overpass"/>
                  <a:ea typeface="Overpass"/>
                  <a:cs typeface="Overpass"/>
                  <a:sym typeface="Overpass"/>
                </a:rPr>
                <a:t>Container</a:t>
              </a:r>
              <a:endParaRPr sz="800">
                <a:solidFill>
                  <a:srgbClr val="274E13"/>
                </a:solidFill>
                <a:latin typeface="Overpass"/>
                <a:ea typeface="Overpass"/>
                <a:cs typeface="Overpass"/>
                <a:sym typeface="Overpass"/>
              </a:endParaRPr>
            </a:p>
          </p:txBody>
        </p:sp>
        <p:sp>
          <p:nvSpPr>
            <p:cNvPr id="644" name="Shape 644"/>
            <p:cNvSpPr/>
            <p:nvPr/>
          </p:nvSpPr>
          <p:spPr>
            <a:xfrm>
              <a:off x="983300" y="3235246"/>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645" name="Shape 645"/>
            <p:cNvSpPr/>
            <p:nvPr/>
          </p:nvSpPr>
          <p:spPr>
            <a:xfrm>
              <a:off x="983300" y="3444822"/>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grpSp>
      <p:sp>
        <p:nvSpPr>
          <p:cNvPr id="646" name="Shape 646"/>
          <p:cNvSpPr/>
          <p:nvPr/>
        </p:nvSpPr>
        <p:spPr>
          <a:xfrm>
            <a:off x="4049200" y="3658255"/>
            <a:ext cx="1096200" cy="214500"/>
          </a:xfrm>
          <a:prstGeom prst="rect">
            <a:avLst/>
          </a:prstGeom>
          <a:solidFill>
            <a:srgbClr val="8E7CC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20124D"/>
                </a:solidFill>
                <a:latin typeface="Overpass"/>
                <a:ea typeface="Overpass"/>
                <a:cs typeface="Overpass"/>
                <a:sym typeface="Overpass"/>
              </a:rPr>
              <a:t>Virtual Machine</a:t>
            </a:r>
            <a:endParaRPr sz="700">
              <a:solidFill>
                <a:srgbClr val="20124D"/>
              </a:solidFill>
              <a:latin typeface="Overpass"/>
              <a:ea typeface="Overpass"/>
              <a:cs typeface="Overpass"/>
              <a:sym typeface="Overpass"/>
            </a:endParaRPr>
          </a:p>
        </p:txBody>
      </p:sp>
      <p:sp>
        <p:nvSpPr>
          <p:cNvPr id="647" name="Shape 647"/>
          <p:cNvSpPr/>
          <p:nvPr/>
        </p:nvSpPr>
        <p:spPr>
          <a:xfrm>
            <a:off x="4049199" y="3424887"/>
            <a:ext cx="1096200" cy="214500"/>
          </a:xfrm>
          <a:prstGeom prst="rect">
            <a:avLst/>
          </a:prstGeom>
          <a:solidFill>
            <a:srgbClr val="CC00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Overpass"/>
                <a:ea typeface="Overpass"/>
                <a:cs typeface="Overpass"/>
                <a:sym typeface="Overpass"/>
              </a:rPr>
              <a:t>RHEL</a:t>
            </a:r>
            <a:endParaRPr sz="700">
              <a:solidFill>
                <a:srgbClr val="FFFFFF"/>
              </a:solidFill>
              <a:latin typeface="Overpass"/>
              <a:ea typeface="Overpass"/>
              <a:cs typeface="Overpass"/>
              <a:sym typeface="Overpass"/>
            </a:endParaRPr>
          </a:p>
        </p:txBody>
      </p:sp>
      <p:grpSp>
        <p:nvGrpSpPr>
          <p:cNvPr id="648" name="Shape 648"/>
          <p:cNvGrpSpPr/>
          <p:nvPr/>
        </p:nvGrpSpPr>
        <p:grpSpPr>
          <a:xfrm>
            <a:off x="5602228" y="3891075"/>
            <a:ext cx="1098000" cy="573000"/>
            <a:chOff x="4733582" y="3738675"/>
            <a:chExt cx="1098000" cy="573000"/>
          </a:xfrm>
        </p:grpSpPr>
        <p:sp>
          <p:nvSpPr>
            <p:cNvPr id="649" name="Shape 649"/>
            <p:cNvSpPr/>
            <p:nvPr/>
          </p:nvSpPr>
          <p:spPr>
            <a:xfrm>
              <a:off x="4733582"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PRIVATE CLOUD</a:t>
              </a:r>
              <a:endParaRPr sz="900">
                <a:solidFill>
                  <a:srgbClr val="FFFFFF"/>
                </a:solidFill>
                <a:latin typeface="Overpass"/>
                <a:ea typeface="Overpass"/>
                <a:cs typeface="Overpass"/>
                <a:sym typeface="Overpass"/>
              </a:endParaRPr>
            </a:p>
          </p:txBody>
        </p:sp>
        <p:pic>
          <p:nvPicPr>
            <p:cNvPr id="650" name="Shape 650"/>
            <p:cNvPicPr preferRelativeResize="0"/>
            <p:nvPr/>
          </p:nvPicPr>
          <p:blipFill>
            <a:blip r:embed="rId6">
              <a:alphaModFix/>
            </a:blip>
            <a:stretch>
              <a:fillRect/>
            </a:stretch>
          </p:blipFill>
          <p:spPr>
            <a:xfrm>
              <a:off x="5143198" y="3843637"/>
              <a:ext cx="278769" cy="193079"/>
            </a:xfrm>
            <a:prstGeom prst="rect">
              <a:avLst/>
            </a:prstGeom>
            <a:noFill/>
            <a:ln>
              <a:noFill/>
            </a:ln>
          </p:spPr>
        </p:pic>
      </p:grpSp>
      <p:grpSp>
        <p:nvGrpSpPr>
          <p:cNvPr id="651" name="Shape 651"/>
          <p:cNvGrpSpPr/>
          <p:nvPr/>
        </p:nvGrpSpPr>
        <p:grpSpPr>
          <a:xfrm>
            <a:off x="5603975" y="2617554"/>
            <a:ext cx="1098000" cy="708300"/>
            <a:chOff x="943575" y="2962075"/>
            <a:chExt cx="1098000" cy="708300"/>
          </a:xfrm>
        </p:grpSpPr>
        <p:sp>
          <p:nvSpPr>
            <p:cNvPr id="652" name="Shape 652"/>
            <p:cNvSpPr/>
            <p:nvPr/>
          </p:nvSpPr>
          <p:spPr>
            <a:xfrm>
              <a:off x="943575" y="2962075"/>
              <a:ext cx="1098000" cy="7083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274E13"/>
                  </a:solidFill>
                  <a:latin typeface="Overpass"/>
                  <a:ea typeface="Overpass"/>
                  <a:cs typeface="Overpass"/>
                  <a:sym typeface="Overpass"/>
                </a:rPr>
                <a:t>Container</a:t>
              </a:r>
              <a:endParaRPr sz="800">
                <a:solidFill>
                  <a:srgbClr val="274E13"/>
                </a:solidFill>
                <a:latin typeface="Overpass"/>
                <a:ea typeface="Overpass"/>
                <a:cs typeface="Overpass"/>
                <a:sym typeface="Overpass"/>
              </a:endParaRPr>
            </a:p>
          </p:txBody>
        </p:sp>
        <p:sp>
          <p:nvSpPr>
            <p:cNvPr id="653" name="Shape 653"/>
            <p:cNvSpPr/>
            <p:nvPr/>
          </p:nvSpPr>
          <p:spPr>
            <a:xfrm>
              <a:off x="983300" y="3235246"/>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654" name="Shape 654"/>
            <p:cNvSpPr/>
            <p:nvPr/>
          </p:nvSpPr>
          <p:spPr>
            <a:xfrm>
              <a:off x="983300" y="3444822"/>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grpSp>
      <p:sp>
        <p:nvSpPr>
          <p:cNvPr id="655" name="Shape 655"/>
          <p:cNvSpPr/>
          <p:nvPr/>
        </p:nvSpPr>
        <p:spPr>
          <a:xfrm>
            <a:off x="5603200" y="3658243"/>
            <a:ext cx="1096200" cy="214500"/>
          </a:xfrm>
          <a:prstGeom prst="rect">
            <a:avLst/>
          </a:prstGeom>
          <a:solidFill>
            <a:srgbClr val="A2C4C9"/>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0C343D"/>
                </a:solidFill>
                <a:latin typeface="Overpass"/>
                <a:ea typeface="Overpass"/>
                <a:cs typeface="Overpass"/>
                <a:sym typeface="Overpass"/>
              </a:rPr>
              <a:t>Virtual Machine</a:t>
            </a:r>
            <a:endParaRPr sz="700">
              <a:solidFill>
                <a:srgbClr val="0C343D"/>
              </a:solidFill>
              <a:latin typeface="Overpass"/>
              <a:ea typeface="Overpass"/>
              <a:cs typeface="Overpass"/>
              <a:sym typeface="Overpass"/>
            </a:endParaRPr>
          </a:p>
        </p:txBody>
      </p:sp>
      <p:sp>
        <p:nvSpPr>
          <p:cNvPr id="656" name="Shape 656"/>
          <p:cNvSpPr/>
          <p:nvPr/>
        </p:nvSpPr>
        <p:spPr>
          <a:xfrm>
            <a:off x="5603199" y="3424887"/>
            <a:ext cx="1096200" cy="214500"/>
          </a:xfrm>
          <a:prstGeom prst="rect">
            <a:avLst/>
          </a:prstGeom>
          <a:solidFill>
            <a:srgbClr val="CC00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Overpass"/>
                <a:ea typeface="Overpass"/>
                <a:cs typeface="Overpass"/>
                <a:sym typeface="Overpass"/>
              </a:rPr>
              <a:t>RHEL</a:t>
            </a:r>
            <a:endParaRPr sz="700">
              <a:solidFill>
                <a:srgbClr val="FFFFFF"/>
              </a:solidFill>
              <a:latin typeface="Overpass"/>
              <a:ea typeface="Overpass"/>
              <a:cs typeface="Overpass"/>
              <a:sym typeface="Overpass"/>
            </a:endParaRPr>
          </a:p>
        </p:txBody>
      </p:sp>
      <p:grpSp>
        <p:nvGrpSpPr>
          <p:cNvPr id="657" name="Shape 657"/>
          <p:cNvGrpSpPr/>
          <p:nvPr/>
        </p:nvGrpSpPr>
        <p:grpSpPr>
          <a:xfrm>
            <a:off x="7155112" y="3891075"/>
            <a:ext cx="1098000" cy="573000"/>
            <a:chOff x="6088312" y="3738675"/>
            <a:chExt cx="1098000" cy="573000"/>
          </a:xfrm>
        </p:grpSpPr>
        <p:sp>
          <p:nvSpPr>
            <p:cNvPr id="658" name="Shape 658"/>
            <p:cNvSpPr/>
            <p:nvPr/>
          </p:nvSpPr>
          <p:spPr>
            <a:xfrm>
              <a:off x="6088312" y="3738675"/>
              <a:ext cx="1098000" cy="573000"/>
            </a:xfrm>
            <a:prstGeom prst="rect">
              <a:avLst/>
            </a:prstGeom>
            <a:solidFill>
              <a:srgbClr val="666666"/>
            </a:solidFill>
            <a:ln>
              <a:noFill/>
            </a:ln>
          </p:spPr>
          <p:txBody>
            <a:bodyPr wrap="square" lIns="91425" tIns="91425" rIns="91425" bIns="91425" anchor="b" anchorCtr="0">
              <a:noAutofit/>
            </a:bodyPr>
            <a:lstStyle/>
            <a:p>
              <a:pPr marL="0" lvl="0" indent="0" algn="ctr" rtl="0">
                <a:spcBef>
                  <a:spcPts val="0"/>
                </a:spcBef>
                <a:spcAft>
                  <a:spcPts val="0"/>
                </a:spcAft>
                <a:buNone/>
              </a:pPr>
              <a:r>
                <a:rPr lang="en" sz="900">
                  <a:solidFill>
                    <a:srgbClr val="FFFFFF"/>
                  </a:solidFill>
                  <a:latin typeface="Overpass"/>
                  <a:ea typeface="Overpass"/>
                  <a:cs typeface="Overpass"/>
                  <a:sym typeface="Overpass"/>
                </a:rPr>
                <a:t>PUBLIC CLOUD</a:t>
              </a:r>
              <a:endParaRPr sz="900">
                <a:solidFill>
                  <a:srgbClr val="FFFFFF"/>
                </a:solidFill>
                <a:latin typeface="Overpass"/>
                <a:ea typeface="Overpass"/>
                <a:cs typeface="Overpass"/>
                <a:sym typeface="Overpass"/>
              </a:endParaRPr>
            </a:p>
          </p:txBody>
        </p:sp>
        <p:pic>
          <p:nvPicPr>
            <p:cNvPr id="659" name="Shape 659"/>
            <p:cNvPicPr preferRelativeResize="0"/>
            <p:nvPr/>
          </p:nvPicPr>
          <p:blipFill>
            <a:blip r:embed="rId7">
              <a:alphaModFix/>
            </a:blip>
            <a:stretch>
              <a:fillRect/>
            </a:stretch>
          </p:blipFill>
          <p:spPr>
            <a:xfrm>
              <a:off x="6497927" y="3843637"/>
              <a:ext cx="278769" cy="193079"/>
            </a:xfrm>
            <a:prstGeom prst="rect">
              <a:avLst/>
            </a:prstGeom>
            <a:noFill/>
            <a:ln>
              <a:noFill/>
            </a:ln>
          </p:spPr>
        </p:pic>
      </p:grpSp>
      <p:grpSp>
        <p:nvGrpSpPr>
          <p:cNvPr id="660" name="Shape 660"/>
          <p:cNvGrpSpPr/>
          <p:nvPr/>
        </p:nvGrpSpPr>
        <p:grpSpPr>
          <a:xfrm>
            <a:off x="7158750" y="2617554"/>
            <a:ext cx="1098000" cy="708300"/>
            <a:chOff x="943575" y="2962075"/>
            <a:chExt cx="1098000" cy="708300"/>
          </a:xfrm>
        </p:grpSpPr>
        <p:sp>
          <p:nvSpPr>
            <p:cNvPr id="661" name="Shape 661"/>
            <p:cNvSpPr/>
            <p:nvPr/>
          </p:nvSpPr>
          <p:spPr>
            <a:xfrm>
              <a:off x="943575" y="2962075"/>
              <a:ext cx="1098000" cy="708300"/>
            </a:xfrm>
            <a:prstGeom prst="rect">
              <a:avLst/>
            </a:prstGeom>
            <a:solidFill>
              <a:srgbClr val="93C47D"/>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274E13"/>
                  </a:solidFill>
                  <a:latin typeface="Overpass"/>
                  <a:ea typeface="Overpass"/>
                  <a:cs typeface="Overpass"/>
                  <a:sym typeface="Overpass"/>
                </a:rPr>
                <a:t>Container</a:t>
              </a:r>
              <a:endParaRPr sz="800">
                <a:solidFill>
                  <a:srgbClr val="274E13"/>
                </a:solidFill>
                <a:latin typeface="Overpass"/>
                <a:ea typeface="Overpass"/>
                <a:cs typeface="Overpass"/>
                <a:sym typeface="Overpass"/>
              </a:endParaRPr>
            </a:p>
          </p:txBody>
        </p:sp>
        <p:sp>
          <p:nvSpPr>
            <p:cNvPr id="662" name="Shape 662"/>
            <p:cNvSpPr/>
            <p:nvPr/>
          </p:nvSpPr>
          <p:spPr>
            <a:xfrm>
              <a:off x="983300" y="3235246"/>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Application</a:t>
              </a:r>
              <a:endParaRPr sz="700">
                <a:solidFill>
                  <a:srgbClr val="FFFFFF"/>
                </a:solidFill>
                <a:latin typeface="Overpass"/>
                <a:ea typeface="Overpass"/>
                <a:cs typeface="Overpass"/>
                <a:sym typeface="Overpass"/>
              </a:endParaRPr>
            </a:p>
          </p:txBody>
        </p:sp>
        <p:sp>
          <p:nvSpPr>
            <p:cNvPr id="663" name="Shape 663"/>
            <p:cNvSpPr/>
            <p:nvPr/>
          </p:nvSpPr>
          <p:spPr>
            <a:xfrm>
              <a:off x="983300" y="3444822"/>
              <a:ext cx="1023000" cy="1881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a:ea typeface="Overpass"/>
                  <a:cs typeface="Overpass"/>
                  <a:sym typeface="Overpass"/>
                </a:rPr>
                <a:t>OS dependencies</a:t>
              </a:r>
              <a:endParaRPr sz="700">
                <a:solidFill>
                  <a:srgbClr val="FFFFFF"/>
                </a:solidFill>
                <a:latin typeface="Overpass"/>
                <a:ea typeface="Overpass"/>
                <a:cs typeface="Overpass"/>
                <a:sym typeface="Overpass"/>
              </a:endParaRPr>
            </a:p>
          </p:txBody>
        </p:sp>
      </p:grpSp>
      <p:sp>
        <p:nvSpPr>
          <p:cNvPr id="664" name="Shape 664"/>
          <p:cNvSpPr/>
          <p:nvPr/>
        </p:nvSpPr>
        <p:spPr>
          <a:xfrm>
            <a:off x="7157975" y="3657143"/>
            <a:ext cx="1096200" cy="214500"/>
          </a:xfrm>
          <a:prstGeom prst="rect">
            <a:avLst/>
          </a:prstGeom>
          <a:solidFill>
            <a:srgbClr val="F9CB9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783F04"/>
                </a:solidFill>
                <a:latin typeface="Overpass"/>
                <a:ea typeface="Overpass"/>
                <a:cs typeface="Overpass"/>
                <a:sym typeface="Overpass"/>
              </a:rPr>
              <a:t>Virtual Machine</a:t>
            </a:r>
            <a:endParaRPr sz="700">
              <a:solidFill>
                <a:srgbClr val="783F04"/>
              </a:solidFill>
              <a:latin typeface="Overpass"/>
              <a:ea typeface="Overpass"/>
              <a:cs typeface="Overpass"/>
              <a:sym typeface="Overpass"/>
            </a:endParaRPr>
          </a:p>
        </p:txBody>
      </p:sp>
      <p:sp>
        <p:nvSpPr>
          <p:cNvPr id="665" name="Shape 665"/>
          <p:cNvSpPr/>
          <p:nvPr/>
        </p:nvSpPr>
        <p:spPr>
          <a:xfrm>
            <a:off x="7157974" y="3424887"/>
            <a:ext cx="1096200" cy="214500"/>
          </a:xfrm>
          <a:prstGeom prst="rect">
            <a:avLst/>
          </a:prstGeom>
          <a:solidFill>
            <a:srgbClr val="CC00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Overpass"/>
                <a:ea typeface="Overpass"/>
                <a:cs typeface="Overpass"/>
                <a:sym typeface="Overpass"/>
              </a:rPr>
              <a:t>RHEL</a:t>
            </a:r>
            <a:endParaRPr sz="700">
              <a:solidFill>
                <a:srgbClr val="FFFFFF"/>
              </a:solidFill>
              <a:latin typeface="Overpass"/>
              <a:ea typeface="Overpass"/>
              <a:cs typeface="Overpass"/>
              <a:sym typeface="Overpass"/>
            </a:endParaRPr>
          </a:p>
        </p:txBody>
      </p:sp>
      <p:sp>
        <p:nvSpPr>
          <p:cNvPr id="666" name="Shape 666"/>
          <p:cNvSpPr txBox="1"/>
          <p:nvPr/>
        </p:nvSpPr>
        <p:spPr>
          <a:xfrm>
            <a:off x="1511025" y="1378900"/>
            <a:ext cx="6164100" cy="6864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800" dirty="0">
                <a:latin typeface="Overpass"/>
                <a:ea typeface="Overpass"/>
                <a:cs typeface="Overpass"/>
                <a:sym typeface="Overpass"/>
              </a:rPr>
              <a:t>Guaranteed Portability Across Any Infrastructure </a:t>
            </a:r>
            <a:endParaRPr sz="1800" dirty="0">
              <a:latin typeface="Overpass"/>
              <a:ea typeface="Overpass"/>
              <a:cs typeface="Overpass"/>
              <a:sym typeface="Overpass"/>
            </a:endParaRPr>
          </a:p>
        </p:txBody>
      </p:sp>
      <p:cxnSp>
        <p:nvCxnSpPr>
          <p:cNvPr id="667" name="Shape 667"/>
          <p:cNvCxnSpPr/>
          <p:nvPr/>
        </p:nvCxnSpPr>
        <p:spPr>
          <a:xfrm>
            <a:off x="944100" y="3376128"/>
            <a:ext cx="7318800" cy="0"/>
          </a:xfrm>
          <a:prstGeom prst="straightConnector1">
            <a:avLst/>
          </a:prstGeom>
          <a:noFill/>
          <a:ln w="12700" cap="flat" cmpd="sng">
            <a:solidFill>
              <a:schemeClr val="tx1"/>
            </a:solidFill>
            <a:prstDash val="dot"/>
            <a:round/>
            <a:headEnd type="none" w="lg" len="lg"/>
            <a:tailEnd type="none" w="lg" len="lg"/>
          </a:ln>
        </p:spPr>
      </p:cxnSp>
      <p:sp>
        <p:nvSpPr>
          <p:cNvPr id="2" name="Slide Number Placeholder 1">
            <a:extLst>
              <a:ext uri="{FF2B5EF4-FFF2-40B4-BE49-F238E27FC236}">
                <a16:creationId xmlns:a16="http://schemas.microsoft.com/office/drawing/2014/main" id="{041ABBE3-8207-0144-A09E-9F427886D76A}"/>
              </a:ext>
            </a:extLst>
          </p:cNvPr>
          <p:cNvSpPr>
            <a:spLocks noGrp="1"/>
          </p:cNvSpPr>
          <p:nvPr>
            <p:ph type="sldNum" idx="12"/>
          </p:nvPr>
        </p:nvSpPr>
        <p:spPr/>
        <p:txBody>
          <a:bodyPr/>
          <a:lstStyle/>
          <a:p>
            <a:fld id="{00000000-1234-1234-1234-123412341234}" type="slidenum">
              <a:rPr lang="en" smtClean="0"/>
              <a:pPr/>
              <a:t>7</a:t>
            </a:fld>
            <a:endParaRPr lang="e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23"/>
        <p:cNvGrpSpPr/>
        <p:nvPr/>
      </p:nvGrpSpPr>
      <p:grpSpPr>
        <a:xfrm>
          <a:off x="0" y="0"/>
          <a:ext cx="0" cy="0"/>
          <a:chOff x="0" y="0"/>
          <a:chExt cx="0" cy="0"/>
        </a:xfrm>
      </p:grpSpPr>
      <p:sp>
        <p:nvSpPr>
          <p:cNvPr id="3625" name="Shape 3625"/>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CONTAINER METRICS</a:t>
            </a:r>
            <a:endParaRPr>
              <a:latin typeface="Overpass" pitchFamily="2" charset="77"/>
            </a:endParaRPr>
          </a:p>
        </p:txBody>
      </p:sp>
      <p:pic>
        <p:nvPicPr>
          <p:cNvPr id="3626" name="Shape 3626"/>
          <p:cNvPicPr preferRelativeResize="0"/>
          <p:nvPr/>
        </p:nvPicPr>
        <p:blipFill rotWithShape="1">
          <a:blip r:embed="rId3">
            <a:alphaModFix/>
          </a:blip>
          <a:srcRect l="2657" t="19708" r="1730" b="5837"/>
          <a:stretch/>
        </p:blipFill>
        <p:spPr>
          <a:xfrm>
            <a:off x="1221468" y="1234900"/>
            <a:ext cx="3522175" cy="1721176"/>
          </a:xfrm>
          <a:prstGeom prst="rect">
            <a:avLst/>
          </a:prstGeom>
          <a:noFill/>
          <a:ln w="9525" cap="flat" cmpd="sng">
            <a:solidFill>
              <a:srgbClr val="D9D9D9"/>
            </a:solidFill>
            <a:prstDash val="solid"/>
            <a:round/>
            <a:headEnd type="none" w="med" len="med"/>
            <a:tailEnd type="none" w="med" len="med"/>
          </a:ln>
        </p:spPr>
      </p:pic>
      <p:pic>
        <p:nvPicPr>
          <p:cNvPr id="3627" name="Shape 3627"/>
          <p:cNvPicPr preferRelativeResize="0"/>
          <p:nvPr/>
        </p:nvPicPr>
        <p:blipFill rotWithShape="1">
          <a:blip r:embed="rId4">
            <a:alphaModFix/>
          </a:blip>
          <a:srcRect t="4906"/>
          <a:stretch/>
        </p:blipFill>
        <p:spPr>
          <a:xfrm>
            <a:off x="4787813" y="1234900"/>
            <a:ext cx="3345229" cy="3437877"/>
          </a:xfrm>
          <a:prstGeom prst="rect">
            <a:avLst/>
          </a:prstGeom>
          <a:noFill/>
          <a:ln w="9525" cap="flat" cmpd="sng">
            <a:solidFill>
              <a:srgbClr val="D9D9D9"/>
            </a:solidFill>
            <a:prstDash val="solid"/>
            <a:round/>
            <a:headEnd type="none" w="med" len="med"/>
            <a:tailEnd type="none" w="med" len="med"/>
          </a:ln>
        </p:spPr>
      </p:pic>
      <p:grpSp>
        <p:nvGrpSpPr>
          <p:cNvPr id="3628" name="Shape 3628"/>
          <p:cNvGrpSpPr/>
          <p:nvPr/>
        </p:nvGrpSpPr>
        <p:grpSpPr>
          <a:xfrm>
            <a:off x="1221468" y="2999175"/>
            <a:ext cx="3524468" cy="1673599"/>
            <a:chOff x="1060450" y="2999175"/>
            <a:chExt cx="3524468" cy="1673599"/>
          </a:xfrm>
        </p:grpSpPr>
        <p:pic>
          <p:nvPicPr>
            <p:cNvPr id="3629" name="Shape 3629"/>
            <p:cNvPicPr preferRelativeResize="0"/>
            <p:nvPr/>
          </p:nvPicPr>
          <p:blipFill rotWithShape="1">
            <a:blip r:embed="rId5">
              <a:alphaModFix/>
            </a:blip>
            <a:srcRect l="12529" t="65341" r="30748" b="-5046"/>
            <a:stretch/>
          </p:blipFill>
          <p:spPr>
            <a:xfrm>
              <a:off x="1060450" y="2999175"/>
              <a:ext cx="3522174" cy="1673599"/>
            </a:xfrm>
            <a:prstGeom prst="rect">
              <a:avLst/>
            </a:prstGeom>
            <a:noFill/>
            <a:ln w="9525" cap="flat" cmpd="sng">
              <a:solidFill>
                <a:srgbClr val="D9D9D9"/>
              </a:solidFill>
              <a:prstDash val="solid"/>
              <a:round/>
              <a:headEnd type="none" w="med" len="med"/>
              <a:tailEnd type="none" w="med" len="med"/>
            </a:ln>
          </p:spPr>
        </p:pic>
        <p:sp>
          <p:nvSpPr>
            <p:cNvPr id="3630" name="Shape 3630"/>
            <p:cNvSpPr/>
            <p:nvPr/>
          </p:nvSpPr>
          <p:spPr>
            <a:xfrm>
              <a:off x="1103150" y="2999175"/>
              <a:ext cx="3473100" cy="293100"/>
            </a:xfrm>
            <a:prstGeom prst="rect">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631" name="Shape 3631"/>
            <p:cNvSpPr/>
            <p:nvPr/>
          </p:nvSpPr>
          <p:spPr>
            <a:xfrm>
              <a:off x="1062618" y="4326375"/>
              <a:ext cx="3522300" cy="346200"/>
            </a:xfrm>
            <a:prstGeom prst="rect">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grpSp>
      <p:sp>
        <p:nvSpPr>
          <p:cNvPr id="2" name="Slide Number Placeholder 1">
            <a:extLst>
              <a:ext uri="{FF2B5EF4-FFF2-40B4-BE49-F238E27FC236}">
                <a16:creationId xmlns:a16="http://schemas.microsoft.com/office/drawing/2014/main" id="{48DFBA9C-4391-8D4D-8A40-14D86B013E21}"/>
              </a:ext>
            </a:extLst>
          </p:cNvPr>
          <p:cNvSpPr>
            <a:spLocks noGrp="1"/>
          </p:cNvSpPr>
          <p:nvPr>
            <p:ph type="sldNum" idx="12"/>
          </p:nvPr>
        </p:nvSpPr>
        <p:spPr/>
        <p:txBody>
          <a:bodyPr/>
          <a:lstStyle/>
          <a:p>
            <a:fld id="{00000000-1234-1234-1234-123412341234}" type="slidenum">
              <a:rPr lang="en" smtClean="0"/>
              <a:pPr/>
              <a:t>70</a:t>
            </a:fld>
            <a:endParaRPr lang="e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35"/>
        <p:cNvGrpSpPr/>
        <p:nvPr/>
      </p:nvGrpSpPr>
      <p:grpSpPr>
        <a:xfrm>
          <a:off x="0" y="0"/>
          <a:ext cx="0" cy="0"/>
          <a:chOff x="0" y="0"/>
          <a:chExt cx="0" cy="0"/>
        </a:xfrm>
      </p:grpSpPr>
      <p:sp>
        <p:nvSpPr>
          <p:cNvPr id="3636" name="Shape 3636"/>
          <p:cNvSpPr/>
          <p:nvPr/>
        </p:nvSpPr>
        <p:spPr>
          <a:xfrm>
            <a:off x="3438788" y="2023150"/>
            <a:ext cx="2459400" cy="1750800"/>
          </a:xfrm>
          <a:prstGeom prst="rect">
            <a:avLst/>
          </a:prstGeom>
          <a:solidFill>
            <a:schemeClr val="lt2"/>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CONTAINER METRICS</a:t>
            </a:r>
            <a:endParaRPr sz="800" b="1">
              <a:latin typeface="Overpass" pitchFamily="2" charset="77"/>
              <a:ea typeface="Proxima Nova"/>
              <a:cs typeface="Proxima Nova"/>
              <a:sym typeface="Proxima Nova"/>
            </a:endParaRPr>
          </a:p>
        </p:txBody>
      </p:sp>
      <p:cxnSp>
        <p:nvCxnSpPr>
          <p:cNvPr id="3637" name="Shape 3637"/>
          <p:cNvCxnSpPr/>
          <p:nvPr/>
        </p:nvCxnSpPr>
        <p:spPr>
          <a:xfrm>
            <a:off x="2404111" y="2396875"/>
            <a:ext cx="874500" cy="0"/>
          </a:xfrm>
          <a:prstGeom prst="straightConnector1">
            <a:avLst/>
          </a:prstGeom>
          <a:noFill/>
          <a:ln w="9525" cap="flat" cmpd="sng">
            <a:solidFill>
              <a:schemeClr val="dk2"/>
            </a:solidFill>
            <a:prstDash val="solid"/>
            <a:round/>
            <a:headEnd type="none" w="lg" len="lg"/>
            <a:tailEnd type="triangle" w="lg" len="lg"/>
          </a:ln>
        </p:spPr>
      </p:cxnSp>
      <p:cxnSp>
        <p:nvCxnSpPr>
          <p:cNvPr id="3638" name="Shape 3638"/>
          <p:cNvCxnSpPr/>
          <p:nvPr/>
        </p:nvCxnSpPr>
        <p:spPr>
          <a:xfrm>
            <a:off x="2533262" y="2977328"/>
            <a:ext cx="745500" cy="0"/>
          </a:xfrm>
          <a:prstGeom prst="straightConnector1">
            <a:avLst/>
          </a:prstGeom>
          <a:noFill/>
          <a:ln w="9525" cap="flat" cmpd="sng">
            <a:solidFill>
              <a:schemeClr val="dk2"/>
            </a:solidFill>
            <a:prstDash val="solid"/>
            <a:round/>
            <a:headEnd type="none" w="lg" len="lg"/>
            <a:tailEnd type="triangle" w="lg" len="lg"/>
          </a:ln>
        </p:spPr>
      </p:cxnSp>
      <p:grpSp>
        <p:nvGrpSpPr>
          <p:cNvPr id="3640" name="Shape 3640"/>
          <p:cNvGrpSpPr/>
          <p:nvPr/>
        </p:nvGrpSpPr>
        <p:grpSpPr>
          <a:xfrm>
            <a:off x="1053100" y="1508525"/>
            <a:ext cx="1195500" cy="1602300"/>
            <a:chOff x="1053100" y="1432325"/>
            <a:chExt cx="1195500" cy="1602300"/>
          </a:xfrm>
        </p:grpSpPr>
        <p:sp>
          <p:nvSpPr>
            <p:cNvPr id="3641" name="Shape 3641"/>
            <p:cNvSpPr/>
            <p:nvPr/>
          </p:nvSpPr>
          <p:spPr>
            <a:xfrm>
              <a:off x="1053100" y="1432325"/>
              <a:ext cx="1195500" cy="1602300"/>
            </a:xfrm>
            <a:prstGeom prst="rect">
              <a:avLst/>
            </a:prstGeom>
            <a:solidFill>
              <a:srgbClr val="CC0000"/>
            </a:solidFill>
            <a:ln>
              <a:noFill/>
            </a:ln>
          </p:spPr>
          <p:txBody>
            <a:bodyPr wrap="square" lIns="91425" tIns="91425" rIns="91425" bIns="91425" anchor="b" anchorCtr="0">
              <a:noAutofit/>
            </a:bodyPr>
            <a:lstStyle/>
            <a:p>
              <a:pPr marL="0" lvl="0" indent="0" algn="ctr" rtl="0">
                <a:spcBef>
                  <a:spcPts val="0"/>
                </a:spcBef>
                <a:spcAft>
                  <a:spcPts val="0"/>
                </a:spcAft>
                <a:buNone/>
              </a:pPr>
              <a:r>
                <a:rPr lang="en" sz="1000" b="1">
                  <a:solidFill>
                    <a:srgbClr val="FFFFFF"/>
                  </a:solidFill>
                  <a:latin typeface="Overpass" pitchFamily="2" charset="77"/>
                </a:rPr>
                <a:t>RHEL</a:t>
              </a:r>
              <a:endParaRPr sz="1000" b="1">
                <a:solidFill>
                  <a:srgbClr val="FFFFFF"/>
                </a:solidFill>
                <a:latin typeface="Overpass" pitchFamily="2" charset="77"/>
              </a:endParaRPr>
            </a:p>
          </p:txBody>
        </p:sp>
        <p:sp>
          <p:nvSpPr>
            <p:cNvPr id="3642" name="Shape 3642"/>
            <p:cNvSpPr/>
            <p:nvPr/>
          </p:nvSpPr>
          <p:spPr>
            <a:xfrm>
              <a:off x="1086900" y="1465250"/>
              <a:ext cx="1130700" cy="12426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643" name="Shape 3643"/>
            <p:cNvSpPr/>
            <p:nvPr/>
          </p:nvSpPr>
          <p:spPr>
            <a:xfrm>
              <a:off x="19158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644" name="Shape 3644"/>
            <p:cNvSpPr/>
            <p:nvPr/>
          </p:nvSpPr>
          <p:spPr>
            <a:xfrm>
              <a:off x="20682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645" name="Shape 3645"/>
            <p:cNvSpPr/>
            <p:nvPr/>
          </p:nvSpPr>
          <p:spPr>
            <a:xfrm>
              <a:off x="1159301"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46" name="Shape 3646"/>
            <p:cNvSpPr/>
            <p:nvPr/>
          </p:nvSpPr>
          <p:spPr>
            <a:xfrm>
              <a:off x="1566379"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47" name="Shape 3647"/>
            <p:cNvSpPr/>
            <p:nvPr/>
          </p:nvSpPr>
          <p:spPr>
            <a:xfrm>
              <a:off x="1566379"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48" name="Shape 3648"/>
            <p:cNvSpPr/>
            <p:nvPr/>
          </p:nvSpPr>
          <p:spPr>
            <a:xfrm>
              <a:off x="1157687"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49" name="Shape 3649"/>
            <p:cNvSpPr/>
            <p:nvPr/>
          </p:nvSpPr>
          <p:spPr>
            <a:xfrm rot="-5400000">
              <a:off x="1687125" y="2155975"/>
              <a:ext cx="755700" cy="1770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pitchFamily="2" charset="77"/>
                </a:rPr>
                <a:t>FLUENTD</a:t>
              </a:r>
              <a:endParaRPr sz="600">
                <a:solidFill>
                  <a:srgbClr val="FFFFFF"/>
                </a:solidFill>
                <a:latin typeface="Overpass" pitchFamily="2" charset="77"/>
              </a:endParaRPr>
            </a:p>
          </p:txBody>
        </p:sp>
      </p:grpSp>
      <p:sp>
        <p:nvSpPr>
          <p:cNvPr id="3650" name="Shape 3650"/>
          <p:cNvSpPr txBox="1">
            <a:spLocks noGrp="1"/>
          </p:cNvSpPr>
          <p:nvPr>
            <p:ph type="title"/>
          </p:nvPr>
        </p:nvSpPr>
        <p:spPr>
          <a:xfrm>
            <a:off x="826650" y="0"/>
            <a:ext cx="75462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CONTAINER METRICS</a:t>
            </a:r>
            <a:endParaRPr>
              <a:latin typeface="Overpass" pitchFamily="2" charset="77"/>
            </a:endParaRPr>
          </a:p>
        </p:txBody>
      </p:sp>
      <p:grpSp>
        <p:nvGrpSpPr>
          <p:cNvPr id="3651" name="Shape 3651"/>
          <p:cNvGrpSpPr/>
          <p:nvPr/>
        </p:nvGrpSpPr>
        <p:grpSpPr>
          <a:xfrm>
            <a:off x="1281700" y="2118125"/>
            <a:ext cx="1195500" cy="1602300"/>
            <a:chOff x="1053100" y="1432325"/>
            <a:chExt cx="1195500" cy="1602300"/>
          </a:xfrm>
        </p:grpSpPr>
        <p:sp>
          <p:nvSpPr>
            <p:cNvPr id="3652" name="Shape 3652"/>
            <p:cNvSpPr/>
            <p:nvPr/>
          </p:nvSpPr>
          <p:spPr>
            <a:xfrm>
              <a:off x="1053100" y="1432325"/>
              <a:ext cx="1195500" cy="1602300"/>
            </a:xfrm>
            <a:prstGeom prst="rect">
              <a:avLst/>
            </a:prstGeom>
            <a:solidFill>
              <a:srgbClr val="CC0000"/>
            </a:solidFill>
            <a:ln>
              <a:noFill/>
            </a:ln>
          </p:spPr>
          <p:txBody>
            <a:bodyPr wrap="square" lIns="91425" tIns="91425" rIns="91425" bIns="91425" anchor="b" anchorCtr="0">
              <a:noAutofit/>
            </a:bodyPr>
            <a:lstStyle/>
            <a:p>
              <a:pPr marL="0" lvl="0" indent="0" algn="ctr" rtl="0">
                <a:spcBef>
                  <a:spcPts val="0"/>
                </a:spcBef>
                <a:spcAft>
                  <a:spcPts val="0"/>
                </a:spcAft>
                <a:buNone/>
              </a:pPr>
              <a:r>
                <a:rPr lang="en" sz="1000" b="1">
                  <a:solidFill>
                    <a:srgbClr val="FFFFFF"/>
                  </a:solidFill>
                  <a:latin typeface="Overpass" pitchFamily="2" charset="77"/>
                </a:rPr>
                <a:t>RHEL</a:t>
              </a:r>
              <a:endParaRPr sz="1000" b="1">
                <a:solidFill>
                  <a:srgbClr val="FFFFFF"/>
                </a:solidFill>
                <a:latin typeface="Overpass" pitchFamily="2" charset="77"/>
              </a:endParaRPr>
            </a:p>
          </p:txBody>
        </p:sp>
        <p:sp>
          <p:nvSpPr>
            <p:cNvPr id="3653" name="Shape 3653"/>
            <p:cNvSpPr/>
            <p:nvPr/>
          </p:nvSpPr>
          <p:spPr>
            <a:xfrm>
              <a:off x="1086900" y="1465250"/>
              <a:ext cx="1130700" cy="12426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654" name="Shape 3654"/>
            <p:cNvSpPr/>
            <p:nvPr/>
          </p:nvSpPr>
          <p:spPr>
            <a:xfrm>
              <a:off x="19158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655" name="Shape 3655"/>
            <p:cNvSpPr/>
            <p:nvPr/>
          </p:nvSpPr>
          <p:spPr>
            <a:xfrm>
              <a:off x="20682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656" name="Shape 3656"/>
            <p:cNvSpPr/>
            <p:nvPr/>
          </p:nvSpPr>
          <p:spPr>
            <a:xfrm>
              <a:off x="1159301"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57" name="Shape 3657"/>
            <p:cNvSpPr/>
            <p:nvPr/>
          </p:nvSpPr>
          <p:spPr>
            <a:xfrm>
              <a:off x="1566379"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58" name="Shape 3658"/>
            <p:cNvSpPr/>
            <p:nvPr/>
          </p:nvSpPr>
          <p:spPr>
            <a:xfrm>
              <a:off x="1566379"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59" name="Shape 3659"/>
            <p:cNvSpPr/>
            <p:nvPr/>
          </p:nvSpPr>
          <p:spPr>
            <a:xfrm>
              <a:off x="1157687"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60" name="Shape 3660"/>
            <p:cNvSpPr/>
            <p:nvPr/>
          </p:nvSpPr>
          <p:spPr>
            <a:xfrm rot="-5400000">
              <a:off x="1687125" y="2155975"/>
              <a:ext cx="755700" cy="1770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pitchFamily="2" charset="77"/>
                </a:rPr>
                <a:t>FLUENTD</a:t>
              </a:r>
              <a:endParaRPr sz="600">
                <a:solidFill>
                  <a:srgbClr val="FFFFFF"/>
                </a:solidFill>
                <a:latin typeface="Overpass" pitchFamily="2" charset="77"/>
              </a:endParaRPr>
            </a:p>
          </p:txBody>
        </p:sp>
      </p:grpSp>
      <p:sp>
        <p:nvSpPr>
          <p:cNvPr id="3661" name="Shape 3661"/>
          <p:cNvSpPr/>
          <p:nvPr/>
        </p:nvSpPr>
        <p:spPr>
          <a:xfrm>
            <a:off x="3599589" y="2472887"/>
            <a:ext cx="951900" cy="301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HEAPSTER</a:t>
            </a:r>
            <a:endParaRPr sz="700">
              <a:solidFill>
                <a:srgbClr val="FFFFFF"/>
              </a:solidFill>
              <a:latin typeface="Overpass" pitchFamily="2" charset="77"/>
              <a:ea typeface="Proxima Nova"/>
              <a:cs typeface="Proxima Nova"/>
              <a:sym typeface="Proxima Nova"/>
            </a:endParaRPr>
          </a:p>
        </p:txBody>
      </p:sp>
      <p:grpSp>
        <p:nvGrpSpPr>
          <p:cNvPr id="3662" name="Shape 3662"/>
          <p:cNvGrpSpPr/>
          <p:nvPr/>
        </p:nvGrpSpPr>
        <p:grpSpPr>
          <a:xfrm>
            <a:off x="1510300" y="2727725"/>
            <a:ext cx="1195500" cy="1602300"/>
            <a:chOff x="1053100" y="1432325"/>
            <a:chExt cx="1195500" cy="1602300"/>
          </a:xfrm>
        </p:grpSpPr>
        <p:sp>
          <p:nvSpPr>
            <p:cNvPr id="3663" name="Shape 3663"/>
            <p:cNvSpPr/>
            <p:nvPr/>
          </p:nvSpPr>
          <p:spPr>
            <a:xfrm>
              <a:off x="1053100" y="1432325"/>
              <a:ext cx="1195500" cy="1602300"/>
            </a:xfrm>
            <a:prstGeom prst="rect">
              <a:avLst/>
            </a:prstGeom>
            <a:solidFill>
              <a:srgbClr val="CC0000"/>
            </a:solidFill>
            <a:ln>
              <a:noFill/>
            </a:ln>
          </p:spPr>
          <p:txBody>
            <a:bodyPr wrap="square" lIns="91425" tIns="91425" rIns="91425" bIns="91425" anchor="b" anchorCtr="0">
              <a:noAutofit/>
            </a:bodyPr>
            <a:lstStyle/>
            <a:p>
              <a:pPr marL="0" lvl="0" indent="0" algn="ctr" rtl="0">
                <a:spcBef>
                  <a:spcPts val="0"/>
                </a:spcBef>
                <a:spcAft>
                  <a:spcPts val="0"/>
                </a:spcAft>
                <a:buNone/>
              </a:pPr>
              <a:r>
                <a:rPr lang="en" sz="1000" b="1">
                  <a:solidFill>
                    <a:srgbClr val="FFFFFF"/>
                  </a:solidFill>
                  <a:latin typeface="Overpass" pitchFamily="2" charset="77"/>
                </a:rPr>
                <a:t>RHEL</a:t>
              </a:r>
              <a:endParaRPr sz="1000" b="1">
                <a:solidFill>
                  <a:srgbClr val="FFFFFF"/>
                </a:solidFill>
                <a:latin typeface="Overpass" pitchFamily="2" charset="77"/>
              </a:endParaRPr>
            </a:p>
          </p:txBody>
        </p:sp>
        <p:sp>
          <p:nvSpPr>
            <p:cNvPr id="3664" name="Shape 3664"/>
            <p:cNvSpPr/>
            <p:nvPr/>
          </p:nvSpPr>
          <p:spPr>
            <a:xfrm>
              <a:off x="1086900" y="1465250"/>
              <a:ext cx="1130700" cy="1242600"/>
            </a:xfrm>
            <a:prstGeom prst="rect">
              <a:avLst/>
            </a:prstGeom>
            <a:solidFill>
              <a:srgbClr val="D9D9D9"/>
            </a:solidFill>
            <a:ln>
              <a:noFill/>
            </a:ln>
          </p:spPr>
          <p:txBody>
            <a:bodyPr wrap="square" lIns="91425" tIns="91425" rIns="91425" bIns="91425" anchor="t" anchorCtr="0">
              <a:noAutofit/>
            </a:bodyPr>
            <a:lstStyle/>
            <a:p>
              <a:pPr marL="0" lvl="0" indent="0"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665" name="Shape 3665"/>
            <p:cNvSpPr/>
            <p:nvPr/>
          </p:nvSpPr>
          <p:spPr>
            <a:xfrm>
              <a:off x="19158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666" name="Shape 3666"/>
            <p:cNvSpPr/>
            <p:nvPr/>
          </p:nvSpPr>
          <p:spPr>
            <a:xfrm>
              <a:off x="2068239" y="1593244"/>
              <a:ext cx="77700" cy="77700"/>
            </a:xfrm>
            <a:prstGeom prst="ellipse">
              <a:avLst/>
            </a:prstGeom>
            <a:solidFill>
              <a:srgbClr val="FFFFFF"/>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667" name="Shape 3667"/>
            <p:cNvSpPr/>
            <p:nvPr/>
          </p:nvSpPr>
          <p:spPr>
            <a:xfrm>
              <a:off x="1159301"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68" name="Shape 3668"/>
            <p:cNvSpPr/>
            <p:nvPr/>
          </p:nvSpPr>
          <p:spPr>
            <a:xfrm>
              <a:off x="1566379" y="2266699"/>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69" name="Shape 3669"/>
            <p:cNvSpPr/>
            <p:nvPr/>
          </p:nvSpPr>
          <p:spPr>
            <a:xfrm>
              <a:off x="1566379"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70" name="Shape 3670"/>
            <p:cNvSpPr/>
            <p:nvPr/>
          </p:nvSpPr>
          <p:spPr>
            <a:xfrm>
              <a:off x="1157687" y="1865801"/>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671" name="Shape 3671"/>
            <p:cNvSpPr/>
            <p:nvPr/>
          </p:nvSpPr>
          <p:spPr>
            <a:xfrm rot="-5400000">
              <a:off x="1687125" y="2155975"/>
              <a:ext cx="755700" cy="177000"/>
            </a:xfrm>
            <a:prstGeom prst="rect">
              <a:avLst/>
            </a:prstGeom>
            <a:solidFill>
              <a:srgbClr val="38761D"/>
            </a:solidFill>
            <a:ln>
              <a:noFill/>
            </a:ln>
          </p:spPr>
          <p:txBody>
            <a:bodyPr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verpass" pitchFamily="2" charset="77"/>
                </a:rPr>
                <a:t>CADVISOR</a:t>
              </a:r>
              <a:endParaRPr sz="600">
                <a:solidFill>
                  <a:srgbClr val="FFFFFF"/>
                </a:solidFill>
                <a:latin typeface="Overpass" pitchFamily="2" charset="77"/>
              </a:endParaRPr>
            </a:p>
          </p:txBody>
        </p:sp>
      </p:grpSp>
      <p:cxnSp>
        <p:nvCxnSpPr>
          <p:cNvPr id="3672" name="Shape 3672"/>
          <p:cNvCxnSpPr/>
          <p:nvPr/>
        </p:nvCxnSpPr>
        <p:spPr>
          <a:xfrm>
            <a:off x="2607101" y="3539875"/>
            <a:ext cx="671700" cy="0"/>
          </a:xfrm>
          <a:prstGeom prst="straightConnector1">
            <a:avLst/>
          </a:prstGeom>
          <a:noFill/>
          <a:ln w="9525" cap="flat" cmpd="sng">
            <a:solidFill>
              <a:schemeClr val="dk2"/>
            </a:solidFill>
            <a:prstDash val="solid"/>
            <a:round/>
            <a:headEnd type="none" w="lg" len="lg"/>
            <a:tailEnd type="triangle" w="lg" len="lg"/>
          </a:ln>
        </p:spPr>
      </p:cxnSp>
      <p:sp>
        <p:nvSpPr>
          <p:cNvPr id="3673" name="Shape 3673"/>
          <p:cNvSpPr/>
          <p:nvPr/>
        </p:nvSpPr>
        <p:spPr>
          <a:xfrm>
            <a:off x="4818789" y="2472887"/>
            <a:ext cx="951900" cy="301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HAWKULAR</a:t>
            </a:r>
            <a:endParaRPr sz="700">
              <a:solidFill>
                <a:srgbClr val="FFFFFF"/>
              </a:solidFill>
              <a:latin typeface="Overpass" pitchFamily="2" charset="77"/>
              <a:ea typeface="Proxima Nova"/>
              <a:cs typeface="Proxima Nova"/>
              <a:sym typeface="Proxima Nova"/>
            </a:endParaRPr>
          </a:p>
        </p:txBody>
      </p:sp>
      <p:sp>
        <p:nvSpPr>
          <p:cNvPr id="3674" name="Shape 3674"/>
          <p:cNvSpPr/>
          <p:nvPr/>
        </p:nvSpPr>
        <p:spPr>
          <a:xfrm>
            <a:off x="6603814" y="2472887"/>
            <a:ext cx="951900" cy="301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OPENSHIFT</a:t>
            </a:r>
            <a:endParaRPr sz="7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WEB CONSOLE</a:t>
            </a:r>
            <a:endParaRPr sz="700">
              <a:solidFill>
                <a:srgbClr val="FFFFFF"/>
              </a:solidFill>
              <a:latin typeface="Overpass" pitchFamily="2" charset="77"/>
              <a:ea typeface="Proxima Nova"/>
              <a:cs typeface="Proxima Nova"/>
              <a:sym typeface="Proxima Nova"/>
            </a:endParaRPr>
          </a:p>
        </p:txBody>
      </p:sp>
      <p:cxnSp>
        <p:nvCxnSpPr>
          <p:cNvPr id="3675" name="Shape 3675"/>
          <p:cNvCxnSpPr>
            <a:stCxn id="3661" idx="3"/>
            <a:endCxn id="3673" idx="1"/>
          </p:cNvCxnSpPr>
          <p:nvPr/>
        </p:nvCxnSpPr>
        <p:spPr>
          <a:xfrm>
            <a:off x="4551489" y="2623787"/>
            <a:ext cx="267300" cy="0"/>
          </a:xfrm>
          <a:prstGeom prst="straightConnector1">
            <a:avLst/>
          </a:prstGeom>
          <a:noFill/>
          <a:ln w="9525" cap="flat" cmpd="sng">
            <a:solidFill>
              <a:schemeClr val="dk2"/>
            </a:solidFill>
            <a:prstDash val="solid"/>
            <a:round/>
            <a:headEnd type="none" w="lg" len="lg"/>
            <a:tailEnd type="triangle" w="lg" len="lg"/>
          </a:ln>
        </p:spPr>
      </p:cxnSp>
      <p:cxnSp>
        <p:nvCxnSpPr>
          <p:cNvPr id="3676" name="Shape 3676"/>
          <p:cNvCxnSpPr>
            <a:stCxn id="3673" idx="3"/>
            <a:endCxn id="3674" idx="1"/>
          </p:cNvCxnSpPr>
          <p:nvPr/>
        </p:nvCxnSpPr>
        <p:spPr>
          <a:xfrm>
            <a:off x="5770689" y="2623787"/>
            <a:ext cx="833100" cy="0"/>
          </a:xfrm>
          <a:prstGeom prst="straightConnector1">
            <a:avLst/>
          </a:prstGeom>
          <a:noFill/>
          <a:ln w="9525" cap="flat" cmpd="sng">
            <a:solidFill>
              <a:schemeClr val="dk2"/>
            </a:solidFill>
            <a:prstDash val="solid"/>
            <a:round/>
            <a:headEnd type="none" w="lg" len="lg"/>
            <a:tailEnd type="triangle" w="lg" len="lg"/>
          </a:ln>
        </p:spPr>
      </p:cxnSp>
      <p:sp>
        <p:nvSpPr>
          <p:cNvPr id="3677" name="Shape 3677"/>
          <p:cNvSpPr/>
          <p:nvPr/>
        </p:nvSpPr>
        <p:spPr>
          <a:xfrm>
            <a:off x="4647419" y="3164855"/>
            <a:ext cx="951900" cy="301800"/>
          </a:xfrm>
          <a:prstGeom prst="rect">
            <a:avLst/>
          </a:prstGeom>
          <a:solidFill>
            <a:srgbClr val="5396B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sp>
        <p:nvSpPr>
          <p:cNvPr id="3678" name="Shape 3678"/>
          <p:cNvSpPr/>
          <p:nvPr/>
        </p:nvSpPr>
        <p:spPr>
          <a:xfrm>
            <a:off x="4733104" y="3241055"/>
            <a:ext cx="951900" cy="3018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rPr>
              <a:t>ELASTIC</a:t>
            </a:r>
            <a:endParaRPr sz="800">
              <a:solidFill>
                <a:srgbClr val="FFFFFF"/>
              </a:solidFill>
              <a:latin typeface="Overpass" pitchFamily="2" charset="77"/>
            </a:endParaRPr>
          </a:p>
        </p:txBody>
      </p:sp>
      <p:sp>
        <p:nvSpPr>
          <p:cNvPr id="3679" name="Shape 3679"/>
          <p:cNvSpPr/>
          <p:nvPr/>
        </p:nvSpPr>
        <p:spPr>
          <a:xfrm>
            <a:off x="4818789" y="3317255"/>
            <a:ext cx="951900" cy="301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CASSANDRA</a:t>
            </a:r>
            <a:endParaRPr sz="700">
              <a:solidFill>
                <a:srgbClr val="FFFFFF"/>
              </a:solidFill>
              <a:latin typeface="Overpass" pitchFamily="2" charset="77"/>
              <a:ea typeface="Proxima Nova"/>
              <a:cs typeface="Proxima Nova"/>
              <a:sym typeface="Proxima Nova"/>
            </a:endParaRPr>
          </a:p>
        </p:txBody>
      </p:sp>
      <p:cxnSp>
        <p:nvCxnSpPr>
          <p:cNvPr id="3680" name="Shape 3680"/>
          <p:cNvCxnSpPr>
            <a:stCxn id="3673" idx="2"/>
          </p:cNvCxnSpPr>
          <p:nvPr/>
        </p:nvCxnSpPr>
        <p:spPr>
          <a:xfrm>
            <a:off x="5294739" y="2774687"/>
            <a:ext cx="0" cy="370500"/>
          </a:xfrm>
          <a:prstGeom prst="straightConnector1">
            <a:avLst/>
          </a:prstGeom>
          <a:noFill/>
          <a:ln w="9525" cap="flat" cmpd="sng">
            <a:solidFill>
              <a:schemeClr val="dk2"/>
            </a:solidFill>
            <a:prstDash val="solid"/>
            <a:round/>
            <a:headEnd type="none" w="lg" len="lg"/>
            <a:tailEnd type="triangle" w="lg" len="lg"/>
          </a:ln>
        </p:spPr>
      </p:cxnSp>
      <p:sp>
        <p:nvSpPr>
          <p:cNvPr id="3681" name="Shape 3681"/>
          <p:cNvSpPr/>
          <p:nvPr/>
        </p:nvSpPr>
        <p:spPr>
          <a:xfrm>
            <a:off x="6603814" y="1939287"/>
            <a:ext cx="951900" cy="301800"/>
          </a:xfrm>
          <a:prstGeom prst="rect">
            <a:avLst/>
          </a:prstGeom>
          <a:solidFill>
            <a:srgbClr val="004153"/>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RED HAT</a:t>
            </a:r>
            <a:endParaRPr sz="7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CLOUDFORMS</a:t>
            </a:r>
            <a:endParaRPr sz="700">
              <a:solidFill>
                <a:srgbClr val="FFFFFF"/>
              </a:solidFill>
              <a:latin typeface="Overpass" pitchFamily="2" charset="77"/>
              <a:ea typeface="Proxima Nova"/>
              <a:cs typeface="Proxima Nova"/>
              <a:sym typeface="Proxima Nova"/>
            </a:endParaRPr>
          </a:p>
        </p:txBody>
      </p:sp>
      <p:sp>
        <p:nvSpPr>
          <p:cNvPr id="3682" name="Shape 3682"/>
          <p:cNvSpPr/>
          <p:nvPr/>
        </p:nvSpPr>
        <p:spPr>
          <a:xfrm>
            <a:off x="6603814" y="3006475"/>
            <a:ext cx="951900" cy="3018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CUSTOM</a:t>
            </a:r>
            <a:endParaRPr sz="7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700">
                <a:solidFill>
                  <a:srgbClr val="FFFFFF"/>
                </a:solidFill>
                <a:latin typeface="Overpass" pitchFamily="2" charset="77"/>
                <a:ea typeface="Proxima Nova"/>
                <a:cs typeface="Proxima Nova"/>
                <a:sym typeface="Proxima Nova"/>
              </a:rPr>
              <a:t>DASHBOARDS</a:t>
            </a:r>
            <a:endParaRPr sz="700">
              <a:solidFill>
                <a:srgbClr val="FFFFFF"/>
              </a:solidFill>
              <a:latin typeface="Overpass" pitchFamily="2" charset="77"/>
              <a:ea typeface="Proxima Nova"/>
              <a:cs typeface="Proxima Nova"/>
              <a:sym typeface="Proxima Nova"/>
            </a:endParaRPr>
          </a:p>
        </p:txBody>
      </p:sp>
      <p:cxnSp>
        <p:nvCxnSpPr>
          <p:cNvPr id="3683" name="Shape 3683"/>
          <p:cNvCxnSpPr>
            <a:stCxn id="3673" idx="3"/>
            <a:endCxn id="3681" idx="1"/>
          </p:cNvCxnSpPr>
          <p:nvPr/>
        </p:nvCxnSpPr>
        <p:spPr>
          <a:xfrm rot="10800000" flipH="1">
            <a:off x="5770689" y="2090087"/>
            <a:ext cx="833100" cy="533700"/>
          </a:xfrm>
          <a:prstGeom prst="bentConnector3">
            <a:avLst>
              <a:gd name="adj1" fmla="val 50002"/>
            </a:avLst>
          </a:prstGeom>
          <a:noFill/>
          <a:ln w="9525" cap="flat" cmpd="sng">
            <a:solidFill>
              <a:schemeClr val="dk2"/>
            </a:solidFill>
            <a:prstDash val="solid"/>
            <a:round/>
            <a:headEnd type="none" w="lg" len="lg"/>
            <a:tailEnd type="triangle" w="lg" len="lg"/>
          </a:ln>
        </p:spPr>
      </p:cxnSp>
      <p:cxnSp>
        <p:nvCxnSpPr>
          <p:cNvPr id="3684" name="Shape 3684"/>
          <p:cNvCxnSpPr>
            <a:stCxn id="3673" idx="3"/>
            <a:endCxn id="3682" idx="1"/>
          </p:cNvCxnSpPr>
          <p:nvPr/>
        </p:nvCxnSpPr>
        <p:spPr>
          <a:xfrm>
            <a:off x="5770689" y="2623787"/>
            <a:ext cx="833100" cy="533700"/>
          </a:xfrm>
          <a:prstGeom prst="bentConnector3">
            <a:avLst>
              <a:gd name="adj1" fmla="val 50002"/>
            </a:avLst>
          </a:prstGeom>
          <a:noFill/>
          <a:ln w="9525" cap="flat" cmpd="sng">
            <a:solidFill>
              <a:schemeClr val="dk2"/>
            </a:solidFill>
            <a:prstDash val="solid"/>
            <a:round/>
            <a:headEnd type="none" w="lg" len="lg"/>
            <a:tailEnd type="triangle" w="lg" len="lg"/>
          </a:ln>
        </p:spPr>
      </p:cxnSp>
      <p:sp>
        <p:nvSpPr>
          <p:cNvPr id="3685" name="Shape 3685"/>
          <p:cNvSpPr txBox="1"/>
          <p:nvPr/>
        </p:nvSpPr>
        <p:spPr>
          <a:xfrm>
            <a:off x="5859726" y="2396286"/>
            <a:ext cx="427500" cy="2667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800">
                <a:latin typeface="Overpass" pitchFamily="2" charset="77"/>
                <a:ea typeface="Proxima Nova"/>
                <a:cs typeface="Proxima Nova"/>
                <a:sym typeface="Proxima Nova"/>
              </a:rPr>
              <a:t>API</a:t>
            </a:r>
            <a:endParaRPr sz="800">
              <a:latin typeface="Overpass" pitchFamily="2" charset="77"/>
              <a:ea typeface="Proxima Nova"/>
              <a:cs typeface="Proxima Nova"/>
              <a:sym typeface="Proxima Nova"/>
            </a:endParaRPr>
          </a:p>
        </p:txBody>
      </p:sp>
      <p:grpSp>
        <p:nvGrpSpPr>
          <p:cNvPr id="3686" name="Shape 3686"/>
          <p:cNvGrpSpPr/>
          <p:nvPr/>
        </p:nvGrpSpPr>
        <p:grpSpPr>
          <a:xfrm>
            <a:off x="7739075" y="2221163"/>
            <a:ext cx="805200" cy="805213"/>
            <a:chOff x="7889250" y="2266400"/>
            <a:chExt cx="805200" cy="805213"/>
          </a:xfrm>
        </p:grpSpPr>
        <p:grpSp>
          <p:nvGrpSpPr>
            <p:cNvPr id="3687" name="Shape 3687"/>
            <p:cNvGrpSpPr/>
            <p:nvPr/>
          </p:nvGrpSpPr>
          <p:grpSpPr>
            <a:xfrm>
              <a:off x="7996751" y="2343033"/>
              <a:ext cx="560400" cy="728579"/>
              <a:chOff x="7749450" y="3013671"/>
              <a:chExt cx="560400" cy="728579"/>
            </a:xfrm>
          </p:grpSpPr>
          <p:pic>
            <p:nvPicPr>
              <p:cNvPr id="3688" name="Shape 3688"/>
              <p:cNvPicPr preferRelativeResize="0"/>
              <p:nvPr/>
            </p:nvPicPr>
            <p:blipFill>
              <a:blip r:embed="rId3">
                <a:alphaModFix/>
              </a:blip>
              <a:stretch>
                <a:fillRect/>
              </a:stretch>
            </p:blipFill>
            <p:spPr>
              <a:xfrm>
                <a:off x="7861372" y="3013671"/>
                <a:ext cx="336555" cy="520127"/>
              </a:xfrm>
              <a:prstGeom prst="rect">
                <a:avLst/>
              </a:prstGeom>
              <a:noFill/>
              <a:ln>
                <a:noFill/>
              </a:ln>
            </p:spPr>
          </p:pic>
          <p:sp>
            <p:nvSpPr>
              <p:cNvPr id="3689" name="Shape 3689"/>
              <p:cNvSpPr txBox="1"/>
              <p:nvPr/>
            </p:nvSpPr>
            <p:spPr>
              <a:xfrm>
                <a:off x="7749450" y="3508550"/>
                <a:ext cx="560400" cy="233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800" b="1">
                    <a:latin typeface="Overpass" pitchFamily="2" charset="77"/>
                    <a:ea typeface="Proxima Nova"/>
                    <a:cs typeface="Proxima Nova"/>
                    <a:sym typeface="Proxima Nova"/>
                  </a:rPr>
                  <a:t>USER</a:t>
                </a:r>
                <a:endParaRPr sz="800" b="1">
                  <a:latin typeface="Overpass" pitchFamily="2" charset="77"/>
                  <a:ea typeface="Proxima Nova"/>
                  <a:cs typeface="Proxima Nova"/>
                  <a:sym typeface="Proxima Nova"/>
                </a:endParaRPr>
              </a:p>
            </p:txBody>
          </p:sp>
        </p:grpSp>
        <p:sp>
          <p:nvSpPr>
            <p:cNvPr id="3690" name="Shape 3690"/>
            <p:cNvSpPr/>
            <p:nvPr/>
          </p:nvSpPr>
          <p:spPr>
            <a:xfrm>
              <a:off x="7889250" y="2266400"/>
              <a:ext cx="805200" cy="805200"/>
            </a:xfrm>
            <a:prstGeom prst="rect">
              <a:avLst/>
            </a:prstGeom>
            <a:no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grpSp>
      <p:sp>
        <p:nvSpPr>
          <p:cNvPr id="2" name="Slide Number Placeholder 1">
            <a:extLst>
              <a:ext uri="{FF2B5EF4-FFF2-40B4-BE49-F238E27FC236}">
                <a16:creationId xmlns:a16="http://schemas.microsoft.com/office/drawing/2014/main" id="{B61C8D69-DE7A-5542-B47D-2E707116DB68}"/>
              </a:ext>
            </a:extLst>
          </p:cNvPr>
          <p:cNvSpPr>
            <a:spLocks noGrp="1"/>
          </p:cNvSpPr>
          <p:nvPr>
            <p:ph type="sldNum" idx="12"/>
          </p:nvPr>
        </p:nvSpPr>
        <p:spPr/>
        <p:txBody>
          <a:bodyPr/>
          <a:lstStyle/>
          <a:p>
            <a:fld id="{00000000-1234-1234-1234-123412341234}" type="slidenum">
              <a:rPr lang="en" smtClean="0"/>
              <a:pPr/>
              <a:t>71</a:t>
            </a:fld>
            <a:endParaRPr lang="e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Shape 3695"/>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SECURITY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1" name="Shape 370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t>TEN LAYERS OF CONTAINER SECURITY</a:t>
            </a:r>
            <a:endParaRPr/>
          </a:p>
        </p:txBody>
      </p:sp>
      <p:sp>
        <p:nvSpPr>
          <p:cNvPr id="3702" name="Shape 3702"/>
          <p:cNvSpPr/>
          <p:nvPr/>
        </p:nvSpPr>
        <p:spPr>
          <a:xfrm>
            <a:off x="1055250" y="1369925"/>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a:spcBef>
                <a:spcPts val="0"/>
              </a:spcBef>
              <a:spcAft>
                <a:spcPts val="0"/>
              </a:spcAft>
              <a:buNone/>
            </a:pPr>
            <a:r>
              <a:rPr lang="en">
                <a:solidFill>
                  <a:srgbClr val="FFFFFF"/>
                </a:solidFill>
                <a:latin typeface="Overpass"/>
                <a:ea typeface="Overpass"/>
                <a:cs typeface="Overpass"/>
                <a:sym typeface="Overpass"/>
              </a:rPr>
              <a:t>Container Host &amp; Multi-tenancy</a:t>
            </a:r>
            <a:endParaRPr>
              <a:solidFill>
                <a:srgbClr val="FFFFFF"/>
              </a:solidFill>
              <a:latin typeface="Overpass"/>
              <a:ea typeface="Overpass"/>
              <a:cs typeface="Overpass"/>
              <a:sym typeface="Overpass"/>
            </a:endParaRPr>
          </a:p>
        </p:txBody>
      </p:sp>
      <p:sp>
        <p:nvSpPr>
          <p:cNvPr id="3703" name="Shape 3703"/>
          <p:cNvSpPr/>
          <p:nvPr/>
        </p:nvSpPr>
        <p:spPr>
          <a:xfrm>
            <a:off x="4758500" y="3100132"/>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a:ea typeface="Overpass"/>
                <a:cs typeface="Overpass"/>
                <a:sym typeface="Overpass"/>
              </a:rPr>
              <a:t>Container Content</a:t>
            </a:r>
            <a:endParaRPr>
              <a:solidFill>
                <a:srgbClr val="FFFFFF"/>
              </a:solidFill>
              <a:latin typeface="Overpass"/>
              <a:ea typeface="Overpass"/>
              <a:cs typeface="Overpass"/>
              <a:sym typeface="Overpass"/>
            </a:endParaRPr>
          </a:p>
        </p:txBody>
      </p:sp>
      <p:sp>
        <p:nvSpPr>
          <p:cNvPr id="3704" name="Shape 3704"/>
          <p:cNvSpPr/>
          <p:nvPr/>
        </p:nvSpPr>
        <p:spPr>
          <a:xfrm>
            <a:off x="1041450" y="3104669"/>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a:ea typeface="Overpass"/>
                <a:cs typeface="Overpass"/>
                <a:sym typeface="Overpass"/>
              </a:rPr>
              <a:t>Container Registry</a:t>
            </a:r>
            <a:endParaRPr>
              <a:solidFill>
                <a:srgbClr val="FFFFFF"/>
              </a:solidFill>
              <a:latin typeface="Overpass"/>
              <a:ea typeface="Overpass"/>
              <a:cs typeface="Overpass"/>
              <a:sym typeface="Overpass"/>
            </a:endParaRPr>
          </a:p>
        </p:txBody>
      </p:sp>
      <p:sp>
        <p:nvSpPr>
          <p:cNvPr id="3705" name="Shape 3705"/>
          <p:cNvSpPr/>
          <p:nvPr/>
        </p:nvSpPr>
        <p:spPr>
          <a:xfrm>
            <a:off x="4758500" y="3676866"/>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a:ea typeface="Overpass"/>
                <a:cs typeface="Overpass"/>
                <a:sym typeface="Overpass"/>
              </a:rPr>
              <a:t>Building Containers</a:t>
            </a:r>
            <a:endParaRPr>
              <a:solidFill>
                <a:srgbClr val="FFFFFF"/>
              </a:solidFill>
              <a:latin typeface="Overpass"/>
              <a:ea typeface="Overpass"/>
              <a:cs typeface="Overpass"/>
              <a:sym typeface="Overpass"/>
            </a:endParaRPr>
          </a:p>
        </p:txBody>
      </p:sp>
      <p:sp>
        <p:nvSpPr>
          <p:cNvPr id="3706" name="Shape 3706"/>
          <p:cNvSpPr/>
          <p:nvPr/>
        </p:nvSpPr>
        <p:spPr>
          <a:xfrm>
            <a:off x="4758500" y="2523397"/>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a:ea typeface="Overpass"/>
                <a:cs typeface="Overpass"/>
                <a:sym typeface="Overpass"/>
              </a:rPr>
              <a:t>Deploying Container</a:t>
            </a:r>
            <a:endParaRPr>
              <a:solidFill>
                <a:srgbClr val="FFFFFF"/>
              </a:solidFill>
              <a:latin typeface="Overpass"/>
              <a:ea typeface="Overpass"/>
              <a:cs typeface="Overpass"/>
              <a:sym typeface="Overpass"/>
            </a:endParaRPr>
          </a:p>
        </p:txBody>
      </p:sp>
      <p:sp>
        <p:nvSpPr>
          <p:cNvPr id="3707" name="Shape 3707"/>
          <p:cNvSpPr/>
          <p:nvPr/>
        </p:nvSpPr>
        <p:spPr>
          <a:xfrm>
            <a:off x="1055250" y="1946659"/>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a:ea typeface="Overpass"/>
                <a:cs typeface="Overpass"/>
                <a:sym typeface="Overpass"/>
              </a:rPr>
              <a:t>Container Platform</a:t>
            </a:r>
            <a:endParaRPr>
              <a:solidFill>
                <a:srgbClr val="FFFFFF"/>
              </a:solidFill>
              <a:latin typeface="Overpass"/>
              <a:ea typeface="Overpass"/>
              <a:cs typeface="Overpass"/>
              <a:sym typeface="Overpass"/>
            </a:endParaRPr>
          </a:p>
        </p:txBody>
      </p:sp>
      <p:sp>
        <p:nvSpPr>
          <p:cNvPr id="3708" name="Shape 3708"/>
          <p:cNvSpPr/>
          <p:nvPr/>
        </p:nvSpPr>
        <p:spPr>
          <a:xfrm>
            <a:off x="1055250" y="2523394"/>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a:ea typeface="Overpass"/>
                <a:cs typeface="Overpass"/>
                <a:sym typeface="Overpass"/>
              </a:rPr>
              <a:t>Network Isolation</a:t>
            </a:r>
            <a:endParaRPr>
              <a:solidFill>
                <a:srgbClr val="FFFFFF"/>
              </a:solidFill>
              <a:latin typeface="Overpass"/>
              <a:ea typeface="Overpass"/>
              <a:cs typeface="Overpass"/>
              <a:sym typeface="Overpass"/>
            </a:endParaRPr>
          </a:p>
        </p:txBody>
      </p:sp>
      <p:sp>
        <p:nvSpPr>
          <p:cNvPr id="3709" name="Shape 3709"/>
          <p:cNvSpPr/>
          <p:nvPr/>
        </p:nvSpPr>
        <p:spPr>
          <a:xfrm>
            <a:off x="1055250" y="3676863"/>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a:ea typeface="Overpass"/>
                <a:cs typeface="Overpass"/>
                <a:sym typeface="Overpass"/>
              </a:rPr>
              <a:t>Storage</a:t>
            </a:r>
            <a:endParaRPr>
              <a:solidFill>
                <a:srgbClr val="FFFFFF"/>
              </a:solidFill>
              <a:latin typeface="Overpass"/>
              <a:ea typeface="Overpass"/>
              <a:cs typeface="Overpass"/>
              <a:sym typeface="Overpass"/>
            </a:endParaRPr>
          </a:p>
        </p:txBody>
      </p:sp>
      <p:sp>
        <p:nvSpPr>
          <p:cNvPr id="3710" name="Shape 3710"/>
          <p:cNvSpPr/>
          <p:nvPr/>
        </p:nvSpPr>
        <p:spPr>
          <a:xfrm>
            <a:off x="4758500" y="1946663"/>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a:ea typeface="Overpass"/>
                <a:cs typeface="Overpass"/>
                <a:sym typeface="Overpass"/>
              </a:rPr>
              <a:t>API Management</a:t>
            </a:r>
            <a:endParaRPr>
              <a:solidFill>
                <a:srgbClr val="FFFFFF"/>
              </a:solidFill>
              <a:latin typeface="Overpass"/>
              <a:ea typeface="Overpass"/>
              <a:cs typeface="Overpass"/>
              <a:sym typeface="Overpass"/>
            </a:endParaRPr>
          </a:p>
        </p:txBody>
      </p:sp>
      <p:sp>
        <p:nvSpPr>
          <p:cNvPr id="3711" name="Shape 3711"/>
          <p:cNvSpPr/>
          <p:nvPr/>
        </p:nvSpPr>
        <p:spPr>
          <a:xfrm>
            <a:off x="4758500" y="1369929"/>
            <a:ext cx="3409500" cy="456900"/>
          </a:xfrm>
          <a:prstGeom prst="rect">
            <a:avLst/>
          </a:prstGeom>
          <a:solidFill>
            <a:srgbClr val="666666"/>
          </a:solidFill>
          <a:ln>
            <a:noFill/>
          </a:ln>
        </p:spPr>
        <p:txBody>
          <a:bodyPr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verpass"/>
                <a:ea typeface="Overpass"/>
                <a:cs typeface="Overpass"/>
                <a:sym typeface="Overpass"/>
              </a:rPr>
              <a:t>Federated Clusters</a:t>
            </a:r>
            <a:endParaRPr>
              <a:solidFill>
                <a:srgbClr val="FFFFFF"/>
              </a:solidFill>
              <a:latin typeface="Overpass"/>
              <a:ea typeface="Overpass"/>
              <a:cs typeface="Overpass"/>
              <a:sym typeface="Overpass"/>
            </a:endParaRPr>
          </a:p>
        </p:txBody>
      </p:sp>
      <p:sp>
        <p:nvSpPr>
          <p:cNvPr id="2" name="Slide Number Placeholder 1">
            <a:extLst>
              <a:ext uri="{FF2B5EF4-FFF2-40B4-BE49-F238E27FC236}">
                <a16:creationId xmlns:a16="http://schemas.microsoft.com/office/drawing/2014/main" id="{8AFF23CB-70A3-4448-BBC3-BA1B44BB503C}"/>
              </a:ext>
            </a:extLst>
          </p:cNvPr>
          <p:cNvSpPr>
            <a:spLocks noGrp="1"/>
          </p:cNvSpPr>
          <p:nvPr>
            <p:ph type="sldNum" idx="12"/>
          </p:nvPr>
        </p:nvSpPr>
        <p:spPr/>
        <p:txBody>
          <a:bodyPr/>
          <a:lstStyle/>
          <a:p>
            <a:fld id="{00000000-1234-1234-1234-123412341234}" type="slidenum">
              <a:rPr lang="en" smtClean="0"/>
              <a:pPr/>
              <a:t>73</a:t>
            </a:fld>
            <a:endParaRPr lang="e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15"/>
        <p:cNvGrpSpPr/>
        <p:nvPr/>
      </p:nvGrpSpPr>
      <p:grpSpPr>
        <a:xfrm>
          <a:off x="0" y="0"/>
          <a:ext cx="0" cy="0"/>
          <a:chOff x="0" y="0"/>
          <a:chExt cx="0" cy="0"/>
        </a:xfrm>
      </p:grpSpPr>
      <p:sp>
        <p:nvSpPr>
          <p:cNvPr id="3716" name="Shape 3716"/>
          <p:cNvSpPr/>
          <p:nvPr/>
        </p:nvSpPr>
        <p:spPr>
          <a:xfrm>
            <a:off x="5588300" y="3146325"/>
            <a:ext cx="2631600" cy="1155300"/>
          </a:xfrm>
          <a:prstGeom prst="rect">
            <a:avLst/>
          </a:prstGeom>
          <a:solidFill>
            <a:srgbClr val="A3DBE8"/>
          </a:solidFill>
          <a:ln>
            <a:noFill/>
          </a:ln>
        </p:spPr>
        <p:txBody>
          <a:bodyPr wrap="square" lIns="91425" tIns="91425" rIns="91425" bIns="91425" anchor="t" anchorCtr="0">
            <a:noAutofit/>
          </a:bodyPr>
          <a:lstStyle/>
          <a:p>
            <a:pPr marL="0" lvl="0" indent="0" algn="ctr" rtl="0">
              <a:spcBef>
                <a:spcPts val="0"/>
              </a:spcBef>
              <a:spcAft>
                <a:spcPts val="0"/>
              </a:spcAft>
              <a:buNone/>
            </a:pPr>
            <a:r>
              <a:rPr lang="en" sz="1200" b="1">
                <a:latin typeface="Overpass" pitchFamily="2" charset="77"/>
                <a:ea typeface="Proxima Nova"/>
                <a:cs typeface="Proxima Nova"/>
                <a:sym typeface="Proxima Nova"/>
              </a:rPr>
              <a:t>NODE</a:t>
            </a:r>
            <a:endParaRPr sz="1200" b="1">
              <a:latin typeface="Overpass" pitchFamily="2" charset="77"/>
              <a:ea typeface="Proxima Nova"/>
              <a:cs typeface="Proxima Nova"/>
              <a:sym typeface="Proxima Nova"/>
            </a:endParaRPr>
          </a:p>
        </p:txBody>
      </p:sp>
      <p:sp>
        <p:nvSpPr>
          <p:cNvPr id="3717" name="Shape 3717"/>
          <p:cNvSpPr/>
          <p:nvPr/>
        </p:nvSpPr>
        <p:spPr>
          <a:xfrm>
            <a:off x="5588300" y="1462975"/>
            <a:ext cx="2631600" cy="1063200"/>
          </a:xfrm>
          <a:prstGeom prst="rect">
            <a:avLst/>
          </a:prstGeom>
          <a:solidFill>
            <a:srgbClr val="A3DBE8"/>
          </a:solidFill>
          <a:ln>
            <a:noFill/>
          </a:ln>
        </p:spPr>
        <p:txBody>
          <a:bodyPr wrap="square" lIns="91425" tIns="91425" rIns="91425" bIns="91425" anchor="t" anchorCtr="0">
            <a:noAutofit/>
          </a:bodyPr>
          <a:lstStyle/>
          <a:p>
            <a:pPr marL="0" lvl="0" indent="0" algn="ctr">
              <a:spcBef>
                <a:spcPts val="0"/>
              </a:spcBef>
              <a:spcAft>
                <a:spcPts val="0"/>
              </a:spcAft>
              <a:buNone/>
            </a:pPr>
            <a:r>
              <a:rPr lang="en" sz="1200" b="1">
                <a:latin typeface="Overpass" pitchFamily="2" charset="77"/>
                <a:ea typeface="Proxima Nova"/>
                <a:cs typeface="Proxima Nova"/>
                <a:sym typeface="Proxima Nova"/>
              </a:rPr>
              <a:t>MASTER</a:t>
            </a:r>
            <a:endParaRPr sz="1200" b="1">
              <a:latin typeface="Overpass" pitchFamily="2" charset="77"/>
              <a:ea typeface="Proxima Nova"/>
              <a:cs typeface="Proxima Nova"/>
              <a:sym typeface="Proxima Nova"/>
            </a:endParaRPr>
          </a:p>
        </p:txBody>
      </p:sp>
      <p:sp>
        <p:nvSpPr>
          <p:cNvPr id="3718" name="Shape 3718"/>
          <p:cNvSpPr txBox="1">
            <a:spLocks noGrp="1"/>
          </p:cNvSpPr>
          <p:nvPr>
            <p:ph type="body" idx="1"/>
          </p:nvPr>
        </p:nvSpPr>
        <p:spPr>
          <a:xfrm>
            <a:off x="826700" y="1233775"/>
            <a:ext cx="5066400" cy="3290100"/>
          </a:xfrm>
          <a:prstGeom prst="rect">
            <a:avLst/>
          </a:prstGeom>
        </p:spPr>
        <p:txBody>
          <a:bodyPr wrap="square" lIns="91425" tIns="91425" rIns="91425" bIns="91425" anchor="t" anchorCtr="0">
            <a:noAutofit/>
          </a:bodyPr>
          <a:lstStyle/>
          <a:p>
            <a:pPr marL="457200" lvl="0" indent="-292100" rtl="0">
              <a:spcBef>
                <a:spcPts val="600"/>
              </a:spcBef>
              <a:spcAft>
                <a:spcPts val="0"/>
              </a:spcAft>
              <a:buSzPts val="1000"/>
              <a:buChar char="●"/>
            </a:pPr>
            <a:r>
              <a:rPr lang="en">
                <a:latin typeface="Overpass" pitchFamily="2" charset="77"/>
              </a:rPr>
              <a:t>Secure mechanism for holding sensitive data e.g.</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Passwords and credentials</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SSH Keys</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Certificates</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Secrets are made available as</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Environment variables</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Volume mounts</a:t>
            </a:r>
            <a:endParaRPr>
              <a:latin typeface="Overpass" pitchFamily="2" charset="77"/>
            </a:endParaRPr>
          </a:p>
          <a:p>
            <a:pPr marL="914400" lvl="1" indent="-292100" rtl="0">
              <a:spcBef>
                <a:spcPts val="0"/>
              </a:spcBef>
              <a:spcAft>
                <a:spcPts val="0"/>
              </a:spcAft>
              <a:buSzPts val="1000"/>
              <a:buChar char="○"/>
            </a:pPr>
            <a:r>
              <a:rPr lang="en">
                <a:latin typeface="Overpass" pitchFamily="2" charset="77"/>
              </a:rPr>
              <a:t>Interaction with external systems</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Encrypted in transit</a:t>
            </a:r>
            <a:endParaRPr>
              <a:latin typeface="Overpass" pitchFamily="2" charset="77"/>
            </a:endParaRPr>
          </a:p>
          <a:p>
            <a:pPr marL="457200" lvl="0" indent="-292100" rtl="0">
              <a:spcBef>
                <a:spcPts val="1000"/>
              </a:spcBef>
              <a:spcAft>
                <a:spcPts val="0"/>
              </a:spcAft>
              <a:buSzPts val="1000"/>
              <a:buChar char="●"/>
            </a:pPr>
            <a:r>
              <a:rPr lang="en">
                <a:latin typeface="Overpass" pitchFamily="2" charset="77"/>
              </a:rPr>
              <a:t>Never rest on the nodes</a:t>
            </a:r>
            <a:endParaRPr>
              <a:latin typeface="Overpass" pitchFamily="2" charset="77"/>
            </a:endParaRPr>
          </a:p>
          <a:p>
            <a:pPr marL="0" lvl="0" indent="0" rtl="0">
              <a:spcBef>
                <a:spcPts val="0"/>
              </a:spcBef>
              <a:spcAft>
                <a:spcPts val="0"/>
              </a:spcAft>
              <a:buNone/>
            </a:pPr>
            <a:endParaRPr>
              <a:latin typeface="Overpass" pitchFamily="2" charset="77"/>
            </a:endParaRPr>
          </a:p>
        </p:txBody>
      </p:sp>
      <p:sp>
        <p:nvSpPr>
          <p:cNvPr id="3720" name="Shape 3720"/>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SECRET MANAGEMENT</a:t>
            </a:r>
            <a:endParaRPr>
              <a:latin typeface="Overpass" pitchFamily="2" charset="77"/>
            </a:endParaRPr>
          </a:p>
        </p:txBody>
      </p:sp>
      <p:sp>
        <p:nvSpPr>
          <p:cNvPr id="3721" name="Shape 3721"/>
          <p:cNvSpPr/>
          <p:nvPr/>
        </p:nvSpPr>
        <p:spPr>
          <a:xfrm>
            <a:off x="5863175" y="3464450"/>
            <a:ext cx="735600" cy="6786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Container</a:t>
            </a:r>
            <a:endParaRPr sz="700">
              <a:solidFill>
                <a:srgbClr val="FFFFFF"/>
              </a:solidFill>
              <a:latin typeface="Overpass" pitchFamily="2" charset="77"/>
              <a:ea typeface="Proxima Nova"/>
              <a:cs typeface="Proxima Nova"/>
              <a:sym typeface="Proxima Nova"/>
            </a:endParaRPr>
          </a:p>
        </p:txBody>
      </p:sp>
      <p:sp>
        <p:nvSpPr>
          <p:cNvPr id="3722" name="Shape 3722"/>
          <p:cNvSpPr/>
          <p:nvPr/>
        </p:nvSpPr>
        <p:spPr>
          <a:xfrm>
            <a:off x="5939375" y="1899675"/>
            <a:ext cx="1857900" cy="469800"/>
          </a:xfrm>
          <a:prstGeom prst="rect">
            <a:avLst/>
          </a:prstGeom>
          <a:solidFill>
            <a:srgbClr val="0F8DCE"/>
          </a:solidFill>
          <a:ln>
            <a:noFill/>
          </a:ln>
        </p:spPr>
        <p:txBody>
          <a:bodyPr wrap="square" lIns="91425" tIns="91425" rIns="91425" bIns="91425" anchor="ctr" anchorCtr="0">
            <a:noAutofit/>
          </a:bodyPr>
          <a:lstStyle/>
          <a:p>
            <a:pPr marL="0" lvl="0" indent="0" algn="ctr">
              <a:spcBef>
                <a:spcPts val="0"/>
              </a:spcBef>
              <a:spcAft>
                <a:spcPts val="0"/>
              </a:spcAft>
              <a:buNone/>
            </a:pPr>
            <a:r>
              <a:rPr lang="en" sz="1200">
                <a:solidFill>
                  <a:srgbClr val="FFFFFF"/>
                </a:solidFill>
                <a:latin typeface="Overpass" pitchFamily="2" charset="77"/>
                <a:ea typeface="Proxima Nova"/>
                <a:cs typeface="Proxima Nova"/>
                <a:sym typeface="Proxima Nova"/>
              </a:rPr>
              <a:t>     Distributed Store</a:t>
            </a:r>
            <a:endParaRPr sz="1200">
              <a:solidFill>
                <a:srgbClr val="FFFFFF"/>
              </a:solidFill>
              <a:latin typeface="Overpass" pitchFamily="2" charset="77"/>
              <a:ea typeface="Proxima Nova"/>
              <a:cs typeface="Proxima Nova"/>
              <a:sym typeface="Proxima Nova"/>
            </a:endParaRPr>
          </a:p>
        </p:txBody>
      </p:sp>
      <p:pic>
        <p:nvPicPr>
          <p:cNvPr id="3723" name="Shape 3723"/>
          <p:cNvPicPr preferRelativeResize="0"/>
          <p:nvPr/>
        </p:nvPicPr>
        <p:blipFill>
          <a:blip r:embed="rId3">
            <a:alphaModFix/>
          </a:blip>
          <a:stretch>
            <a:fillRect/>
          </a:stretch>
        </p:blipFill>
        <p:spPr>
          <a:xfrm>
            <a:off x="6144483" y="2022595"/>
            <a:ext cx="162625" cy="212025"/>
          </a:xfrm>
          <a:prstGeom prst="rect">
            <a:avLst/>
          </a:prstGeom>
          <a:noFill/>
          <a:ln>
            <a:noFill/>
          </a:ln>
        </p:spPr>
      </p:pic>
      <p:sp>
        <p:nvSpPr>
          <p:cNvPr id="3724" name="Shape 3724"/>
          <p:cNvSpPr/>
          <p:nvPr/>
        </p:nvSpPr>
        <p:spPr>
          <a:xfrm>
            <a:off x="7234420" y="3464450"/>
            <a:ext cx="735600" cy="6786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Container</a:t>
            </a:r>
            <a:endParaRPr sz="700">
              <a:solidFill>
                <a:srgbClr val="FFFFFF"/>
              </a:solidFill>
              <a:latin typeface="Overpass" pitchFamily="2" charset="77"/>
              <a:ea typeface="Proxima Nova"/>
              <a:cs typeface="Proxima Nova"/>
              <a:sym typeface="Proxima Nova"/>
            </a:endParaRPr>
          </a:p>
        </p:txBody>
      </p:sp>
      <p:grpSp>
        <p:nvGrpSpPr>
          <p:cNvPr id="3725" name="Shape 3725"/>
          <p:cNvGrpSpPr/>
          <p:nvPr/>
        </p:nvGrpSpPr>
        <p:grpSpPr>
          <a:xfrm>
            <a:off x="6090156" y="3746567"/>
            <a:ext cx="291514" cy="291514"/>
            <a:chOff x="6435349" y="135573"/>
            <a:chExt cx="1209600" cy="1209600"/>
          </a:xfrm>
        </p:grpSpPr>
        <p:sp>
          <p:nvSpPr>
            <p:cNvPr id="3726" name="Shape 3726"/>
            <p:cNvSpPr/>
            <p:nvPr/>
          </p:nvSpPr>
          <p:spPr>
            <a:xfrm>
              <a:off x="6435349" y="135573"/>
              <a:ext cx="1209600" cy="1209600"/>
            </a:xfrm>
            <a:prstGeom prst="rect">
              <a:avLst/>
            </a:prstGeom>
            <a:solidFill>
              <a:srgbClr val="E68711"/>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3727" name="Shape 3727"/>
            <p:cNvPicPr preferRelativeResize="0"/>
            <p:nvPr/>
          </p:nvPicPr>
          <p:blipFill rotWithShape="1">
            <a:blip r:embed="rId4">
              <a:alphaModFix/>
            </a:blip>
            <a:srcRect r="10" b="15497"/>
            <a:stretch/>
          </p:blipFill>
          <p:spPr>
            <a:xfrm>
              <a:off x="6457111" y="271087"/>
              <a:ext cx="1041116" cy="879771"/>
            </a:xfrm>
            <a:prstGeom prst="rect">
              <a:avLst/>
            </a:prstGeom>
            <a:noFill/>
            <a:ln>
              <a:noFill/>
            </a:ln>
          </p:spPr>
        </p:pic>
      </p:grpSp>
      <p:cxnSp>
        <p:nvCxnSpPr>
          <p:cNvPr id="3728" name="Shape 3728"/>
          <p:cNvCxnSpPr>
            <a:stCxn id="3721" idx="0"/>
          </p:cNvCxnSpPr>
          <p:nvPr/>
        </p:nvCxnSpPr>
        <p:spPr>
          <a:xfrm rot="-5400000">
            <a:off x="5893625" y="2709200"/>
            <a:ext cx="1092600" cy="417900"/>
          </a:xfrm>
          <a:prstGeom prst="bentConnector3">
            <a:avLst>
              <a:gd name="adj1" fmla="val 50000"/>
            </a:avLst>
          </a:prstGeom>
          <a:noFill/>
          <a:ln w="9525" cap="flat" cmpd="sng">
            <a:solidFill>
              <a:schemeClr val="dk2"/>
            </a:solidFill>
            <a:prstDash val="solid"/>
            <a:round/>
            <a:headEnd type="none" w="lg" len="lg"/>
            <a:tailEnd type="none" w="lg" len="lg"/>
          </a:ln>
        </p:spPr>
      </p:cxnSp>
      <p:cxnSp>
        <p:nvCxnSpPr>
          <p:cNvPr id="3729" name="Shape 3729"/>
          <p:cNvCxnSpPr>
            <a:endCxn id="3724" idx="0"/>
          </p:cNvCxnSpPr>
          <p:nvPr/>
        </p:nvCxnSpPr>
        <p:spPr>
          <a:xfrm rot="-5400000" flipH="1">
            <a:off x="6858520" y="2720750"/>
            <a:ext cx="1100400" cy="387000"/>
          </a:xfrm>
          <a:prstGeom prst="bentConnector3">
            <a:avLst>
              <a:gd name="adj1" fmla="val 50000"/>
            </a:avLst>
          </a:prstGeom>
          <a:noFill/>
          <a:ln w="9525" cap="flat" cmpd="sng">
            <a:solidFill>
              <a:schemeClr val="dk2"/>
            </a:solidFill>
            <a:prstDash val="solid"/>
            <a:round/>
            <a:headEnd type="none" w="lg" len="lg"/>
            <a:tailEnd type="none" w="lg" len="lg"/>
          </a:ln>
        </p:spPr>
      </p:cxnSp>
      <p:grpSp>
        <p:nvGrpSpPr>
          <p:cNvPr id="3730" name="Shape 3730"/>
          <p:cNvGrpSpPr/>
          <p:nvPr/>
        </p:nvGrpSpPr>
        <p:grpSpPr>
          <a:xfrm>
            <a:off x="6553127" y="2279006"/>
            <a:ext cx="176714" cy="178645"/>
            <a:chOff x="6738377" y="933002"/>
            <a:chExt cx="250800" cy="250800"/>
          </a:xfrm>
        </p:grpSpPr>
        <p:sp>
          <p:nvSpPr>
            <p:cNvPr id="3731" name="Shape 3731"/>
            <p:cNvSpPr/>
            <p:nvPr/>
          </p:nvSpPr>
          <p:spPr>
            <a:xfrm>
              <a:off x="6738377" y="933002"/>
              <a:ext cx="250800" cy="250800"/>
            </a:xfrm>
            <a:prstGeom prst="ellipse">
              <a:avLst/>
            </a:prstGeom>
            <a:solidFill>
              <a:srgbClr val="EFEFE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3732" name="Shape 3732"/>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3733" name="Shape 3733"/>
          <p:cNvGrpSpPr/>
          <p:nvPr/>
        </p:nvGrpSpPr>
        <p:grpSpPr>
          <a:xfrm>
            <a:off x="7127475" y="2279006"/>
            <a:ext cx="176714" cy="178645"/>
            <a:chOff x="6738377" y="933002"/>
            <a:chExt cx="250800" cy="250800"/>
          </a:xfrm>
        </p:grpSpPr>
        <p:sp>
          <p:nvSpPr>
            <p:cNvPr id="3734" name="Shape 3734"/>
            <p:cNvSpPr/>
            <p:nvPr/>
          </p:nvSpPr>
          <p:spPr>
            <a:xfrm>
              <a:off x="6738377" y="933002"/>
              <a:ext cx="250800" cy="250800"/>
            </a:xfrm>
            <a:prstGeom prst="ellipse">
              <a:avLst/>
            </a:prstGeom>
            <a:solidFill>
              <a:srgbClr val="EFEFE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3735" name="Shape 3735"/>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3736" name="Shape 3736"/>
          <p:cNvGrpSpPr/>
          <p:nvPr/>
        </p:nvGrpSpPr>
        <p:grpSpPr>
          <a:xfrm>
            <a:off x="6142615" y="3373281"/>
            <a:ext cx="176714" cy="178645"/>
            <a:chOff x="6738377" y="933002"/>
            <a:chExt cx="250800" cy="250800"/>
          </a:xfrm>
        </p:grpSpPr>
        <p:sp>
          <p:nvSpPr>
            <p:cNvPr id="3737" name="Shape 3737"/>
            <p:cNvSpPr/>
            <p:nvPr/>
          </p:nvSpPr>
          <p:spPr>
            <a:xfrm>
              <a:off x="6738377" y="933002"/>
              <a:ext cx="250800" cy="250800"/>
            </a:xfrm>
            <a:prstGeom prst="ellipse">
              <a:avLst/>
            </a:prstGeom>
            <a:solidFill>
              <a:srgbClr val="EFEFE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3738" name="Shape 3738"/>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3739" name="Shape 3739"/>
          <p:cNvGrpSpPr/>
          <p:nvPr/>
        </p:nvGrpSpPr>
        <p:grpSpPr>
          <a:xfrm>
            <a:off x="7513862" y="3373281"/>
            <a:ext cx="176714" cy="178645"/>
            <a:chOff x="6738377" y="933002"/>
            <a:chExt cx="250800" cy="250800"/>
          </a:xfrm>
        </p:grpSpPr>
        <p:sp>
          <p:nvSpPr>
            <p:cNvPr id="3740" name="Shape 3740"/>
            <p:cNvSpPr/>
            <p:nvPr/>
          </p:nvSpPr>
          <p:spPr>
            <a:xfrm>
              <a:off x="6738377" y="933002"/>
              <a:ext cx="250800" cy="250800"/>
            </a:xfrm>
            <a:prstGeom prst="ellipse">
              <a:avLst/>
            </a:prstGeom>
            <a:solidFill>
              <a:srgbClr val="EFEFE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3741" name="Shape 3741"/>
            <p:cNvPicPr preferRelativeResize="0"/>
            <p:nvPr/>
          </p:nvPicPr>
          <p:blipFill>
            <a:blip r:embed="rId5">
              <a:alphaModFix/>
            </a:blip>
            <a:stretch>
              <a:fillRect/>
            </a:stretch>
          </p:blipFill>
          <p:spPr>
            <a:xfrm>
              <a:off x="6799799" y="959750"/>
              <a:ext cx="129975" cy="169450"/>
            </a:xfrm>
            <a:prstGeom prst="rect">
              <a:avLst/>
            </a:prstGeom>
            <a:noFill/>
            <a:ln>
              <a:noFill/>
            </a:ln>
          </p:spPr>
        </p:pic>
      </p:grpSp>
      <p:grpSp>
        <p:nvGrpSpPr>
          <p:cNvPr id="3742" name="Shape 3742"/>
          <p:cNvGrpSpPr/>
          <p:nvPr/>
        </p:nvGrpSpPr>
        <p:grpSpPr>
          <a:xfrm>
            <a:off x="7456456" y="3755418"/>
            <a:ext cx="291514" cy="291514"/>
            <a:chOff x="6435349" y="135573"/>
            <a:chExt cx="1209600" cy="1209600"/>
          </a:xfrm>
        </p:grpSpPr>
        <p:sp>
          <p:nvSpPr>
            <p:cNvPr id="3743" name="Shape 3743"/>
            <p:cNvSpPr/>
            <p:nvPr/>
          </p:nvSpPr>
          <p:spPr>
            <a:xfrm>
              <a:off x="6435349" y="135573"/>
              <a:ext cx="1209600" cy="1209600"/>
            </a:xfrm>
            <a:prstGeom prst="rect">
              <a:avLst/>
            </a:prstGeom>
            <a:solidFill>
              <a:srgbClr val="81BC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3744" name="Shape 3744"/>
            <p:cNvPicPr preferRelativeResize="0"/>
            <p:nvPr/>
          </p:nvPicPr>
          <p:blipFill rotWithShape="1">
            <a:blip r:embed="rId4">
              <a:alphaModFix/>
            </a:blip>
            <a:srcRect r="10" b="15497"/>
            <a:stretch/>
          </p:blipFill>
          <p:spPr>
            <a:xfrm>
              <a:off x="6457111" y="271087"/>
              <a:ext cx="1041116" cy="879771"/>
            </a:xfrm>
            <a:prstGeom prst="rect">
              <a:avLst/>
            </a:prstGeom>
            <a:noFill/>
            <a:ln>
              <a:noFill/>
            </a:ln>
          </p:spPr>
        </p:pic>
      </p:grpSp>
      <p:grpSp>
        <p:nvGrpSpPr>
          <p:cNvPr id="3745" name="Shape 3745"/>
          <p:cNvGrpSpPr/>
          <p:nvPr/>
        </p:nvGrpSpPr>
        <p:grpSpPr>
          <a:xfrm>
            <a:off x="7310679" y="2827640"/>
            <a:ext cx="178658" cy="178658"/>
            <a:chOff x="6435349" y="135573"/>
            <a:chExt cx="1209600" cy="1209600"/>
          </a:xfrm>
        </p:grpSpPr>
        <p:sp>
          <p:nvSpPr>
            <p:cNvPr id="3746" name="Shape 3746"/>
            <p:cNvSpPr/>
            <p:nvPr/>
          </p:nvSpPr>
          <p:spPr>
            <a:xfrm>
              <a:off x="6435349" y="135573"/>
              <a:ext cx="1209600" cy="1209600"/>
            </a:xfrm>
            <a:prstGeom prst="rect">
              <a:avLst/>
            </a:prstGeom>
            <a:solidFill>
              <a:srgbClr val="81BC00"/>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3747" name="Shape 3747"/>
            <p:cNvPicPr preferRelativeResize="0"/>
            <p:nvPr/>
          </p:nvPicPr>
          <p:blipFill rotWithShape="1">
            <a:blip r:embed="rId4">
              <a:alphaModFix/>
            </a:blip>
            <a:srcRect r="10" b="15497"/>
            <a:stretch/>
          </p:blipFill>
          <p:spPr>
            <a:xfrm>
              <a:off x="6457111" y="271087"/>
              <a:ext cx="1041116" cy="879771"/>
            </a:xfrm>
            <a:prstGeom prst="rect">
              <a:avLst/>
            </a:prstGeom>
            <a:noFill/>
            <a:ln>
              <a:noFill/>
            </a:ln>
          </p:spPr>
        </p:pic>
      </p:grpSp>
      <p:grpSp>
        <p:nvGrpSpPr>
          <p:cNvPr id="3748" name="Shape 3748"/>
          <p:cNvGrpSpPr/>
          <p:nvPr/>
        </p:nvGrpSpPr>
        <p:grpSpPr>
          <a:xfrm>
            <a:off x="6351234" y="2827639"/>
            <a:ext cx="178658" cy="178658"/>
            <a:chOff x="6435349" y="135573"/>
            <a:chExt cx="1209600" cy="1209600"/>
          </a:xfrm>
        </p:grpSpPr>
        <p:sp>
          <p:nvSpPr>
            <p:cNvPr id="3749" name="Shape 3749"/>
            <p:cNvSpPr/>
            <p:nvPr/>
          </p:nvSpPr>
          <p:spPr>
            <a:xfrm>
              <a:off x="6435349" y="135573"/>
              <a:ext cx="1209600" cy="1209600"/>
            </a:xfrm>
            <a:prstGeom prst="rect">
              <a:avLst/>
            </a:prstGeom>
            <a:solidFill>
              <a:srgbClr val="E68711"/>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3750" name="Shape 3750"/>
            <p:cNvPicPr preferRelativeResize="0"/>
            <p:nvPr/>
          </p:nvPicPr>
          <p:blipFill rotWithShape="1">
            <a:blip r:embed="rId4">
              <a:alphaModFix/>
            </a:blip>
            <a:srcRect r="10" b="15497"/>
            <a:stretch/>
          </p:blipFill>
          <p:spPr>
            <a:xfrm>
              <a:off x="6457111" y="271087"/>
              <a:ext cx="1041116" cy="879771"/>
            </a:xfrm>
            <a:prstGeom prst="rect">
              <a:avLst/>
            </a:prstGeom>
            <a:noFill/>
            <a:ln>
              <a:noFill/>
            </a:ln>
          </p:spPr>
        </p:pic>
      </p:grpSp>
      <p:sp>
        <p:nvSpPr>
          <p:cNvPr id="2" name="Slide Number Placeholder 1">
            <a:extLst>
              <a:ext uri="{FF2B5EF4-FFF2-40B4-BE49-F238E27FC236}">
                <a16:creationId xmlns:a16="http://schemas.microsoft.com/office/drawing/2014/main" id="{623F5403-0114-C04B-A21E-4FBFD5BF613E}"/>
              </a:ext>
            </a:extLst>
          </p:cNvPr>
          <p:cNvSpPr>
            <a:spLocks noGrp="1"/>
          </p:cNvSpPr>
          <p:nvPr>
            <p:ph type="sldNum" idx="12"/>
          </p:nvPr>
        </p:nvSpPr>
        <p:spPr/>
        <p:txBody>
          <a:bodyPr/>
          <a:lstStyle/>
          <a:p>
            <a:fld id="{00000000-1234-1234-1234-123412341234}" type="slidenum">
              <a:rPr lang="en" smtClean="0"/>
              <a:pPr/>
              <a:t>74</a:t>
            </a:fld>
            <a:endParaRPr lang="e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54"/>
        <p:cNvGrpSpPr/>
        <p:nvPr/>
      </p:nvGrpSpPr>
      <p:grpSpPr>
        <a:xfrm>
          <a:off x="0" y="0"/>
          <a:ext cx="0" cy="0"/>
          <a:chOff x="0" y="0"/>
          <a:chExt cx="0" cy="0"/>
        </a:xfrm>
      </p:grpSpPr>
      <p:sp>
        <p:nvSpPr>
          <p:cNvPr id="3755" name="Shape 3755"/>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PERSISTENT STORAGE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59"/>
        <p:cNvGrpSpPr/>
        <p:nvPr/>
      </p:nvGrpSpPr>
      <p:grpSpPr>
        <a:xfrm>
          <a:off x="0" y="0"/>
          <a:ext cx="0" cy="0"/>
          <a:chOff x="0" y="0"/>
          <a:chExt cx="0" cy="0"/>
        </a:xfrm>
      </p:grpSpPr>
      <p:sp>
        <p:nvSpPr>
          <p:cNvPr id="3761" name="Shape 3761"/>
          <p:cNvSpPr txBox="1">
            <a:spLocks noGrp="1"/>
          </p:cNvSpPr>
          <p:nvPr>
            <p:ph type="body" idx="1"/>
          </p:nvPr>
        </p:nvSpPr>
        <p:spPr>
          <a:xfrm>
            <a:off x="826700" y="1233775"/>
            <a:ext cx="7490700" cy="1388400"/>
          </a:xfrm>
          <a:prstGeom prst="rect">
            <a:avLst/>
          </a:prstGeom>
        </p:spPr>
        <p:txBody>
          <a:bodyPr wrap="square" lIns="91425" tIns="91425" rIns="91425" bIns="91425" anchor="t" anchorCtr="0">
            <a:noAutofit/>
          </a:bodyPr>
          <a:lstStyle/>
          <a:p>
            <a:pPr marL="457200" lvl="0" indent="-292100" rtl="0">
              <a:spcBef>
                <a:spcPts val="600"/>
              </a:spcBef>
              <a:spcAft>
                <a:spcPts val="0"/>
              </a:spcAft>
              <a:buSzPts val="1000"/>
              <a:buFont typeface="Overpass"/>
              <a:buChar char="●"/>
            </a:pPr>
            <a:r>
              <a:rPr lang="en">
                <a:latin typeface="Overpass"/>
                <a:ea typeface="Overpass"/>
                <a:cs typeface="Overpass"/>
                <a:sym typeface="Overpass"/>
              </a:rPr>
              <a:t>Persistent Volume (PV) is tied to a piece of network storage</a:t>
            </a:r>
            <a:endParaRPr>
              <a:latin typeface="Overpass"/>
              <a:ea typeface="Overpass"/>
              <a:cs typeface="Overpass"/>
              <a:sym typeface="Overpass"/>
            </a:endParaRPr>
          </a:p>
          <a:p>
            <a:pPr marL="457200" lvl="0" indent="-292100" rtl="0">
              <a:spcBef>
                <a:spcPts val="0"/>
              </a:spcBef>
              <a:spcAft>
                <a:spcPts val="0"/>
              </a:spcAft>
              <a:buSzPts val="1000"/>
              <a:buFont typeface="Overpass"/>
              <a:buChar char="●"/>
            </a:pPr>
            <a:r>
              <a:rPr lang="en">
                <a:latin typeface="Overpass"/>
                <a:ea typeface="Overpass"/>
                <a:cs typeface="Overpass"/>
                <a:sym typeface="Overpass"/>
              </a:rPr>
              <a:t>Provisioned by an administrator (static or dynamically)</a:t>
            </a:r>
            <a:endParaRPr>
              <a:latin typeface="Overpass"/>
              <a:ea typeface="Overpass"/>
              <a:cs typeface="Overpass"/>
              <a:sym typeface="Overpass"/>
            </a:endParaRPr>
          </a:p>
          <a:p>
            <a:pPr marL="457200" lvl="0" indent="-292100" rtl="0">
              <a:spcBef>
                <a:spcPts val="0"/>
              </a:spcBef>
              <a:spcAft>
                <a:spcPts val="0"/>
              </a:spcAft>
              <a:buSzPts val="1000"/>
              <a:buFont typeface="Overpass"/>
              <a:buChar char="●"/>
            </a:pPr>
            <a:r>
              <a:rPr lang="en">
                <a:latin typeface="Overpass"/>
                <a:ea typeface="Overpass"/>
                <a:cs typeface="Overpass"/>
                <a:sym typeface="Overpass"/>
              </a:rPr>
              <a:t>Allows admins to describe storage and users to request storage</a:t>
            </a:r>
            <a:endParaRPr>
              <a:latin typeface="Overpass"/>
              <a:ea typeface="Overpass"/>
              <a:cs typeface="Overpass"/>
              <a:sym typeface="Overpass"/>
            </a:endParaRPr>
          </a:p>
          <a:p>
            <a:pPr marL="457200" lvl="0" indent="-292100">
              <a:spcBef>
                <a:spcPts val="0"/>
              </a:spcBef>
              <a:spcAft>
                <a:spcPts val="0"/>
              </a:spcAft>
              <a:buSzPts val="1000"/>
              <a:buFont typeface="Overpass"/>
              <a:buChar char="●"/>
            </a:pPr>
            <a:r>
              <a:rPr lang="en">
                <a:latin typeface="Overpass"/>
                <a:ea typeface="Overpass"/>
                <a:cs typeface="Overpass"/>
                <a:sym typeface="Overpass"/>
              </a:rPr>
              <a:t>Assigned to pods based on the requested size, access mode, labels and type</a:t>
            </a:r>
            <a:endParaRPr>
              <a:latin typeface="Overpass"/>
              <a:ea typeface="Overpass"/>
              <a:cs typeface="Overpass"/>
              <a:sym typeface="Overpass"/>
            </a:endParaRPr>
          </a:p>
        </p:txBody>
      </p:sp>
      <p:sp>
        <p:nvSpPr>
          <p:cNvPr id="3762" name="Shape 3762"/>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t>PERSISTENT STORAGE</a:t>
            </a:r>
            <a:endParaRPr/>
          </a:p>
        </p:txBody>
      </p:sp>
      <p:sp>
        <p:nvSpPr>
          <p:cNvPr id="3763" name="Shape 3763"/>
          <p:cNvSpPr/>
          <p:nvPr/>
        </p:nvSpPr>
        <p:spPr>
          <a:xfrm>
            <a:off x="1031500" y="2924725"/>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a:spcBef>
                <a:spcPts val="0"/>
              </a:spcBef>
              <a:spcAft>
                <a:spcPts val="0"/>
              </a:spcAft>
              <a:buNone/>
            </a:pPr>
            <a:r>
              <a:rPr lang="en" sz="1100">
                <a:latin typeface="Overpass"/>
                <a:ea typeface="Overpass"/>
                <a:cs typeface="Overpass"/>
                <a:sym typeface="Overpass"/>
              </a:rPr>
              <a:t>NFS</a:t>
            </a:r>
            <a:endParaRPr sz="1100">
              <a:latin typeface="Overpass"/>
              <a:ea typeface="Overpass"/>
              <a:cs typeface="Overpass"/>
              <a:sym typeface="Overpass"/>
            </a:endParaRPr>
          </a:p>
        </p:txBody>
      </p:sp>
      <p:sp>
        <p:nvSpPr>
          <p:cNvPr id="3764" name="Shape 3764"/>
          <p:cNvSpPr/>
          <p:nvPr/>
        </p:nvSpPr>
        <p:spPr>
          <a:xfrm>
            <a:off x="1031500" y="3501099"/>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GlusterFS</a:t>
            </a:r>
            <a:endParaRPr sz="1100">
              <a:latin typeface="Overpass"/>
              <a:ea typeface="Overpass"/>
              <a:cs typeface="Overpass"/>
              <a:sym typeface="Overpass"/>
            </a:endParaRPr>
          </a:p>
        </p:txBody>
      </p:sp>
      <p:sp>
        <p:nvSpPr>
          <p:cNvPr id="3765" name="Shape 3765"/>
          <p:cNvSpPr/>
          <p:nvPr/>
        </p:nvSpPr>
        <p:spPr>
          <a:xfrm>
            <a:off x="2248845" y="2924725"/>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OpenStack Cinder</a:t>
            </a:r>
            <a:endParaRPr sz="1100">
              <a:latin typeface="Overpass"/>
              <a:ea typeface="Overpass"/>
              <a:cs typeface="Overpass"/>
              <a:sym typeface="Overpass"/>
            </a:endParaRPr>
          </a:p>
        </p:txBody>
      </p:sp>
      <p:sp>
        <p:nvSpPr>
          <p:cNvPr id="3766" name="Shape 3766"/>
          <p:cNvSpPr/>
          <p:nvPr/>
        </p:nvSpPr>
        <p:spPr>
          <a:xfrm>
            <a:off x="2248845" y="3501099"/>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Ceph RBD</a:t>
            </a:r>
            <a:endParaRPr sz="1100">
              <a:latin typeface="Overpass"/>
              <a:ea typeface="Overpass"/>
              <a:cs typeface="Overpass"/>
              <a:sym typeface="Overpass"/>
            </a:endParaRPr>
          </a:p>
        </p:txBody>
      </p:sp>
      <p:sp>
        <p:nvSpPr>
          <p:cNvPr id="3767" name="Shape 3767"/>
          <p:cNvSpPr/>
          <p:nvPr/>
        </p:nvSpPr>
        <p:spPr>
          <a:xfrm>
            <a:off x="5900880" y="2924725"/>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AWS EBS</a:t>
            </a:r>
            <a:endParaRPr sz="1100">
              <a:latin typeface="Overpass"/>
              <a:ea typeface="Overpass"/>
              <a:cs typeface="Overpass"/>
              <a:sym typeface="Overpass"/>
            </a:endParaRPr>
          </a:p>
        </p:txBody>
      </p:sp>
      <p:sp>
        <p:nvSpPr>
          <p:cNvPr id="3768" name="Shape 3768"/>
          <p:cNvSpPr/>
          <p:nvPr/>
        </p:nvSpPr>
        <p:spPr>
          <a:xfrm>
            <a:off x="5900880" y="3501099"/>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GCE Persistent Disk</a:t>
            </a:r>
            <a:endParaRPr sz="1100">
              <a:latin typeface="Overpass"/>
              <a:ea typeface="Overpass"/>
              <a:cs typeface="Overpass"/>
              <a:sym typeface="Overpass"/>
            </a:endParaRPr>
          </a:p>
        </p:txBody>
      </p:sp>
      <p:sp>
        <p:nvSpPr>
          <p:cNvPr id="3769" name="Shape 3769"/>
          <p:cNvSpPr/>
          <p:nvPr/>
        </p:nvSpPr>
        <p:spPr>
          <a:xfrm>
            <a:off x="3466190" y="2924725"/>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iSCSI</a:t>
            </a:r>
            <a:endParaRPr sz="1100">
              <a:latin typeface="Overpass"/>
              <a:ea typeface="Overpass"/>
              <a:cs typeface="Overpass"/>
              <a:sym typeface="Overpass"/>
            </a:endParaRPr>
          </a:p>
        </p:txBody>
      </p:sp>
      <p:sp>
        <p:nvSpPr>
          <p:cNvPr id="3770" name="Shape 3770"/>
          <p:cNvSpPr/>
          <p:nvPr/>
        </p:nvSpPr>
        <p:spPr>
          <a:xfrm>
            <a:off x="3466190" y="3501099"/>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Fiber Channel</a:t>
            </a:r>
            <a:endParaRPr sz="1100">
              <a:latin typeface="Overpass"/>
              <a:ea typeface="Overpass"/>
              <a:cs typeface="Overpass"/>
              <a:sym typeface="Overpass"/>
            </a:endParaRPr>
          </a:p>
        </p:txBody>
      </p:sp>
      <p:sp>
        <p:nvSpPr>
          <p:cNvPr id="3771" name="Shape 3771"/>
          <p:cNvSpPr/>
          <p:nvPr/>
        </p:nvSpPr>
        <p:spPr>
          <a:xfrm>
            <a:off x="4683535" y="2924725"/>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Azure Disk</a:t>
            </a:r>
            <a:endParaRPr sz="1100">
              <a:latin typeface="Overpass"/>
              <a:ea typeface="Overpass"/>
              <a:cs typeface="Overpass"/>
              <a:sym typeface="Overpass"/>
            </a:endParaRPr>
          </a:p>
        </p:txBody>
      </p:sp>
      <p:sp>
        <p:nvSpPr>
          <p:cNvPr id="3772" name="Shape 3772"/>
          <p:cNvSpPr/>
          <p:nvPr/>
        </p:nvSpPr>
        <p:spPr>
          <a:xfrm>
            <a:off x="4683547" y="3501099"/>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Azure File</a:t>
            </a:r>
            <a:endParaRPr sz="1100">
              <a:latin typeface="Overpass"/>
              <a:ea typeface="Overpass"/>
              <a:cs typeface="Overpass"/>
              <a:sym typeface="Overpass"/>
            </a:endParaRPr>
          </a:p>
        </p:txBody>
      </p:sp>
      <p:sp>
        <p:nvSpPr>
          <p:cNvPr id="3773" name="Shape 3773"/>
          <p:cNvSpPr/>
          <p:nvPr/>
        </p:nvSpPr>
        <p:spPr>
          <a:xfrm>
            <a:off x="7118225" y="2924725"/>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FlexVolume</a:t>
            </a:r>
            <a:endParaRPr sz="1100">
              <a:latin typeface="Overpass"/>
              <a:ea typeface="Overpass"/>
              <a:cs typeface="Overpass"/>
              <a:sym typeface="Overpass"/>
            </a:endParaRPr>
          </a:p>
        </p:txBody>
      </p:sp>
      <p:sp>
        <p:nvSpPr>
          <p:cNvPr id="3774" name="Shape 3774"/>
          <p:cNvSpPr/>
          <p:nvPr/>
        </p:nvSpPr>
        <p:spPr>
          <a:xfrm>
            <a:off x="7118225" y="3501094"/>
            <a:ext cx="1122600" cy="482700"/>
          </a:xfrm>
          <a:prstGeom prst="rect">
            <a:avLst/>
          </a:prstGeom>
          <a:solidFill>
            <a:srgbClr val="81BC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100">
                <a:latin typeface="Overpass"/>
                <a:ea typeface="Overpass"/>
                <a:cs typeface="Overpass"/>
                <a:sym typeface="Overpass"/>
              </a:rPr>
              <a:t>VMWare </a:t>
            </a:r>
            <a:br>
              <a:rPr lang="en" sz="1100">
                <a:latin typeface="Overpass"/>
                <a:ea typeface="Overpass"/>
                <a:cs typeface="Overpass"/>
                <a:sym typeface="Overpass"/>
              </a:rPr>
            </a:br>
            <a:r>
              <a:rPr lang="en" sz="1100">
                <a:latin typeface="Overpass"/>
                <a:ea typeface="Overpass"/>
                <a:cs typeface="Overpass"/>
                <a:sym typeface="Overpass"/>
              </a:rPr>
              <a:t>vSphere VMDK</a:t>
            </a:r>
            <a:endParaRPr sz="1100">
              <a:latin typeface="Overpass"/>
              <a:ea typeface="Overpass"/>
              <a:cs typeface="Overpass"/>
              <a:sym typeface="Overpass"/>
            </a:endParaRPr>
          </a:p>
        </p:txBody>
      </p:sp>
      <p:sp>
        <p:nvSpPr>
          <p:cNvPr id="2" name="Slide Number Placeholder 1">
            <a:extLst>
              <a:ext uri="{FF2B5EF4-FFF2-40B4-BE49-F238E27FC236}">
                <a16:creationId xmlns:a16="http://schemas.microsoft.com/office/drawing/2014/main" id="{5B0DC988-4D00-0B4A-9D5E-3203EDDADCEA}"/>
              </a:ext>
            </a:extLst>
          </p:cNvPr>
          <p:cNvSpPr>
            <a:spLocks noGrp="1"/>
          </p:cNvSpPr>
          <p:nvPr>
            <p:ph type="sldNum" idx="12"/>
          </p:nvPr>
        </p:nvSpPr>
        <p:spPr/>
        <p:txBody>
          <a:bodyPr/>
          <a:lstStyle/>
          <a:p>
            <a:fld id="{00000000-1234-1234-1234-123412341234}" type="slidenum">
              <a:rPr lang="en" smtClean="0"/>
              <a:pPr/>
              <a:t>76</a:t>
            </a:fld>
            <a:endParaRPr lang="e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79" name="Shape 3779"/>
          <p:cNvSpPr/>
          <p:nvPr/>
        </p:nvSpPr>
        <p:spPr>
          <a:xfrm>
            <a:off x="3519225" y="3124775"/>
            <a:ext cx="4565400" cy="1334700"/>
          </a:xfrm>
          <a:prstGeom prst="rect">
            <a:avLst/>
          </a:prstGeom>
          <a:solidFill>
            <a:srgbClr val="A3DBE8"/>
          </a:solidFill>
          <a:ln>
            <a:noFill/>
          </a:ln>
        </p:spPr>
        <p:txBody>
          <a:bodyPr wrap="square" lIns="91425" tIns="91425" rIns="91425" bIns="91425" anchor="t" anchorCtr="0">
            <a:noAutofit/>
          </a:bodyPr>
          <a:lstStyle/>
          <a:p>
            <a:pPr marL="0" lvl="0" indent="0">
              <a:spcBef>
                <a:spcPts val="0"/>
              </a:spcBef>
              <a:spcAft>
                <a:spcPts val="0"/>
              </a:spcAft>
              <a:buNone/>
            </a:pPr>
            <a:r>
              <a:rPr lang="en" sz="1200" b="1">
                <a:latin typeface="Overpass" pitchFamily="2" charset="77"/>
                <a:ea typeface="Proxima Nova"/>
                <a:cs typeface="Proxima Nova"/>
                <a:sym typeface="Proxima Nova"/>
              </a:rPr>
              <a:t>PROJECT</a:t>
            </a:r>
            <a:endParaRPr sz="1200" b="1">
              <a:latin typeface="Overpass" pitchFamily="2" charset="77"/>
              <a:ea typeface="Proxima Nova"/>
              <a:cs typeface="Proxima Nova"/>
              <a:sym typeface="Proxima Nova"/>
            </a:endParaRPr>
          </a:p>
          <a:p>
            <a:pPr marL="0" lvl="0" indent="0" rtl="0">
              <a:spcBef>
                <a:spcPts val="0"/>
              </a:spcBef>
              <a:spcAft>
                <a:spcPts val="0"/>
              </a:spcAft>
              <a:buNone/>
            </a:pPr>
            <a:endParaRPr sz="1000">
              <a:latin typeface="Overpass" pitchFamily="2" charset="77"/>
              <a:ea typeface="Proxima Nova"/>
              <a:cs typeface="Proxima Nova"/>
              <a:sym typeface="Proxima Nova"/>
            </a:endParaRPr>
          </a:p>
        </p:txBody>
      </p:sp>
      <p:sp>
        <p:nvSpPr>
          <p:cNvPr id="3780" name="Shape 3780"/>
          <p:cNvSpPr/>
          <p:nvPr/>
        </p:nvSpPr>
        <p:spPr>
          <a:xfrm>
            <a:off x="3496175" y="1448325"/>
            <a:ext cx="4565400" cy="1429800"/>
          </a:xfrm>
          <a:prstGeom prst="rect">
            <a:avLst/>
          </a:prstGeom>
          <a:solidFill>
            <a:srgbClr val="A3DBE8"/>
          </a:solidFill>
          <a:ln>
            <a:noFill/>
          </a:ln>
        </p:spPr>
        <p:txBody>
          <a:bodyPr wrap="square" lIns="91425" tIns="91425" rIns="91425" bIns="91425" anchor="t" anchorCtr="0">
            <a:noAutofit/>
          </a:bodyPr>
          <a:lstStyle/>
          <a:p>
            <a:pPr marL="0" lvl="0" indent="0">
              <a:spcBef>
                <a:spcPts val="0"/>
              </a:spcBef>
              <a:spcAft>
                <a:spcPts val="0"/>
              </a:spcAft>
              <a:buNone/>
            </a:pPr>
            <a:r>
              <a:rPr lang="en" sz="1200" b="1">
                <a:latin typeface="Overpass" pitchFamily="2" charset="77"/>
                <a:ea typeface="Proxima Nova"/>
                <a:cs typeface="Proxima Nova"/>
                <a:sym typeface="Proxima Nova"/>
              </a:rPr>
              <a:t>POOL OF PERSISTENT VOLUMES</a:t>
            </a:r>
            <a:endParaRPr sz="1000">
              <a:latin typeface="Overpass" pitchFamily="2" charset="77"/>
              <a:ea typeface="Proxima Nova"/>
              <a:cs typeface="Proxima Nova"/>
              <a:sym typeface="Proxima Nova"/>
            </a:endParaRPr>
          </a:p>
        </p:txBody>
      </p:sp>
      <p:sp>
        <p:nvSpPr>
          <p:cNvPr id="3782" name="Shape 3782"/>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latin typeface="Overpass" pitchFamily="2" charset="77"/>
              </a:rPr>
              <a:t>PERSISTENT STORAGE</a:t>
            </a:r>
            <a:endParaRPr>
              <a:latin typeface="Overpass" pitchFamily="2" charset="77"/>
            </a:endParaRPr>
          </a:p>
        </p:txBody>
      </p:sp>
      <p:pic>
        <p:nvPicPr>
          <p:cNvPr id="3783" name="Shape 3783"/>
          <p:cNvPicPr preferRelativeResize="0"/>
          <p:nvPr/>
        </p:nvPicPr>
        <p:blipFill>
          <a:blip r:embed="rId3">
            <a:alphaModFix/>
          </a:blip>
          <a:stretch>
            <a:fillRect/>
          </a:stretch>
        </p:blipFill>
        <p:spPr>
          <a:xfrm>
            <a:off x="1364176" y="1958150"/>
            <a:ext cx="394500" cy="609661"/>
          </a:xfrm>
          <a:prstGeom prst="rect">
            <a:avLst/>
          </a:prstGeom>
          <a:noFill/>
          <a:ln>
            <a:noFill/>
          </a:ln>
        </p:spPr>
      </p:pic>
      <p:pic>
        <p:nvPicPr>
          <p:cNvPr id="3784" name="Shape 3784"/>
          <p:cNvPicPr preferRelativeResize="0"/>
          <p:nvPr/>
        </p:nvPicPr>
        <p:blipFill>
          <a:blip r:embed="rId3">
            <a:alphaModFix/>
          </a:blip>
          <a:stretch>
            <a:fillRect/>
          </a:stretch>
        </p:blipFill>
        <p:spPr>
          <a:xfrm>
            <a:off x="1364176" y="3483267"/>
            <a:ext cx="394500" cy="609661"/>
          </a:xfrm>
          <a:prstGeom prst="rect">
            <a:avLst/>
          </a:prstGeom>
          <a:noFill/>
          <a:ln>
            <a:noFill/>
          </a:ln>
        </p:spPr>
      </p:pic>
      <p:sp>
        <p:nvSpPr>
          <p:cNvPr id="3785" name="Shape 3785"/>
          <p:cNvSpPr/>
          <p:nvPr/>
        </p:nvSpPr>
        <p:spPr>
          <a:xfrm>
            <a:off x="6572557" y="2060741"/>
            <a:ext cx="607200" cy="607200"/>
          </a:xfrm>
          <a:prstGeom prst="ellipse">
            <a:avLst/>
          </a:prstGeom>
          <a:solidFill>
            <a:srgbClr val="0084D1"/>
          </a:solidFill>
          <a:ln>
            <a:noFill/>
          </a:ln>
        </p:spPr>
        <p:txBody>
          <a:bodyPr wrap="square" lIns="91425" tIns="91425" rIns="91425" bIns="91425" anchor="ctr" anchorCtr="0">
            <a:noAutofit/>
          </a:bodyPr>
          <a:lstStyle/>
          <a:p>
            <a:pPr marL="0" lvl="0" indent="0" algn="ctr">
              <a:spcBef>
                <a:spcPts val="0"/>
              </a:spcBef>
              <a:spcAft>
                <a:spcPts val="0"/>
              </a:spcAft>
              <a:buNone/>
            </a:pPr>
            <a:r>
              <a:rPr lang="en" sz="800">
                <a:solidFill>
                  <a:srgbClr val="FFFFFF"/>
                </a:solidFill>
                <a:latin typeface="Overpass" pitchFamily="2" charset="77"/>
                <a:ea typeface="Proxima Nova"/>
                <a:cs typeface="Proxima Nova"/>
                <a:sym typeface="Proxima Nova"/>
              </a:rPr>
              <a:t>NFSPV</a:t>
            </a:r>
            <a:endParaRPr sz="800">
              <a:solidFill>
                <a:srgbClr val="FFFFFF"/>
              </a:solidFill>
              <a:latin typeface="Overpass" pitchFamily="2" charset="77"/>
              <a:ea typeface="Proxima Nova"/>
              <a:cs typeface="Proxima Nova"/>
              <a:sym typeface="Proxima Nova"/>
            </a:endParaRPr>
          </a:p>
        </p:txBody>
      </p:sp>
      <p:sp>
        <p:nvSpPr>
          <p:cNvPr id="3786" name="Shape 3786"/>
          <p:cNvSpPr/>
          <p:nvPr/>
        </p:nvSpPr>
        <p:spPr>
          <a:xfrm>
            <a:off x="3675006" y="2060741"/>
            <a:ext cx="607200" cy="607200"/>
          </a:xfrm>
          <a:prstGeom prst="ellipse">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iSCSI</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PV</a:t>
            </a:r>
            <a:endParaRPr sz="800">
              <a:solidFill>
                <a:srgbClr val="FFFFFF"/>
              </a:solidFill>
              <a:latin typeface="Overpass" pitchFamily="2" charset="77"/>
              <a:ea typeface="Proxima Nova"/>
              <a:cs typeface="Proxima Nova"/>
              <a:sym typeface="Proxima Nova"/>
            </a:endParaRPr>
          </a:p>
        </p:txBody>
      </p:sp>
      <p:sp>
        <p:nvSpPr>
          <p:cNvPr id="3787" name="Shape 3787"/>
          <p:cNvSpPr/>
          <p:nvPr/>
        </p:nvSpPr>
        <p:spPr>
          <a:xfrm>
            <a:off x="5868344" y="2060741"/>
            <a:ext cx="607200" cy="607200"/>
          </a:xfrm>
          <a:prstGeom prst="ellipse">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NFSPV</a:t>
            </a:r>
            <a:endParaRPr sz="800">
              <a:solidFill>
                <a:srgbClr val="FFFFFF"/>
              </a:solidFill>
              <a:latin typeface="Overpass" pitchFamily="2" charset="77"/>
              <a:ea typeface="Proxima Nova"/>
              <a:cs typeface="Proxima Nova"/>
              <a:sym typeface="Proxima Nova"/>
            </a:endParaRPr>
          </a:p>
        </p:txBody>
      </p:sp>
      <p:sp>
        <p:nvSpPr>
          <p:cNvPr id="3788" name="Shape 3788"/>
          <p:cNvSpPr txBox="1"/>
          <p:nvPr/>
        </p:nvSpPr>
        <p:spPr>
          <a:xfrm>
            <a:off x="990826" y="2526584"/>
            <a:ext cx="1141200" cy="297000"/>
          </a:xfrm>
          <a:prstGeom prst="rect">
            <a:avLst/>
          </a:prstGeom>
          <a:noFill/>
          <a:ln>
            <a:noFill/>
          </a:ln>
        </p:spPr>
        <p:txBody>
          <a:bodyPr wrap="square" lIns="91425" tIns="91425" rIns="91425" bIns="91425" anchor="t" anchorCtr="0">
            <a:noAutofit/>
          </a:bodyPr>
          <a:lstStyle/>
          <a:p>
            <a:pPr marL="0" lvl="0" indent="0" algn="ctr">
              <a:spcBef>
                <a:spcPts val="0"/>
              </a:spcBef>
              <a:spcAft>
                <a:spcPts val="0"/>
              </a:spcAft>
              <a:buNone/>
            </a:pPr>
            <a:r>
              <a:rPr lang="en" sz="1200">
                <a:latin typeface="Overpass" pitchFamily="2" charset="77"/>
                <a:ea typeface="Proxima Nova"/>
                <a:cs typeface="Proxima Nova"/>
                <a:sym typeface="Proxima Nova"/>
              </a:rPr>
              <a:t>Admin</a:t>
            </a:r>
            <a:endParaRPr sz="1200">
              <a:latin typeface="Overpass" pitchFamily="2" charset="77"/>
              <a:ea typeface="Proxima Nova"/>
              <a:cs typeface="Proxima Nova"/>
              <a:sym typeface="Proxima Nova"/>
            </a:endParaRPr>
          </a:p>
        </p:txBody>
      </p:sp>
      <p:sp>
        <p:nvSpPr>
          <p:cNvPr id="3789" name="Shape 3789"/>
          <p:cNvSpPr txBox="1"/>
          <p:nvPr/>
        </p:nvSpPr>
        <p:spPr>
          <a:xfrm>
            <a:off x="990826" y="4031483"/>
            <a:ext cx="1141200" cy="297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User</a:t>
            </a:r>
            <a:endParaRPr sz="1200">
              <a:latin typeface="Overpass" pitchFamily="2" charset="77"/>
              <a:ea typeface="Proxima Nova"/>
              <a:cs typeface="Proxima Nova"/>
              <a:sym typeface="Proxima Nova"/>
            </a:endParaRPr>
          </a:p>
        </p:txBody>
      </p:sp>
      <p:cxnSp>
        <p:nvCxnSpPr>
          <p:cNvPr id="3790" name="Shape 3790"/>
          <p:cNvCxnSpPr/>
          <p:nvPr/>
        </p:nvCxnSpPr>
        <p:spPr>
          <a:xfrm>
            <a:off x="1928850" y="2317675"/>
            <a:ext cx="1516500" cy="0"/>
          </a:xfrm>
          <a:prstGeom prst="straightConnector1">
            <a:avLst/>
          </a:prstGeom>
          <a:noFill/>
          <a:ln w="9525" cap="flat" cmpd="sng">
            <a:solidFill>
              <a:schemeClr val="dk2"/>
            </a:solidFill>
            <a:prstDash val="dash"/>
            <a:round/>
            <a:headEnd type="none" w="lg" len="lg"/>
            <a:tailEnd type="triangle" w="lg" len="lg"/>
          </a:ln>
        </p:spPr>
      </p:cxnSp>
      <p:cxnSp>
        <p:nvCxnSpPr>
          <p:cNvPr id="3791" name="Shape 3791"/>
          <p:cNvCxnSpPr/>
          <p:nvPr/>
        </p:nvCxnSpPr>
        <p:spPr>
          <a:xfrm>
            <a:off x="1893650" y="3836274"/>
            <a:ext cx="1516500" cy="0"/>
          </a:xfrm>
          <a:prstGeom prst="straightConnector1">
            <a:avLst/>
          </a:prstGeom>
          <a:noFill/>
          <a:ln w="9525" cap="flat" cmpd="sng">
            <a:solidFill>
              <a:schemeClr val="dk2"/>
            </a:solidFill>
            <a:prstDash val="dash"/>
            <a:round/>
            <a:headEnd type="none" w="lg" len="lg"/>
            <a:tailEnd type="triangle" w="lg" len="lg"/>
          </a:ln>
        </p:spPr>
      </p:cxnSp>
      <p:sp>
        <p:nvSpPr>
          <p:cNvPr id="3792" name="Shape 3792"/>
          <p:cNvSpPr txBox="1"/>
          <p:nvPr/>
        </p:nvSpPr>
        <p:spPr>
          <a:xfrm>
            <a:off x="2165050" y="2038040"/>
            <a:ext cx="882900" cy="264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register PV</a:t>
            </a:r>
            <a:endParaRPr sz="1000">
              <a:latin typeface="Overpass" pitchFamily="2" charset="77"/>
              <a:ea typeface="Proxima Nova"/>
              <a:cs typeface="Proxima Nova"/>
              <a:sym typeface="Proxima Nova"/>
            </a:endParaRPr>
          </a:p>
        </p:txBody>
      </p:sp>
      <p:sp>
        <p:nvSpPr>
          <p:cNvPr id="3793" name="Shape 3793"/>
          <p:cNvSpPr txBox="1"/>
          <p:nvPr/>
        </p:nvSpPr>
        <p:spPr>
          <a:xfrm>
            <a:off x="2089300" y="3565500"/>
            <a:ext cx="1034400" cy="264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create claim</a:t>
            </a:r>
            <a:endParaRPr sz="1000">
              <a:latin typeface="Overpass" pitchFamily="2" charset="77"/>
              <a:ea typeface="Proxima Nova"/>
              <a:cs typeface="Proxima Nova"/>
              <a:sym typeface="Proxima Nova"/>
            </a:endParaRPr>
          </a:p>
        </p:txBody>
      </p:sp>
      <p:sp>
        <p:nvSpPr>
          <p:cNvPr id="3794" name="Shape 3794"/>
          <p:cNvSpPr/>
          <p:nvPr/>
        </p:nvSpPr>
        <p:spPr>
          <a:xfrm>
            <a:off x="7276770" y="2060741"/>
            <a:ext cx="607200" cy="607200"/>
          </a:xfrm>
          <a:prstGeom prst="ellipse">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NFSPV</a:t>
            </a:r>
            <a:endParaRPr sz="800">
              <a:solidFill>
                <a:srgbClr val="FFFFFF"/>
              </a:solidFill>
              <a:latin typeface="Overpass" pitchFamily="2" charset="77"/>
              <a:ea typeface="Proxima Nova"/>
              <a:cs typeface="Proxima Nova"/>
              <a:sym typeface="Proxima Nova"/>
            </a:endParaRPr>
          </a:p>
        </p:txBody>
      </p:sp>
      <p:sp>
        <p:nvSpPr>
          <p:cNvPr id="3795" name="Shape 3795"/>
          <p:cNvSpPr/>
          <p:nvPr/>
        </p:nvSpPr>
        <p:spPr>
          <a:xfrm>
            <a:off x="5125529" y="2060741"/>
            <a:ext cx="607200" cy="607200"/>
          </a:xfrm>
          <a:prstGeom prst="ellipse">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endParaRPr sz="800">
              <a:solidFill>
                <a:srgbClr val="FFFFFF"/>
              </a:solidFill>
              <a:latin typeface="Overpass" pitchFamily="2" charset="77"/>
              <a:ea typeface="Proxima Nova"/>
              <a:cs typeface="Proxima Nova"/>
              <a:sym typeface="Proxima Nova"/>
            </a:endParaRPr>
          </a:p>
        </p:txBody>
      </p:sp>
      <p:sp>
        <p:nvSpPr>
          <p:cNvPr id="3796" name="Shape 3796"/>
          <p:cNvSpPr txBox="1"/>
          <p:nvPr/>
        </p:nvSpPr>
        <p:spPr>
          <a:xfrm>
            <a:off x="5083431" y="2174959"/>
            <a:ext cx="687900" cy="359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800">
                <a:solidFill>
                  <a:srgbClr val="FFFFFF"/>
                </a:solidFill>
                <a:latin typeface="Overpass" pitchFamily="2" charset="77"/>
                <a:ea typeface="Proxima Nova"/>
                <a:cs typeface="Proxima Nova"/>
                <a:sym typeface="Proxima Nova"/>
              </a:rPr>
              <a:t>GlusterFS</a:t>
            </a: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PV</a:t>
            </a:r>
            <a:endParaRPr sz="800">
              <a:solidFill>
                <a:srgbClr val="FFFFFF"/>
              </a:solidFill>
              <a:latin typeface="Overpass" pitchFamily="2" charset="77"/>
              <a:ea typeface="Proxima Nova"/>
              <a:cs typeface="Proxima Nova"/>
              <a:sym typeface="Proxima Nova"/>
            </a:endParaRPr>
          </a:p>
        </p:txBody>
      </p:sp>
      <p:grpSp>
        <p:nvGrpSpPr>
          <p:cNvPr id="3797" name="Shape 3797"/>
          <p:cNvGrpSpPr/>
          <p:nvPr/>
        </p:nvGrpSpPr>
        <p:grpSpPr>
          <a:xfrm>
            <a:off x="7122435" y="3179496"/>
            <a:ext cx="607208" cy="1080439"/>
            <a:chOff x="7274835" y="3027096"/>
            <a:chExt cx="607208" cy="1080439"/>
          </a:xfrm>
        </p:grpSpPr>
        <p:pic>
          <p:nvPicPr>
            <p:cNvPr id="3798" name="Shape 3798"/>
            <p:cNvPicPr preferRelativeResize="0"/>
            <p:nvPr/>
          </p:nvPicPr>
          <p:blipFill>
            <a:blip r:embed="rId4">
              <a:alphaModFix/>
            </a:blip>
            <a:stretch>
              <a:fillRect/>
            </a:stretch>
          </p:blipFill>
          <p:spPr>
            <a:xfrm>
              <a:off x="7274835" y="3330733"/>
              <a:ext cx="607200" cy="602392"/>
            </a:xfrm>
            <a:prstGeom prst="rect">
              <a:avLst/>
            </a:prstGeom>
            <a:noFill/>
            <a:ln>
              <a:noFill/>
            </a:ln>
          </p:spPr>
        </p:pic>
        <p:sp>
          <p:nvSpPr>
            <p:cNvPr id="3799" name="Shape 3799"/>
            <p:cNvSpPr txBox="1"/>
            <p:nvPr/>
          </p:nvSpPr>
          <p:spPr>
            <a:xfrm>
              <a:off x="7347743" y="3027096"/>
              <a:ext cx="523800" cy="2640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Pod</a:t>
              </a:r>
              <a:endParaRPr sz="1000">
                <a:latin typeface="Overpass" pitchFamily="2" charset="77"/>
                <a:ea typeface="Proxima Nova"/>
                <a:cs typeface="Proxima Nova"/>
                <a:sym typeface="Proxima Nova"/>
              </a:endParaRPr>
            </a:p>
          </p:txBody>
        </p:sp>
        <p:sp>
          <p:nvSpPr>
            <p:cNvPr id="3800" name="Shape 3800"/>
            <p:cNvSpPr/>
            <p:nvPr/>
          </p:nvSpPr>
          <p:spPr>
            <a:xfrm>
              <a:off x="7274843" y="3927834"/>
              <a:ext cx="607200" cy="179700"/>
            </a:xfrm>
            <a:prstGeom prst="rect">
              <a:avLst/>
            </a:prstGeom>
            <a:solidFill>
              <a:srgbClr val="0084D1"/>
            </a:solidFill>
            <a:ln w="9525" cap="flat" cmpd="sng">
              <a:solidFill>
                <a:srgbClr val="666666"/>
              </a:solidFill>
              <a:prstDash val="dash"/>
              <a:round/>
              <a:headEnd type="none" w="med" len="med"/>
              <a:tailEnd type="none" w="med" len="med"/>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claim</a:t>
              </a:r>
              <a:endParaRPr sz="800">
                <a:solidFill>
                  <a:srgbClr val="FFFFFF"/>
                </a:solidFill>
                <a:latin typeface="Overpass" pitchFamily="2" charset="77"/>
                <a:ea typeface="Proxima Nova"/>
                <a:cs typeface="Proxima Nova"/>
                <a:sym typeface="Proxima Nova"/>
              </a:endParaRPr>
            </a:p>
          </p:txBody>
        </p:sp>
      </p:grpSp>
      <p:grpSp>
        <p:nvGrpSpPr>
          <p:cNvPr id="3801" name="Shape 3801"/>
          <p:cNvGrpSpPr/>
          <p:nvPr/>
        </p:nvGrpSpPr>
        <p:grpSpPr>
          <a:xfrm>
            <a:off x="6035484" y="3179749"/>
            <a:ext cx="607208" cy="1080439"/>
            <a:chOff x="6187884" y="3027349"/>
            <a:chExt cx="607208" cy="1080439"/>
          </a:xfrm>
        </p:grpSpPr>
        <p:pic>
          <p:nvPicPr>
            <p:cNvPr id="3802" name="Shape 3802"/>
            <p:cNvPicPr preferRelativeResize="0"/>
            <p:nvPr/>
          </p:nvPicPr>
          <p:blipFill>
            <a:blip r:embed="rId4">
              <a:alphaModFix/>
            </a:blip>
            <a:stretch>
              <a:fillRect/>
            </a:stretch>
          </p:blipFill>
          <p:spPr>
            <a:xfrm>
              <a:off x="6187884" y="3330987"/>
              <a:ext cx="607200" cy="602392"/>
            </a:xfrm>
            <a:prstGeom prst="rect">
              <a:avLst/>
            </a:prstGeom>
            <a:noFill/>
            <a:ln>
              <a:noFill/>
            </a:ln>
          </p:spPr>
        </p:pic>
        <p:sp>
          <p:nvSpPr>
            <p:cNvPr id="3803" name="Shape 3803"/>
            <p:cNvSpPr txBox="1"/>
            <p:nvPr/>
          </p:nvSpPr>
          <p:spPr>
            <a:xfrm>
              <a:off x="6260792" y="3027349"/>
              <a:ext cx="523800" cy="2640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Pod</a:t>
              </a:r>
              <a:endParaRPr sz="1000">
                <a:latin typeface="Overpass" pitchFamily="2" charset="77"/>
                <a:ea typeface="Proxima Nova"/>
                <a:cs typeface="Proxima Nova"/>
                <a:sym typeface="Proxima Nova"/>
              </a:endParaRPr>
            </a:p>
          </p:txBody>
        </p:sp>
        <p:sp>
          <p:nvSpPr>
            <p:cNvPr id="3804" name="Shape 3804"/>
            <p:cNvSpPr/>
            <p:nvPr/>
          </p:nvSpPr>
          <p:spPr>
            <a:xfrm>
              <a:off x="6187892" y="3928088"/>
              <a:ext cx="607200" cy="179700"/>
            </a:xfrm>
            <a:prstGeom prst="rect">
              <a:avLst/>
            </a:prstGeom>
            <a:solidFill>
              <a:srgbClr val="0084D1"/>
            </a:solidFill>
            <a:ln w="9525" cap="flat" cmpd="sng">
              <a:solidFill>
                <a:srgbClr val="666666"/>
              </a:solidFill>
              <a:prstDash val="dash"/>
              <a:round/>
              <a:headEnd type="none" w="med" len="med"/>
              <a:tailEnd type="none" w="med" len="med"/>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claim</a:t>
              </a:r>
              <a:endParaRPr sz="800">
                <a:solidFill>
                  <a:srgbClr val="FFFFFF"/>
                </a:solidFill>
                <a:latin typeface="Overpass" pitchFamily="2" charset="77"/>
                <a:ea typeface="Proxima Nova"/>
                <a:cs typeface="Proxima Nova"/>
                <a:sym typeface="Proxima Nova"/>
              </a:endParaRPr>
            </a:p>
          </p:txBody>
        </p:sp>
      </p:grpSp>
      <p:cxnSp>
        <p:nvCxnSpPr>
          <p:cNvPr id="3805" name="Shape 3805"/>
          <p:cNvCxnSpPr>
            <a:stCxn id="3804" idx="3"/>
          </p:cNvCxnSpPr>
          <p:nvPr/>
        </p:nvCxnSpPr>
        <p:spPr>
          <a:xfrm rot="10800000" flipH="1">
            <a:off x="6642692" y="2668238"/>
            <a:ext cx="167100" cy="1502100"/>
          </a:xfrm>
          <a:prstGeom prst="bentConnector2">
            <a:avLst/>
          </a:prstGeom>
          <a:noFill/>
          <a:ln w="9525" cap="flat" cmpd="sng">
            <a:solidFill>
              <a:schemeClr val="dk2"/>
            </a:solidFill>
            <a:prstDash val="solid"/>
            <a:round/>
            <a:headEnd type="none" w="lg" len="lg"/>
            <a:tailEnd type="triangle" w="lg" len="lg"/>
          </a:ln>
        </p:spPr>
      </p:cxnSp>
      <p:cxnSp>
        <p:nvCxnSpPr>
          <p:cNvPr id="3806" name="Shape 3806"/>
          <p:cNvCxnSpPr/>
          <p:nvPr/>
        </p:nvCxnSpPr>
        <p:spPr>
          <a:xfrm rot="10800000">
            <a:off x="6947501" y="2668248"/>
            <a:ext cx="167100" cy="1502100"/>
          </a:xfrm>
          <a:prstGeom prst="bentConnector2">
            <a:avLst/>
          </a:prstGeom>
          <a:noFill/>
          <a:ln w="9525" cap="flat" cmpd="sng">
            <a:solidFill>
              <a:schemeClr val="dk2"/>
            </a:solidFill>
            <a:prstDash val="solid"/>
            <a:round/>
            <a:headEnd type="none" w="lg" len="lg"/>
            <a:tailEnd type="triangle" w="lg" len="lg"/>
          </a:ln>
        </p:spPr>
      </p:cxnSp>
      <p:grpSp>
        <p:nvGrpSpPr>
          <p:cNvPr id="3807" name="Shape 3807"/>
          <p:cNvGrpSpPr/>
          <p:nvPr/>
        </p:nvGrpSpPr>
        <p:grpSpPr>
          <a:xfrm>
            <a:off x="4617684" y="3179487"/>
            <a:ext cx="607208" cy="1080439"/>
            <a:chOff x="4770084" y="3027087"/>
            <a:chExt cx="607208" cy="1080439"/>
          </a:xfrm>
        </p:grpSpPr>
        <p:pic>
          <p:nvPicPr>
            <p:cNvPr id="3808" name="Shape 3808"/>
            <p:cNvPicPr preferRelativeResize="0"/>
            <p:nvPr/>
          </p:nvPicPr>
          <p:blipFill>
            <a:blip r:embed="rId4">
              <a:alphaModFix/>
            </a:blip>
            <a:stretch>
              <a:fillRect/>
            </a:stretch>
          </p:blipFill>
          <p:spPr>
            <a:xfrm>
              <a:off x="4770084" y="3330724"/>
              <a:ext cx="607200" cy="602392"/>
            </a:xfrm>
            <a:prstGeom prst="rect">
              <a:avLst/>
            </a:prstGeom>
            <a:noFill/>
            <a:ln>
              <a:noFill/>
            </a:ln>
          </p:spPr>
        </p:pic>
        <p:sp>
          <p:nvSpPr>
            <p:cNvPr id="3809" name="Shape 3809"/>
            <p:cNvSpPr txBox="1"/>
            <p:nvPr/>
          </p:nvSpPr>
          <p:spPr>
            <a:xfrm>
              <a:off x="4842992" y="3027087"/>
              <a:ext cx="523800" cy="2640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Pod</a:t>
              </a:r>
              <a:endParaRPr sz="1000">
                <a:latin typeface="Overpass" pitchFamily="2" charset="77"/>
                <a:ea typeface="Proxima Nova"/>
                <a:cs typeface="Proxima Nova"/>
                <a:sym typeface="Proxima Nova"/>
              </a:endParaRPr>
            </a:p>
          </p:txBody>
        </p:sp>
        <p:sp>
          <p:nvSpPr>
            <p:cNvPr id="3810" name="Shape 3810"/>
            <p:cNvSpPr/>
            <p:nvPr/>
          </p:nvSpPr>
          <p:spPr>
            <a:xfrm>
              <a:off x="4770092" y="3927826"/>
              <a:ext cx="607200" cy="179700"/>
            </a:xfrm>
            <a:prstGeom prst="rect">
              <a:avLst/>
            </a:prstGeom>
            <a:solidFill>
              <a:srgbClr val="0084D1"/>
            </a:solidFill>
            <a:ln w="9525" cap="flat" cmpd="sng">
              <a:solidFill>
                <a:srgbClr val="666666"/>
              </a:solidFill>
              <a:prstDash val="dash"/>
              <a:round/>
              <a:headEnd type="none" w="med" len="med"/>
              <a:tailEnd type="none" w="med" len="med"/>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claim</a:t>
              </a:r>
              <a:endParaRPr sz="800">
                <a:solidFill>
                  <a:srgbClr val="FFFFFF"/>
                </a:solidFill>
                <a:latin typeface="Overpass" pitchFamily="2" charset="77"/>
                <a:ea typeface="Proxima Nova"/>
                <a:cs typeface="Proxima Nova"/>
                <a:sym typeface="Proxima Nova"/>
              </a:endParaRPr>
            </a:p>
          </p:txBody>
        </p:sp>
      </p:grpSp>
      <p:cxnSp>
        <p:nvCxnSpPr>
          <p:cNvPr id="3811" name="Shape 3811"/>
          <p:cNvCxnSpPr>
            <a:stCxn id="3810" idx="3"/>
            <a:endCxn id="3795" idx="4"/>
          </p:cNvCxnSpPr>
          <p:nvPr/>
        </p:nvCxnSpPr>
        <p:spPr>
          <a:xfrm rot="10800000" flipH="1">
            <a:off x="5224892" y="2667976"/>
            <a:ext cx="204300" cy="1502100"/>
          </a:xfrm>
          <a:prstGeom prst="bentConnector2">
            <a:avLst/>
          </a:prstGeom>
          <a:noFill/>
          <a:ln w="9525" cap="flat" cmpd="sng">
            <a:solidFill>
              <a:schemeClr val="dk2"/>
            </a:solidFill>
            <a:prstDash val="solid"/>
            <a:round/>
            <a:headEnd type="none" w="lg" len="lg"/>
            <a:tailEnd type="triangle" w="lg" len="lg"/>
          </a:ln>
        </p:spPr>
      </p:cxnSp>
      <p:sp>
        <p:nvSpPr>
          <p:cNvPr id="3812" name="Shape 3812"/>
          <p:cNvSpPr/>
          <p:nvPr/>
        </p:nvSpPr>
        <p:spPr>
          <a:xfrm>
            <a:off x="4379206" y="2060741"/>
            <a:ext cx="607200" cy="607200"/>
          </a:xfrm>
          <a:prstGeom prst="ellipse">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Ceph</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RBD</a:t>
            </a:r>
            <a:br>
              <a:rPr lang="en" sz="800">
                <a:solidFill>
                  <a:srgbClr val="FFFFFF"/>
                </a:solidFill>
                <a:latin typeface="Overpass" pitchFamily="2" charset="77"/>
                <a:ea typeface="Proxima Nova"/>
                <a:cs typeface="Proxima Nova"/>
                <a:sym typeface="Proxima Nova"/>
              </a:rPr>
            </a:br>
            <a:r>
              <a:rPr lang="en" sz="800">
                <a:solidFill>
                  <a:srgbClr val="FFFFFF"/>
                </a:solidFill>
                <a:latin typeface="Overpass" pitchFamily="2" charset="77"/>
                <a:ea typeface="Proxima Nova"/>
                <a:cs typeface="Proxima Nova"/>
                <a:sym typeface="Proxima Nova"/>
              </a:rPr>
              <a:t>PV</a:t>
            </a:r>
            <a:endParaRPr sz="800">
              <a:solidFill>
                <a:srgbClr val="FFFFFF"/>
              </a:solidFill>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7B2B809D-C30E-134F-B1A2-E72E027E9F11}"/>
              </a:ext>
            </a:extLst>
          </p:cNvPr>
          <p:cNvSpPr>
            <a:spLocks noGrp="1"/>
          </p:cNvSpPr>
          <p:nvPr>
            <p:ph type="sldNum" idx="12"/>
          </p:nvPr>
        </p:nvSpPr>
        <p:spPr/>
        <p:txBody>
          <a:bodyPr/>
          <a:lstStyle/>
          <a:p>
            <a:fld id="{00000000-1234-1234-1234-123412341234}" type="slidenum">
              <a:rPr lang="en" smtClean="0"/>
              <a:pPr/>
              <a:t>77</a:t>
            </a:fld>
            <a:endParaRPr lang="e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16"/>
        <p:cNvGrpSpPr/>
        <p:nvPr/>
      </p:nvGrpSpPr>
      <p:grpSpPr>
        <a:xfrm>
          <a:off x="0" y="0"/>
          <a:ext cx="0" cy="0"/>
          <a:chOff x="0" y="0"/>
          <a:chExt cx="0" cy="0"/>
        </a:xfrm>
      </p:grpSpPr>
      <p:sp>
        <p:nvSpPr>
          <p:cNvPr id="3818" name="Shape 3818"/>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DYNAMIC VOLUME PROVISIONING</a:t>
            </a:r>
            <a:endParaRPr>
              <a:latin typeface="Overpass" pitchFamily="2" charset="77"/>
            </a:endParaRPr>
          </a:p>
        </p:txBody>
      </p:sp>
      <p:pic>
        <p:nvPicPr>
          <p:cNvPr id="3819" name="Shape 3819"/>
          <p:cNvPicPr preferRelativeResize="0"/>
          <p:nvPr/>
        </p:nvPicPr>
        <p:blipFill>
          <a:blip r:embed="rId3">
            <a:alphaModFix/>
          </a:blip>
          <a:stretch>
            <a:fillRect/>
          </a:stretch>
        </p:blipFill>
        <p:spPr>
          <a:xfrm>
            <a:off x="1745176" y="1881950"/>
            <a:ext cx="394500" cy="609661"/>
          </a:xfrm>
          <a:prstGeom prst="rect">
            <a:avLst/>
          </a:prstGeom>
          <a:noFill/>
          <a:ln>
            <a:noFill/>
          </a:ln>
        </p:spPr>
      </p:pic>
      <p:pic>
        <p:nvPicPr>
          <p:cNvPr id="3820" name="Shape 3820"/>
          <p:cNvPicPr preferRelativeResize="0"/>
          <p:nvPr/>
        </p:nvPicPr>
        <p:blipFill>
          <a:blip r:embed="rId3">
            <a:alphaModFix/>
          </a:blip>
          <a:stretch>
            <a:fillRect/>
          </a:stretch>
        </p:blipFill>
        <p:spPr>
          <a:xfrm>
            <a:off x="1745176" y="3407067"/>
            <a:ext cx="394500" cy="609661"/>
          </a:xfrm>
          <a:prstGeom prst="rect">
            <a:avLst/>
          </a:prstGeom>
          <a:noFill/>
          <a:ln>
            <a:noFill/>
          </a:ln>
        </p:spPr>
      </p:pic>
      <p:sp>
        <p:nvSpPr>
          <p:cNvPr id="3821" name="Shape 3821"/>
          <p:cNvSpPr txBox="1"/>
          <p:nvPr/>
        </p:nvSpPr>
        <p:spPr>
          <a:xfrm>
            <a:off x="1371826" y="2450384"/>
            <a:ext cx="1141200" cy="297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Admin</a:t>
            </a:r>
            <a:endParaRPr sz="1200">
              <a:latin typeface="Overpass" pitchFamily="2" charset="77"/>
              <a:ea typeface="Proxima Nova"/>
              <a:cs typeface="Proxima Nova"/>
              <a:sym typeface="Proxima Nova"/>
            </a:endParaRPr>
          </a:p>
        </p:txBody>
      </p:sp>
      <p:sp>
        <p:nvSpPr>
          <p:cNvPr id="3822" name="Shape 3822"/>
          <p:cNvSpPr txBox="1"/>
          <p:nvPr/>
        </p:nvSpPr>
        <p:spPr>
          <a:xfrm>
            <a:off x="1371826" y="3955283"/>
            <a:ext cx="1141200" cy="297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a:latin typeface="Overpass" pitchFamily="2" charset="77"/>
                <a:ea typeface="Proxima Nova"/>
                <a:cs typeface="Proxima Nova"/>
                <a:sym typeface="Proxima Nova"/>
              </a:rPr>
              <a:t>User</a:t>
            </a:r>
            <a:endParaRPr sz="1200">
              <a:latin typeface="Overpass" pitchFamily="2" charset="77"/>
              <a:ea typeface="Proxima Nova"/>
              <a:cs typeface="Proxima Nova"/>
              <a:sym typeface="Proxima Nova"/>
            </a:endParaRPr>
          </a:p>
        </p:txBody>
      </p:sp>
      <p:cxnSp>
        <p:nvCxnSpPr>
          <p:cNvPr id="3823" name="Shape 3823"/>
          <p:cNvCxnSpPr/>
          <p:nvPr/>
        </p:nvCxnSpPr>
        <p:spPr>
          <a:xfrm>
            <a:off x="2309850" y="2241475"/>
            <a:ext cx="1516500" cy="0"/>
          </a:xfrm>
          <a:prstGeom prst="straightConnector1">
            <a:avLst/>
          </a:prstGeom>
          <a:noFill/>
          <a:ln w="9525" cap="flat" cmpd="sng">
            <a:solidFill>
              <a:schemeClr val="dk2"/>
            </a:solidFill>
            <a:prstDash val="dash"/>
            <a:round/>
            <a:headEnd type="none" w="lg" len="lg"/>
            <a:tailEnd type="triangle" w="lg" len="lg"/>
          </a:ln>
        </p:spPr>
      </p:cxnSp>
      <p:cxnSp>
        <p:nvCxnSpPr>
          <p:cNvPr id="3824" name="Shape 3824"/>
          <p:cNvCxnSpPr/>
          <p:nvPr/>
        </p:nvCxnSpPr>
        <p:spPr>
          <a:xfrm>
            <a:off x="2274650" y="3760074"/>
            <a:ext cx="1516500" cy="0"/>
          </a:xfrm>
          <a:prstGeom prst="straightConnector1">
            <a:avLst/>
          </a:prstGeom>
          <a:noFill/>
          <a:ln w="9525" cap="flat" cmpd="sng">
            <a:solidFill>
              <a:schemeClr val="dk2"/>
            </a:solidFill>
            <a:prstDash val="dash"/>
            <a:round/>
            <a:headEnd type="none" w="lg" len="lg"/>
            <a:tailEnd type="triangle" w="lg" len="lg"/>
          </a:ln>
        </p:spPr>
      </p:cxnSp>
      <p:sp>
        <p:nvSpPr>
          <p:cNvPr id="3825" name="Shape 3825"/>
          <p:cNvSpPr txBox="1"/>
          <p:nvPr/>
        </p:nvSpPr>
        <p:spPr>
          <a:xfrm>
            <a:off x="2237500" y="1961850"/>
            <a:ext cx="1516500" cy="2640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define StorageClass</a:t>
            </a:r>
            <a:endParaRPr sz="1000">
              <a:latin typeface="Overpass" pitchFamily="2" charset="77"/>
              <a:ea typeface="Proxima Nova"/>
              <a:cs typeface="Proxima Nova"/>
              <a:sym typeface="Proxima Nova"/>
            </a:endParaRPr>
          </a:p>
        </p:txBody>
      </p:sp>
      <p:sp>
        <p:nvSpPr>
          <p:cNvPr id="3826" name="Shape 3826"/>
          <p:cNvSpPr txBox="1"/>
          <p:nvPr/>
        </p:nvSpPr>
        <p:spPr>
          <a:xfrm>
            <a:off x="2203450" y="3504925"/>
            <a:ext cx="1516500" cy="426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create claim: Fastest</a:t>
            </a:r>
            <a:endParaRPr sz="1000">
              <a:latin typeface="Overpass" pitchFamily="2" charset="77"/>
              <a:ea typeface="Proxima Nova"/>
              <a:cs typeface="Proxima Nova"/>
              <a:sym typeface="Proxima Nova"/>
            </a:endParaRPr>
          </a:p>
        </p:txBody>
      </p:sp>
      <p:sp>
        <p:nvSpPr>
          <p:cNvPr id="3827" name="Shape 3827"/>
          <p:cNvSpPr/>
          <p:nvPr/>
        </p:nvSpPr>
        <p:spPr>
          <a:xfrm>
            <a:off x="3900225" y="1576624"/>
            <a:ext cx="1141200" cy="413400"/>
          </a:xfrm>
          <a:prstGeom prst="rect">
            <a:avLst/>
          </a:prstGeom>
          <a:solidFill>
            <a:srgbClr val="CCCCC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Slow</a:t>
            </a:r>
            <a:br>
              <a:rPr lang="en" sz="1000">
                <a:latin typeface="Overpass" pitchFamily="2" charset="77"/>
                <a:ea typeface="Proxima Nova"/>
                <a:cs typeface="Proxima Nova"/>
                <a:sym typeface="Proxima Nova"/>
              </a:rPr>
            </a:br>
            <a:r>
              <a:rPr lang="en" sz="700">
                <a:latin typeface="Overpass" pitchFamily="2" charset="77"/>
                <a:ea typeface="Proxima Nova"/>
                <a:cs typeface="Proxima Nova"/>
                <a:sym typeface="Proxima Nova"/>
              </a:rPr>
              <a:t>Azure-Disk</a:t>
            </a:r>
            <a:endParaRPr sz="700">
              <a:latin typeface="Overpass" pitchFamily="2" charset="77"/>
              <a:ea typeface="Proxima Nova"/>
              <a:cs typeface="Proxima Nova"/>
              <a:sym typeface="Proxima Nova"/>
            </a:endParaRPr>
          </a:p>
        </p:txBody>
      </p:sp>
      <p:sp>
        <p:nvSpPr>
          <p:cNvPr id="3828" name="Shape 3828"/>
          <p:cNvSpPr/>
          <p:nvPr/>
        </p:nvSpPr>
        <p:spPr>
          <a:xfrm>
            <a:off x="3900225" y="2035727"/>
            <a:ext cx="1141200" cy="413400"/>
          </a:xfrm>
          <a:prstGeom prst="rect">
            <a:avLst/>
          </a:prstGeom>
          <a:solidFill>
            <a:srgbClr val="FFD966"/>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Fast</a:t>
            </a:r>
            <a:br>
              <a:rPr lang="en" sz="1000">
                <a:latin typeface="Overpass" pitchFamily="2" charset="77"/>
                <a:ea typeface="Proxima Nova"/>
                <a:cs typeface="Proxima Nova"/>
                <a:sym typeface="Proxima Nova"/>
              </a:rPr>
            </a:br>
            <a:r>
              <a:rPr lang="en" sz="700">
                <a:latin typeface="Overpass" pitchFamily="2" charset="77"/>
                <a:ea typeface="Proxima Nova"/>
                <a:cs typeface="Proxima Nova"/>
                <a:sym typeface="Proxima Nova"/>
              </a:rPr>
              <a:t>AWS-SSD</a:t>
            </a:r>
            <a:endParaRPr sz="700">
              <a:latin typeface="Overpass" pitchFamily="2" charset="77"/>
              <a:ea typeface="Proxima Nova"/>
              <a:cs typeface="Proxima Nova"/>
              <a:sym typeface="Proxima Nova"/>
            </a:endParaRPr>
          </a:p>
        </p:txBody>
      </p:sp>
      <p:sp>
        <p:nvSpPr>
          <p:cNvPr id="3829" name="Shape 3829"/>
          <p:cNvSpPr/>
          <p:nvPr/>
        </p:nvSpPr>
        <p:spPr>
          <a:xfrm>
            <a:off x="3900225" y="2492927"/>
            <a:ext cx="1141200" cy="413400"/>
          </a:xfrm>
          <a:prstGeom prst="rect">
            <a:avLst/>
          </a:prstGeom>
          <a:solidFill>
            <a:srgbClr val="F0AB0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Fastest</a:t>
            </a:r>
            <a:br>
              <a:rPr lang="en" sz="1000">
                <a:latin typeface="Overpass" pitchFamily="2" charset="77"/>
                <a:ea typeface="Proxima Nova"/>
                <a:cs typeface="Proxima Nova"/>
                <a:sym typeface="Proxima Nova"/>
              </a:rPr>
            </a:br>
            <a:r>
              <a:rPr lang="en" sz="700">
                <a:latin typeface="Overpass" pitchFamily="2" charset="77"/>
                <a:ea typeface="Proxima Nova"/>
                <a:cs typeface="Proxima Nova"/>
                <a:sym typeface="Proxima Nova"/>
              </a:rPr>
              <a:t>NetApp-Flash</a:t>
            </a:r>
            <a:endParaRPr sz="700">
              <a:latin typeface="Overpass" pitchFamily="2" charset="77"/>
              <a:ea typeface="Proxima Nova"/>
              <a:cs typeface="Proxima Nova"/>
              <a:sym typeface="Proxima Nova"/>
            </a:endParaRPr>
          </a:p>
        </p:txBody>
      </p:sp>
      <p:sp>
        <p:nvSpPr>
          <p:cNvPr id="3830" name="Shape 3830"/>
          <p:cNvSpPr/>
          <p:nvPr/>
        </p:nvSpPr>
        <p:spPr>
          <a:xfrm>
            <a:off x="5810925" y="2493877"/>
            <a:ext cx="1141200" cy="413400"/>
          </a:xfrm>
          <a:prstGeom prst="rect">
            <a:avLst/>
          </a:prstGeom>
          <a:solidFill>
            <a:srgbClr val="A3DB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NetApp</a:t>
            </a:r>
            <a:br>
              <a:rPr lang="en" sz="900">
                <a:latin typeface="Overpass" pitchFamily="2" charset="77"/>
                <a:ea typeface="Proxima Nova"/>
                <a:cs typeface="Proxima Nova"/>
                <a:sym typeface="Proxima Nova"/>
              </a:rPr>
            </a:br>
            <a:r>
              <a:rPr lang="en" sz="900">
                <a:latin typeface="Overpass" pitchFamily="2" charset="77"/>
                <a:ea typeface="Proxima Nova"/>
                <a:cs typeface="Proxima Nova"/>
                <a:sym typeface="Proxima Nova"/>
              </a:rPr>
              <a:t>Provisioner</a:t>
            </a:r>
            <a:endParaRPr sz="900">
              <a:latin typeface="Overpass" pitchFamily="2" charset="77"/>
              <a:ea typeface="Proxima Nova"/>
              <a:cs typeface="Proxima Nova"/>
              <a:sym typeface="Proxima Nova"/>
            </a:endParaRPr>
          </a:p>
        </p:txBody>
      </p:sp>
      <p:sp>
        <p:nvSpPr>
          <p:cNvPr id="3831" name="Shape 3831"/>
          <p:cNvSpPr/>
          <p:nvPr/>
        </p:nvSpPr>
        <p:spPr>
          <a:xfrm>
            <a:off x="5810925" y="2035727"/>
            <a:ext cx="1141200" cy="413400"/>
          </a:xfrm>
          <a:prstGeom prst="rect">
            <a:avLst/>
          </a:prstGeom>
          <a:solidFill>
            <a:srgbClr val="A3DB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AWS</a:t>
            </a:r>
            <a:br>
              <a:rPr lang="en" sz="900">
                <a:latin typeface="Overpass" pitchFamily="2" charset="77"/>
                <a:ea typeface="Proxima Nova"/>
                <a:cs typeface="Proxima Nova"/>
                <a:sym typeface="Proxima Nova"/>
              </a:rPr>
            </a:br>
            <a:r>
              <a:rPr lang="en" sz="900">
                <a:latin typeface="Overpass" pitchFamily="2" charset="77"/>
                <a:ea typeface="Proxima Nova"/>
                <a:cs typeface="Proxima Nova"/>
                <a:sym typeface="Proxima Nova"/>
              </a:rPr>
              <a:t>Provisioner</a:t>
            </a:r>
            <a:endParaRPr sz="900">
              <a:latin typeface="Overpass" pitchFamily="2" charset="77"/>
              <a:ea typeface="Proxima Nova"/>
              <a:cs typeface="Proxima Nova"/>
              <a:sym typeface="Proxima Nova"/>
            </a:endParaRPr>
          </a:p>
        </p:txBody>
      </p:sp>
      <p:grpSp>
        <p:nvGrpSpPr>
          <p:cNvPr id="3832" name="Shape 3832"/>
          <p:cNvGrpSpPr/>
          <p:nvPr/>
        </p:nvGrpSpPr>
        <p:grpSpPr>
          <a:xfrm>
            <a:off x="6033834" y="3092939"/>
            <a:ext cx="607208" cy="1080439"/>
            <a:chOff x="4770084" y="3027087"/>
            <a:chExt cx="607208" cy="1080439"/>
          </a:xfrm>
        </p:grpSpPr>
        <p:pic>
          <p:nvPicPr>
            <p:cNvPr id="3833" name="Shape 3833"/>
            <p:cNvPicPr preferRelativeResize="0"/>
            <p:nvPr/>
          </p:nvPicPr>
          <p:blipFill>
            <a:blip r:embed="rId4">
              <a:alphaModFix/>
            </a:blip>
            <a:stretch>
              <a:fillRect/>
            </a:stretch>
          </p:blipFill>
          <p:spPr>
            <a:xfrm>
              <a:off x="4770084" y="3330724"/>
              <a:ext cx="607200" cy="602392"/>
            </a:xfrm>
            <a:prstGeom prst="rect">
              <a:avLst/>
            </a:prstGeom>
            <a:noFill/>
            <a:ln>
              <a:noFill/>
            </a:ln>
          </p:spPr>
        </p:pic>
        <p:sp>
          <p:nvSpPr>
            <p:cNvPr id="3834" name="Shape 3834"/>
            <p:cNvSpPr txBox="1"/>
            <p:nvPr/>
          </p:nvSpPr>
          <p:spPr>
            <a:xfrm>
              <a:off x="4842992" y="3027087"/>
              <a:ext cx="523800" cy="2640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Proxima Nova"/>
                  <a:cs typeface="Proxima Nova"/>
                  <a:sym typeface="Proxima Nova"/>
                </a:rPr>
                <a:t>Pod</a:t>
              </a:r>
              <a:endParaRPr sz="1000">
                <a:latin typeface="Overpass" pitchFamily="2" charset="77"/>
                <a:ea typeface="Proxima Nova"/>
                <a:cs typeface="Proxima Nova"/>
                <a:sym typeface="Proxima Nova"/>
              </a:endParaRPr>
            </a:p>
          </p:txBody>
        </p:sp>
        <p:sp>
          <p:nvSpPr>
            <p:cNvPr id="3835" name="Shape 3835"/>
            <p:cNvSpPr/>
            <p:nvPr/>
          </p:nvSpPr>
          <p:spPr>
            <a:xfrm>
              <a:off x="4770092" y="3927826"/>
              <a:ext cx="607200" cy="179700"/>
            </a:xfrm>
            <a:prstGeom prst="rect">
              <a:avLst/>
            </a:prstGeom>
            <a:solidFill>
              <a:srgbClr val="0084D1"/>
            </a:solidFill>
            <a:ln w="9525" cap="flat" cmpd="sng">
              <a:solidFill>
                <a:srgbClr val="666666"/>
              </a:solidFill>
              <a:prstDash val="dash"/>
              <a:round/>
              <a:headEnd type="none" w="med" len="med"/>
              <a:tailEnd type="none" w="med" len="med"/>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claim</a:t>
              </a:r>
              <a:endParaRPr sz="800">
                <a:solidFill>
                  <a:srgbClr val="FFFFFF"/>
                </a:solidFill>
                <a:latin typeface="Overpass" pitchFamily="2" charset="77"/>
                <a:ea typeface="Proxima Nova"/>
                <a:cs typeface="Proxima Nova"/>
                <a:sym typeface="Proxima Nova"/>
              </a:endParaRPr>
            </a:p>
          </p:txBody>
        </p:sp>
      </p:grpSp>
      <p:cxnSp>
        <p:nvCxnSpPr>
          <p:cNvPr id="3836" name="Shape 3836"/>
          <p:cNvCxnSpPr>
            <a:stCxn id="3829" idx="3"/>
            <a:endCxn id="3830" idx="1"/>
          </p:cNvCxnSpPr>
          <p:nvPr/>
        </p:nvCxnSpPr>
        <p:spPr>
          <a:xfrm>
            <a:off x="5041425" y="2699627"/>
            <a:ext cx="769500" cy="900"/>
          </a:xfrm>
          <a:prstGeom prst="straightConnector1">
            <a:avLst/>
          </a:prstGeom>
          <a:noFill/>
          <a:ln w="9525" cap="flat" cmpd="sng">
            <a:solidFill>
              <a:schemeClr val="dk2"/>
            </a:solidFill>
            <a:prstDash val="solid"/>
            <a:round/>
            <a:headEnd type="none" w="lg" len="lg"/>
            <a:tailEnd type="triangle" w="lg" len="lg"/>
          </a:ln>
        </p:spPr>
      </p:cxnSp>
      <p:sp>
        <p:nvSpPr>
          <p:cNvPr id="3837" name="Shape 3837"/>
          <p:cNvSpPr/>
          <p:nvPr/>
        </p:nvSpPr>
        <p:spPr>
          <a:xfrm>
            <a:off x="7400324" y="2445423"/>
            <a:ext cx="510300" cy="510300"/>
          </a:xfrm>
          <a:prstGeom prst="ellipse">
            <a:avLst/>
          </a:prstGeom>
          <a:solidFill>
            <a:srgbClr val="0084D1"/>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verpass" pitchFamily="2" charset="77"/>
                <a:ea typeface="Proxima Nova"/>
                <a:cs typeface="Proxima Nova"/>
                <a:sym typeface="Proxima Nova"/>
              </a:rPr>
              <a:t>PV</a:t>
            </a:r>
            <a:endParaRPr sz="800">
              <a:solidFill>
                <a:srgbClr val="FFFFFF"/>
              </a:solidFill>
              <a:latin typeface="Overpass" pitchFamily="2" charset="77"/>
              <a:ea typeface="Proxima Nova"/>
              <a:cs typeface="Proxima Nova"/>
              <a:sym typeface="Proxima Nova"/>
            </a:endParaRPr>
          </a:p>
        </p:txBody>
      </p:sp>
      <p:cxnSp>
        <p:nvCxnSpPr>
          <p:cNvPr id="3838" name="Shape 3838"/>
          <p:cNvCxnSpPr>
            <a:stCxn id="3830" idx="3"/>
            <a:endCxn id="3837" idx="2"/>
          </p:cNvCxnSpPr>
          <p:nvPr/>
        </p:nvCxnSpPr>
        <p:spPr>
          <a:xfrm>
            <a:off x="6952125" y="2700577"/>
            <a:ext cx="448200" cy="0"/>
          </a:xfrm>
          <a:prstGeom prst="straightConnector1">
            <a:avLst/>
          </a:prstGeom>
          <a:noFill/>
          <a:ln w="9525" cap="flat" cmpd="sng">
            <a:solidFill>
              <a:schemeClr val="dk2"/>
            </a:solidFill>
            <a:prstDash val="solid"/>
            <a:round/>
            <a:headEnd type="none" w="lg" len="lg"/>
            <a:tailEnd type="triangle" w="lg" len="lg"/>
          </a:ln>
        </p:spPr>
      </p:cxnSp>
      <p:cxnSp>
        <p:nvCxnSpPr>
          <p:cNvPr id="3839" name="Shape 3839"/>
          <p:cNvCxnSpPr>
            <a:stCxn id="3835" idx="3"/>
            <a:endCxn id="3837" idx="4"/>
          </p:cNvCxnSpPr>
          <p:nvPr/>
        </p:nvCxnSpPr>
        <p:spPr>
          <a:xfrm rot="10800000" flipH="1">
            <a:off x="6641042" y="2955828"/>
            <a:ext cx="1014300" cy="1127700"/>
          </a:xfrm>
          <a:prstGeom prst="bentConnector2">
            <a:avLst/>
          </a:prstGeom>
          <a:noFill/>
          <a:ln w="9525" cap="flat" cmpd="sng">
            <a:solidFill>
              <a:schemeClr val="dk2"/>
            </a:solidFill>
            <a:prstDash val="solid"/>
            <a:round/>
            <a:headEnd type="none" w="lg" len="lg"/>
            <a:tailEnd type="stealth" w="lg" len="lg"/>
          </a:ln>
        </p:spPr>
      </p:cxnSp>
      <p:sp>
        <p:nvSpPr>
          <p:cNvPr id="3840" name="Shape 3840"/>
          <p:cNvSpPr/>
          <p:nvPr/>
        </p:nvSpPr>
        <p:spPr>
          <a:xfrm>
            <a:off x="3900225" y="3333026"/>
            <a:ext cx="1141200" cy="891000"/>
          </a:xfrm>
          <a:prstGeom prst="rect">
            <a:avLst/>
          </a:prstGeom>
          <a:solidFill>
            <a:srgbClr val="A3DB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latin typeface="Overpass" pitchFamily="2" charset="77"/>
                <a:ea typeface="Proxima Nova"/>
                <a:cs typeface="Proxima Nova"/>
                <a:sym typeface="Proxima Nova"/>
              </a:rPr>
              <a:t>OpenShift</a:t>
            </a:r>
            <a:endParaRPr sz="1000">
              <a:latin typeface="Overpass" pitchFamily="2" charset="77"/>
              <a:ea typeface="Proxima Nova"/>
              <a:cs typeface="Proxima Nova"/>
              <a:sym typeface="Proxima Nova"/>
            </a:endParaRPr>
          </a:p>
          <a:p>
            <a:pPr marL="0" lvl="0" indent="0" algn="ctr" rtl="0">
              <a:spcBef>
                <a:spcPts val="0"/>
              </a:spcBef>
              <a:spcAft>
                <a:spcPts val="0"/>
              </a:spcAft>
              <a:buNone/>
            </a:pPr>
            <a:r>
              <a:rPr lang="en" sz="1000">
                <a:latin typeface="Overpass" pitchFamily="2" charset="77"/>
                <a:ea typeface="Proxima Nova"/>
                <a:cs typeface="Proxima Nova"/>
                <a:sym typeface="Proxima Nova"/>
              </a:rPr>
              <a:t>PV Controller</a:t>
            </a:r>
            <a:endParaRPr sz="1000">
              <a:latin typeface="Overpass" pitchFamily="2" charset="77"/>
              <a:ea typeface="Proxima Nova"/>
              <a:cs typeface="Proxima Nova"/>
              <a:sym typeface="Proxima Nova"/>
            </a:endParaRPr>
          </a:p>
        </p:txBody>
      </p:sp>
      <p:cxnSp>
        <p:nvCxnSpPr>
          <p:cNvPr id="3841" name="Shape 3841"/>
          <p:cNvCxnSpPr>
            <a:stCxn id="3840" idx="0"/>
            <a:endCxn id="3829" idx="2"/>
          </p:cNvCxnSpPr>
          <p:nvPr/>
        </p:nvCxnSpPr>
        <p:spPr>
          <a:xfrm rot="10800000">
            <a:off x="4470825" y="2906426"/>
            <a:ext cx="0" cy="426600"/>
          </a:xfrm>
          <a:prstGeom prst="straightConnector1">
            <a:avLst/>
          </a:prstGeom>
          <a:noFill/>
          <a:ln w="9525" cap="flat" cmpd="sng">
            <a:solidFill>
              <a:schemeClr val="dk2"/>
            </a:solidFill>
            <a:prstDash val="dot"/>
            <a:round/>
            <a:headEnd type="none" w="lg" len="lg"/>
            <a:tailEnd type="triangle" w="lg" len="lg"/>
          </a:ln>
        </p:spPr>
      </p:cxnSp>
      <p:sp>
        <p:nvSpPr>
          <p:cNvPr id="3842" name="Shape 3842"/>
          <p:cNvSpPr txBox="1"/>
          <p:nvPr/>
        </p:nvSpPr>
        <p:spPr>
          <a:xfrm>
            <a:off x="5059502" y="2422572"/>
            <a:ext cx="735000" cy="2640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a:latin typeface="Overpass" pitchFamily="2" charset="77"/>
                <a:ea typeface="Proxima Nova"/>
                <a:cs typeface="Proxima Nova"/>
                <a:sym typeface="Proxima Nova"/>
              </a:rPr>
              <a:t>provision</a:t>
            </a:r>
            <a:endParaRPr sz="900">
              <a:latin typeface="Overpass" pitchFamily="2" charset="77"/>
              <a:ea typeface="Proxima Nova"/>
              <a:cs typeface="Proxima Nova"/>
              <a:sym typeface="Proxima Nova"/>
            </a:endParaRPr>
          </a:p>
        </p:txBody>
      </p:sp>
      <p:sp>
        <p:nvSpPr>
          <p:cNvPr id="3843" name="Shape 3843"/>
          <p:cNvSpPr/>
          <p:nvPr/>
        </p:nvSpPr>
        <p:spPr>
          <a:xfrm>
            <a:off x="5810925" y="1578527"/>
            <a:ext cx="1141200" cy="413400"/>
          </a:xfrm>
          <a:prstGeom prst="rect">
            <a:avLst/>
          </a:prstGeom>
          <a:solidFill>
            <a:srgbClr val="A3DBE8"/>
          </a:solidFill>
          <a:ln>
            <a:noFill/>
          </a:ln>
        </p:spPr>
        <p:txBody>
          <a:bodyPr wrap="square" lIns="91425" tIns="91425" rIns="91425" bIns="91425" anchor="ctr" anchorCtr="0">
            <a:noAutofit/>
          </a:bodyPr>
          <a:lstStyle/>
          <a:p>
            <a:pPr marL="0" lvl="0" indent="0" algn="ctr" rtl="0">
              <a:spcBef>
                <a:spcPts val="0"/>
              </a:spcBef>
              <a:spcAft>
                <a:spcPts val="0"/>
              </a:spcAft>
              <a:buNone/>
            </a:pPr>
            <a:r>
              <a:rPr lang="en" sz="900">
                <a:latin typeface="Overpass" pitchFamily="2" charset="77"/>
                <a:ea typeface="Proxima Nova"/>
                <a:cs typeface="Proxima Nova"/>
                <a:sym typeface="Proxima Nova"/>
              </a:rPr>
              <a:t>Azure</a:t>
            </a:r>
            <a:br>
              <a:rPr lang="en" sz="900">
                <a:latin typeface="Overpass" pitchFamily="2" charset="77"/>
                <a:ea typeface="Proxima Nova"/>
                <a:cs typeface="Proxima Nova"/>
                <a:sym typeface="Proxima Nova"/>
              </a:rPr>
            </a:br>
            <a:r>
              <a:rPr lang="en" sz="900">
                <a:latin typeface="Overpass" pitchFamily="2" charset="77"/>
                <a:ea typeface="Proxima Nova"/>
                <a:cs typeface="Proxima Nova"/>
                <a:sym typeface="Proxima Nova"/>
              </a:rPr>
              <a:t>Provisioner</a:t>
            </a:r>
            <a:endParaRPr sz="900">
              <a:latin typeface="Overpass" pitchFamily="2" charset="77"/>
              <a:ea typeface="Proxima Nova"/>
              <a:cs typeface="Proxima Nova"/>
              <a:sym typeface="Proxima Nova"/>
            </a:endParaRPr>
          </a:p>
        </p:txBody>
      </p:sp>
      <p:sp>
        <p:nvSpPr>
          <p:cNvPr id="3844" name="Shape 3844"/>
          <p:cNvSpPr txBox="1"/>
          <p:nvPr/>
        </p:nvSpPr>
        <p:spPr>
          <a:xfrm>
            <a:off x="6851008" y="3813628"/>
            <a:ext cx="510300" cy="2640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900">
                <a:latin typeface="Overpass" pitchFamily="2" charset="77"/>
                <a:ea typeface="Proxima Nova"/>
                <a:cs typeface="Proxima Nova"/>
                <a:sym typeface="Proxima Nova"/>
              </a:rPr>
              <a:t>bound</a:t>
            </a:r>
            <a:endParaRPr sz="900">
              <a:latin typeface="Overpass" pitchFamily="2" charset="77"/>
              <a:ea typeface="Proxima Nova"/>
              <a:cs typeface="Proxima Nova"/>
              <a:sym typeface="Proxima Nova"/>
            </a:endParaRPr>
          </a:p>
        </p:txBody>
      </p:sp>
      <p:sp>
        <p:nvSpPr>
          <p:cNvPr id="2" name="Slide Number Placeholder 1">
            <a:extLst>
              <a:ext uri="{FF2B5EF4-FFF2-40B4-BE49-F238E27FC236}">
                <a16:creationId xmlns:a16="http://schemas.microsoft.com/office/drawing/2014/main" id="{7C97F3AF-3079-E849-881B-D492BD24FD7E}"/>
              </a:ext>
            </a:extLst>
          </p:cNvPr>
          <p:cNvSpPr>
            <a:spLocks noGrp="1"/>
          </p:cNvSpPr>
          <p:nvPr>
            <p:ph type="sldNum" idx="12"/>
          </p:nvPr>
        </p:nvSpPr>
        <p:spPr/>
        <p:txBody>
          <a:bodyPr/>
          <a:lstStyle/>
          <a:p>
            <a:fld id="{00000000-1234-1234-1234-123412341234}" type="slidenum">
              <a:rPr lang="en" smtClean="0"/>
              <a:pPr/>
              <a:t>78</a:t>
            </a:fld>
            <a:endParaRPr lang="e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48"/>
        <p:cNvGrpSpPr/>
        <p:nvPr/>
      </p:nvGrpSpPr>
      <p:grpSpPr>
        <a:xfrm>
          <a:off x="0" y="0"/>
          <a:ext cx="0" cy="0"/>
          <a:chOff x="0" y="0"/>
          <a:chExt cx="0" cy="0"/>
        </a:xfrm>
      </p:grpSpPr>
      <p:sp>
        <p:nvSpPr>
          <p:cNvPr id="3850" name="Shape 3850"/>
          <p:cNvSpPr txBox="1">
            <a:spLocks noGrp="1"/>
          </p:cNvSpPr>
          <p:nvPr>
            <p:ph type="body" idx="1"/>
          </p:nvPr>
        </p:nvSpPr>
        <p:spPr>
          <a:xfrm>
            <a:off x="826700" y="1233775"/>
            <a:ext cx="4141500" cy="3290100"/>
          </a:xfrm>
          <a:prstGeom prst="rect">
            <a:avLst/>
          </a:prstGeom>
        </p:spPr>
        <p:txBody>
          <a:bodyPr wrap="square" lIns="91425" tIns="91425" rIns="91425" bIns="91425" anchor="t" anchorCtr="0">
            <a:noAutofit/>
          </a:bodyPr>
          <a:lstStyle/>
          <a:p>
            <a:pPr marL="457200" lvl="0" indent="-292100">
              <a:lnSpc>
                <a:spcPct val="150000"/>
              </a:lnSpc>
              <a:spcBef>
                <a:spcPts val="600"/>
              </a:spcBef>
              <a:spcAft>
                <a:spcPts val="0"/>
              </a:spcAft>
              <a:buSzPts val="1000"/>
              <a:buChar char="●"/>
            </a:pPr>
            <a:r>
              <a:rPr lang="en">
                <a:latin typeface="Overpass" pitchFamily="2" charset="77"/>
              </a:rPr>
              <a:t>Containerized Red Hat Gluster Storage</a:t>
            </a:r>
            <a:endParaRPr>
              <a:latin typeface="Overpass" pitchFamily="2" charset="77"/>
            </a:endParaRPr>
          </a:p>
          <a:p>
            <a:pPr marL="457200" lvl="0" indent="-292100">
              <a:lnSpc>
                <a:spcPct val="150000"/>
              </a:lnSpc>
              <a:spcBef>
                <a:spcPts val="0"/>
              </a:spcBef>
              <a:spcAft>
                <a:spcPts val="0"/>
              </a:spcAft>
              <a:buSzPts val="1000"/>
              <a:buChar char="●"/>
            </a:pPr>
            <a:r>
              <a:rPr lang="en">
                <a:latin typeface="Overpass" pitchFamily="2" charset="77"/>
              </a:rPr>
              <a:t>Native integration with OpenShift </a:t>
            </a:r>
            <a:endParaRPr>
              <a:latin typeface="Overpass" pitchFamily="2" charset="77"/>
            </a:endParaRPr>
          </a:p>
          <a:p>
            <a:pPr marL="457200" lvl="0" indent="-292100">
              <a:lnSpc>
                <a:spcPct val="150000"/>
              </a:lnSpc>
              <a:spcBef>
                <a:spcPts val="0"/>
              </a:spcBef>
              <a:spcAft>
                <a:spcPts val="0"/>
              </a:spcAft>
              <a:buSzPts val="1000"/>
              <a:buChar char="●"/>
            </a:pPr>
            <a:r>
              <a:rPr lang="en">
                <a:latin typeface="Overpass" pitchFamily="2" charset="77"/>
              </a:rPr>
              <a:t>Unified Orchestration using Kubernetes for applications and storage </a:t>
            </a:r>
            <a:endParaRPr>
              <a:latin typeface="Overpass" pitchFamily="2" charset="77"/>
            </a:endParaRPr>
          </a:p>
          <a:p>
            <a:pPr marL="457200" lvl="0" indent="-292100">
              <a:lnSpc>
                <a:spcPct val="150000"/>
              </a:lnSpc>
              <a:spcBef>
                <a:spcPts val="0"/>
              </a:spcBef>
              <a:spcAft>
                <a:spcPts val="0"/>
              </a:spcAft>
              <a:buSzPts val="1000"/>
              <a:buChar char="●"/>
            </a:pPr>
            <a:r>
              <a:rPr lang="en">
                <a:latin typeface="Overpass" pitchFamily="2" charset="77"/>
              </a:rPr>
              <a:t>Greater control &amp; ease of use for developers</a:t>
            </a:r>
            <a:endParaRPr>
              <a:latin typeface="Overpass" pitchFamily="2" charset="77"/>
            </a:endParaRPr>
          </a:p>
          <a:p>
            <a:pPr marL="457200" lvl="0" indent="-292100">
              <a:lnSpc>
                <a:spcPct val="150000"/>
              </a:lnSpc>
              <a:spcBef>
                <a:spcPts val="0"/>
              </a:spcBef>
              <a:spcAft>
                <a:spcPts val="0"/>
              </a:spcAft>
              <a:buSzPts val="1000"/>
              <a:buChar char="●"/>
            </a:pPr>
            <a:r>
              <a:rPr lang="en">
                <a:latin typeface="Overpass" pitchFamily="2" charset="77"/>
              </a:rPr>
              <a:t>Lower TCO through convergence</a:t>
            </a:r>
            <a:endParaRPr>
              <a:latin typeface="Overpass" pitchFamily="2" charset="77"/>
            </a:endParaRPr>
          </a:p>
          <a:p>
            <a:pPr marL="457200" lvl="0" indent="-292100" rtl="0">
              <a:lnSpc>
                <a:spcPct val="150000"/>
              </a:lnSpc>
              <a:spcBef>
                <a:spcPts val="0"/>
              </a:spcBef>
              <a:spcAft>
                <a:spcPts val="0"/>
              </a:spcAft>
              <a:buSzPts val="1000"/>
              <a:buChar char="●"/>
            </a:pPr>
            <a:r>
              <a:rPr lang="en">
                <a:latin typeface="Overpass" pitchFamily="2" charset="77"/>
              </a:rPr>
              <a:t>Single vendor Support</a:t>
            </a:r>
            <a:endParaRPr>
              <a:latin typeface="Overpass" pitchFamily="2" charset="77"/>
            </a:endParaRPr>
          </a:p>
        </p:txBody>
      </p:sp>
      <p:grpSp>
        <p:nvGrpSpPr>
          <p:cNvPr id="3851" name="Shape 3851"/>
          <p:cNvGrpSpPr/>
          <p:nvPr/>
        </p:nvGrpSpPr>
        <p:grpSpPr>
          <a:xfrm>
            <a:off x="5044505" y="1395262"/>
            <a:ext cx="3522846" cy="2681049"/>
            <a:chOff x="437650" y="1468300"/>
            <a:chExt cx="3698526" cy="2814750"/>
          </a:xfrm>
        </p:grpSpPr>
        <p:pic>
          <p:nvPicPr>
            <p:cNvPr id="3852" name="Shape 3852" descr="Infrastructure.png"/>
            <p:cNvPicPr preferRelativeResize="0"/>
            <p:nvPr/>
          </p:nvPicPr>
          <p:blipFill rotWithShape="1">
            <a:blip r:embed="rId3">
              <a:alphaModFix/>
            </a:blip>
            <a:srcRect l="18433" r="71334"/>
            <a:stretch/>
          </p:blipFill>
          <p:spPr>
            <a:xfrm>
              <a:off x="437650" y="1468300"/>
              <a:ext cx="3698526" cy="2814750"/>
            </a:xfrm>
            <a:prstGeom prst="rect">
              <a:avLst/>
            </a:prstGeom>
            <a:noFill/>
            <a:ln>
              <a:noFill/>
            </a:ln>
          </p:spPr>
        </p:pic>
        <p:sp>
          <p:nvSpPr>
            <p:cNvPr id="3853" name="Shape 3853"/>
            <p:cNvSpPr txBox="1"/>
            <p:nvPr/>
          </p:nvSpPr>
          <p:spPr>
            <a:xfrm>
              <a:off x="604830" y="2881221"/>
              <a:ext cx="3371700" cy="1178700"/>
            </a:xfrm>
            <a:prstGeom prst="rect">
              <a:avLst/>
            </a:prstGeom>
            <a:solidFill>
              <a:srgbClr val="0084D1"/>
            </a:solidFill>
            <a:ln w="19075" cap="flat" cmpd="sng">
              <a:solidFill>
                <a:srgbClr val="FFFFFF"/>
              </a:solidFill>
              <a:prstDash val="solid"/>
              <a:round/>
              <a:headEnd type="none" w="med" len="med"/>
              <a:tailEnd type="none" w="med" len="med"/>
            </a:ln>
          </p:spPr>
          <p:txBody>
            <a:bodyPr wrap="square" lIns="91425" tIns="91425" rIns="91425" bIns="91425" anchor="b" anchorCtr="0">
              <a:noAutofit/>
            </a:bodyPr>
            <a:lstStyle/>
            <a:p>
              <a:pPr marL="0" marR="0" lvl="0" indent="0" algn="ctr" rtl="0">
                <a:lnSpc>
                  <a:spcPct val="100000"/>
                </a:lnSpc>
                <a:spcBef>
                  <a:spcPts val="0"/>
                </a:spcBef>
                <a:spcAft>
                  <a:spcPts val="0"/>
                </a:spcAft>
                <a:buClr>
                  <a:srgbClr val="000000"/>
                </a:buClr>
                <a:buFont typeface="Arial"/>
                <a:buNone/>
              </a:pPr>
              <a:endParaRPr sz="10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Clr>
                  <a:srgbClr val="000000"/>
                </a:buClr>
                <a:buFont typeface="Arial"/>
                <a:buNone/>
              </a:pPr>
              <a:endParaRPr sz="10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Clr>
                  <a:srgbClr val="FFFFFF"/>
                </a:buClr>
                <a:buFont typeface="Arial"/>
                <a:buNone/>
              </a:pPr>
              <a:r>
                <a:rPr lang="en" sz="1000">
                  <a:solidFill>
                    <a:srgbClr val="FFFFFF"/>
                  </a:solidFill>
                  <a:latin typeface="Overpass" pitchFamily="2" charset="77"/>
                  <a:ea typeface="Proxima Nova"/>
                  <a:cs typeface="Proxima Nova"/>
                  <a:sym typeface="Proxima Nova"/>
                </a:rPr>
                <a:t>DISTRIBUTED, SECURE, SCALE-OUT STORAGE CLUSTER</a:t>
              </a:r>
              <a:endParaRPr sz="1000">
                <a:solidFill>
                  <a:srgbClr val="FFFFFF"/>
                </a:solidFill>
                <a:latin typeface="Overpass" pitchFamily="2" charset="77"/>
                <a:ea typeface="Proxima Nova"/>
                <a:cs typeface="Proxima Nova"/>
                <a:sym typeface="Proxima Nova"/>
              </a:endParaRPr>
            </a:p>
          </p:txBody>
        </p:sp>
        <p:sp>
          <p:nvSpPr>
            <p:cNvPr id="3854" name="Shape 3854"/>
            <p:cNvSpPr txBox="1"/>
            <p:nvPr/>
          </p:nvSpPr>
          <p:spPr>
            <a:xfrm>
              <a:off x="655032" y="2457868"/>
              <a:ext cx="1048500" cy="517500"/>
            </a:xfrm>
            <a:prstGeom prst="rect">
              <a:avLst/>
            </a:prstGeom>
            <a:solidFill>
              <a:srgbClr val="999999"/>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APPLICATION</a:t>
              </a:r>
              <a:endParaRPr sz="800">
                <a:solidFill>
                  <a:srgbClr val="FFFFFF"/>
                </a:solidFill>
                <a:latin typeface="Overpass" pitchFamily="2" charset="77"/>
                <a:ea typeface="Proxima Nova"/>
                <a:cs typeface="Proxima Nova"/>
                <a:sym typeface="Proxima Nova"/>
              </a:endParaRPr>
            </a:p>
            <a:p>
              <a:pPr marL="0" marR="0" lvl="0" indent="0" algn="ctr" rtl="0">
                <a:lnSpc>
                  <a:spcPct val="100000"/>
                </a:lnSpc>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CONTAINER</a:t>
              </a:r>
              <a:endParaRPr sz="800">
                <a:latin typeface="Overpass" pitchFamily="2" charset="77"/>
                <a:ea typeface="Proxima Nova"/>
                <a:cs typeface="Proxima Nova"/>
                <a:sym typeface="Proxima Nova"/>
              </a:endParaRPr>
            </a:p>
          </p:txBody>
        </p:sp>
        <p:sp>
          <p:nvSpPr>
            <p:cNvPr id="3855" name="Shape 3855"/>
            <p:cNvSpPr txBox="1"/>
            <p:nvPr/>
          </p:nvSpPr>
          <p:spPr>
            <a:xfrm>
              <a:off x="1753928" y="2457868"/>
              <a:ext cx="1048500" cy="517500"/>
            </a:xfrm>
            <a:prstGeom prst="rect">
              <a:avLst/>
            </a:prstGeom>
            <a:solidFill>
              <a:srgbClr val="999999"/>
            </a:solidFill>
            <a:ln>
              <a:noFill/>
            </a:ln>
          </p:spPr>
          <p:txBody>
            <a:bodyPr wrap="square" lIns="91425" tIns="91425" rIns="91425" bIns="91425" anchor="ctr" anchorCtr="0">
              <a:noAutofit/>
            </a:bodyPr>
            <a:lstStyle/>
            <a:p>
              <a:pPr marL="0" lvl="0" indent="0" algn="ctr" rtl="0">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APPLICATION CONTAINER</a:t>
              </a:r>
              <a:endParaRPr sz="800">
                <a:latin typeface="Overpass" pitchFamily="2" charset="77"/>
                <a:ea typeface="Proxima Nova"/>
                <a:cs typeface="Proxima Nova"/>
                <a:sym typeface="Proxima Nova"/>
              </a:endParaRPr>
            </a:p>
          </p:txBody>
        </p:sp>
        <p:sp>
          <p:nvSpPr>
            <p:cNvPr id="3856" name="Shape 3856"/>
            <p:cNvSpPr txBox="1"/>
            <p:nvPr/>
          </p:nvSpPr>
          <p:spPr>
            <a:xfrm>
              <a:off x="2852823" y="2457868"/>
              <a:ext cx="1048500" cy="517500"/>
            </a:xfrm>
            <a:prstGeom prst="rect">
              <a:avLst/>
            </a:prstGeom>
            <a:solidFill>
              <a:srgbClr val="999999"/>
            </a:solidFill>
            <a:ln>
              <a:noFill/>
            </a:ln>
          </p:spPr>
          <p:txBody>
            <a:bodyPr wrap="square" lIns="91425" tIns="91425" rIns="91425" bIns="91425" anchor="ctr" anchorCtr="0">
              <a:noAutofit/>
            </a:bodyPr>
            <a:lstStyle/>
            <a:p>
              <a:pPr marL="0" lvl="0" indent="0" algn="ctr" rtl="0">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APPLICATION CONTAINER</a:t>
              </a:r>
              <a:endParaRPr sz="900">
                <a:latin typeface="Overpass" pitchFamily="2" charset="77"/>
                <a:ea typeface="Proxima Nova"/>
                <a:cs typeface="Proxima Nova"/>
                <a:sym typeface="Proxima Nova"/>
              </a:endParaRPr>
            </a:p>
          </p:txBody>
        </p:sp>
        <p:sp>
          <p:nvSpPr>
            <p:cNvPr id="3857" name="Shape 3857"/>
            <p:cNvSpPr txBox="1"/>
            <p:nvPr/>
          </p:nvSpPr>
          <p:spPr>
            <a:xfrm>
              <a:off x="655046" y="2975489"/>
              <a:ext cx="1048500" cy="4470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STORAGE</a:t>
              </a:r>
              <a:endParaRPr sz="800">
                <a:solidFill>
                  <a:srgbClr val="FFFFFF"/>
                </a:solidFill>
                <a:latin typeface="Overpass" pitchFamily="2" charset="77"/>
                <a:ea typeface="Proxima Nova"/>
                <a:cs typeface="Proxima Nova"/>
                <a:sym typeface="Proxima Nova"/>
              </a:endParaRPr>
            </a:p>
            <a:p>
              <a:pPr marL="0" marR="0" lvl="0" indent="0" algn="ctr" rtl="0">
                <a:lnSpc>
                  <a:spcPct val="100000"/>
                </a:lnSpc>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CONTAINER</a:t>
              </a:r>
              <a:endParaRPr sz="800">
                <a:solidFill>
                  <a:srgbClr val="FFFFFF"/>
                </a:solidFill>
                <a:latin typeface="Overpass" pitchFamily="2" charset="77"/>
                <a:ea typeface="Proxima Nova"/>
                <a:cs typeface="Proxima Nova"/>
                <a:sym typeface="Proxima Nova"/>
              </a:endParaRPr>
            </a:p>
          </p:txBody>
        </p:sp>
        <p:sp>
          <p:nvSpPr>
            <p:cNvPr id="3858" name="Shape 3858"/>
            <p:cNvSpPr txBox="1"/>
            <p:nvPr/>
          </p:nvSpPr>
          <p:spPr>
            <a:xfrm>
              <a:off x="1755407" y="2975489"/>
              <a:ext cx="1048500" cy="4470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STORAGE</a:t>
              </a: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CONTAINER</a:t>
              </a:r>
              <a:endParaRPr sz="900">
                <a:solidFill>
                  <a:srgbClr val="FFFFFF"/>
                </a:solidFill>
                <a:latin typeface="Overpass" pitchFamily="2" charset="77"/>
                <a:ea typeface="Proxima Nova"/>
                <a:cs typeface="Proxima Nova"/>
                <a:sym typeface="Proxima Nova"/>
              </a:endParaRPr>
            </a:p>
          </p:txBody>
        </p:sp>
        <p:sp>
          <p:nvSpPr>
            <p:cNvPr id="3859" name="Shape 3859"/>
            <p:cNvSpPr txBox="1"/>
            <p:nvPr/>
          </p:nvSpPr>
          <p:spPr>
            <a:xfrm>
              <a:off x="2855769" y="2975489"/>
              <a:ext cx="1048500" cy="447000"/>
            </a:xfrm>
            <a:prstGeom prst="rect">
              <a:avLst/>
            </a:prstGeom>
            <a:solidFill>
              <a:srgbClr val="3F9C35"/>
            </a:solidFill>
            <a:ln>
              <a:noFill/>
            </a:ln>
          </p:spPr>
          <p:txBody>
            <a:bodyPr wrap="square" lIns="91425" tIns="91425" rIns="91425" bIns="91425" anchor="ctr" anchorCtr="0">
              <a:noAutofit/>
            </a:bodyPr>
            <a:lstStyle/>
            <a:p>
              <a:pPr marL="0" lvl="0" indent="0" algn="ctr" rtl="0">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STORAGE</a:t>
              </a:r>
              <a:endParaRPr sz="800">
                <a:solidFill>
                  <a:srgbClr val="FFFFFF"/>
                </a:solidFill>
                <a:latin typeface="Overpass" pitchFamily="2" charset="77"/>
                <a:ea typeface="Proxima Nova"/>
                <a:cs typeface="Proxima Nova"/>
                <a:sym typeface="Proxima Nova"/>
              </a:endParaRPr>
            </a:p>
            <a:p>
              <a:pPr marL="0" lvl="0" indent="0" algn="ctr" rtl="0">
                <a:spcBef>
                  <a:spcPts val="0"/>
                </a:spcBef>
                <a:spcAft>
                  <a:spcPts val="0"/>
                </a:spcAft>
                <a:buClr>
                  <a:srgbClr val="FFFFFF"/>
                </a:buClr>
                <a:buFont typeface="Arial"/>
                <a:buNone/>
              </a:pPr>
              <a:r>
                <a:rPr lang="en" sz="800">
                  <a:solidFill>
                    <a:srgbClr val="FFFFFF"/>
                  </a:solidFill>
                  <a:latin typeface="Overpass" pitchFamily="2" charset="77"/>
                  <a:ea typeface="Proxima Nova"/>
                  <a:cs typeface="Proxima Nova"/>
                  <a:sym typeface="Proxima Nova"/>
                </a:rPr>
                <a:t>CONTAINER</a:t>
              </a:r>
              <a:endParaRPr sz="900">
                <a:solidFill>
                  <a:srgbClr val="FFFFFF"/>
                </a:solidFill>
                <a:latin typeface="Overpass" pitchFamily="2" charset="77"/>
                <a:ea typeface="Proxima Nova"/>
                <a:cs typeface="Proxima Nova"/>
                <a:sym typeface="Proxima Nova"/>
              </a:endParaRPr>
            </a:p>
          </p:txBody>
        </p:sp>
        <p:pic>
          <p:nvPicPr>
            <p:cNvPr id="3860" name="Shape 3860"/>
            <p:cNvPicPr preferRelativeResize="0"/>
            <p:nvPr/>
          </p:nvPicPr>
          <p:blipFill>
            <a:blip r:embed="rId4">
              <a:alphaModFix/>
            </a:blip>
            <a:stretch>
              <a:fillRect/>
            </a:stretch>
          </p:blipFill>
          <p:spPr>
            <a:xfrm>
              <a:off x="713201" y="1525429"/>
              <a:ext cx="3129927" cy="804575"/>
            </a:xfrm>
            <a:prstGeom prst="rect">
              <a:avLst/>
            </a:prstGeom>
            <a:noFill/>
            <a:ln>
              <a:noFill/>
            </a:ln>
          </p:spPr>
        </p:pic>
      </p:grpSp>
      <p:sp>
        <p:nvSpPr>
          <p:cNvPr id="3861" name="Shape 386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rtl="0">
              <a:spcBef>
                <a:spcPts val="0"/>
              </a:spcBef>
              <a:spcAft>
                <a:spcPts val="0"/>
              </a:spcAft>
              <a:buNone/>
            </a:pPr>
            <a:r>
              <a:rPr lang="en">
                <a:latin typeface="Overpass" pitchFamily="2" charset="77"/>
              </a:rPr>
              <a:t>CONTAINER-NATIVE STORAGE</a:t>
            </a:r>
            <a:endParaRPr>
              <a:latin typeface="Overpass" pitchFamily="2" charset="77"/>
            </a:endParaRPr>
          </a:p>
        </p:txBody>
      </p:sp>
      <p:sp>
        <p:nvSpPr>
          <p:cNvPr id="2" name="Slide Number Placeholder 1">
            <a:extLst>
              <a:ext uri="{FF2B5EF4-FFF2-40B4-BE49-F238E27FC236}">
                <a16:creationId xmlns:a16="http://schemas.microsoft.com/office/drawing/2014/main" id="{D92BE5F6-7FBB-F842-AE87-88DC6E49A5A7}"/>
              </a:ext>
            </a:extLst>
          </p:cNvPr>
          <p:cNvSpPr>
            <a:spLocks noGrp="1"/>
          </p:cNvSpPr>
          <p:nvPr>
            <p:ph type="sldNum" idx="12"/>
          </p:nvPr>
        </p:nvSpPr>
        <p:spPr/>
        <p:txBody>
          <a:bodyPr/>
          <a:lstStyle/>
          <a:p>
            <a:fld id="{00000000-1234-1234-1234-123412341234}" type="slidenum">
              <a:rPr lang="en" smtClean="0"/>
              <a:pPr/>
              <a:t>79</a:t>
            </a:fld>
            <a:endParaRPr lang="e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3" name="Shape 673"/>
          <p:cNvSpPr/>
          <p:nvPr/>
        </p:nvSpPr>
        <p:spPr>
          <a:xfrm>
            <a:off x="6228500" y="1927657"/>
            <a:ext cx="1802100" cy="1805400"/>
          </a:xfrm>
          <a:prstGeom prst="rect">
            <a:avLst/>
          </a:prstGeom>
          <a:noFill/>
          <a:ln w="9525" cap="flat" cmpd="sng">
            <a:solidFill>
              <a:srgbClr val="666666"/>
            </a:solidFill>
            <a:prstDash val="dash"/>
            <a:round/>
            <a:headEnd type="none" w="med" len="med"/>
            <a:tailEnd type="none" w="med" len="med"/>
          </a:ln>
        </p:spPr>
        <p:txBody>
          <a:bodyPr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grpSp>
        <p:nvGrpSpPr>
          <p:cNvPr id="674" name="Shape 674"/>
          <p:cNvGrpSpPr/>
          <p:nvPr/>
        </p:nvGrpSpPr>
        <p:grpSpPr>
          <a:xfrm>
            <a:off x="1021000" y="1927662"/>
            <a:ext cx="3044700" cy="1729913"/>
            <a:chOff x="950950" y="2433462"/>
            <a:chExt cx="3044700" cy="1729913"/>
          </a:xfrm>
        </p:grpSpPr>
        <p:sp>
          <p:nvSpPr>
            <p:cNvPr id="675" name="Shape 675"/>
            <p:cNvSpPr/>
            <p:nvPr/>
          </p:nvSpPr>
          <p:spPr>
            <a:xfrm>
              <a:off x="950950" y="3766475"/>
              <a:ext cx="1673100" cy="3969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Base Image</a:t>
              </a:r>
              <a:endParaRPr sz="1000">
                <a:solidFill>
                  <a:srgbClr val="FFFFFF"/>
                </a:solidFill>
                <a:latin typeface="Overpass" pitchFamily="2" charset="77"/>
                <a:ea typeface="Overpass"/>
                <a:cs typeface="Overpass"/>
                <a:sym typeface="Overpass"/>
              </a:endParaRPr>
            </a:p>
          </p:txBody>
        </p:sp>
        <p:sp>
          <p:nvSpPr>
            <p:cNvPr id="676" name="Shape 676"/>
            <p:cNvSpPr/>
            <p:nvPr/>
          </p:nvSpPr>
          <p:spPr>
            <a:xfrm>
              <a:off x="1408150" y="3322137"/>
              <a:ext cx="1673100" cy="3969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Image Layer 1</a:t>
              </a:r>
              <a:endParaRPr sz="1000">
                <a:solidFill>
                  <a:srgbClr val="FFFFFF"/>
                </a:solidFill>
                <a:latin typeface="Overpass" pitchFamily="2" charset="77"/>
                <a:ea typeface="Overpass"/>
                <a:cs typeface="Overpass"/>
                <a:sym typeface="Overpass"/>
              </a:endParaRPr>
            </a:p>
          </p:txBody>
        </p:sp>
        <p:sp>
          <p:nvSpPr>
            <p:cNvPr id="677" name="Shape 677"/>
            <p:cNvSpPr/>
            <p:nvPr/>
          </p:nvSpPr>
          <p:spPr>
            <a:xfrm>
              <a:off x="1865350" y="2877800"/>
              <a:ext cx="1673100" cy="3969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Image Layer 2</a:t>
              </a:r>
              <a:endParaRPr sz="1000">
                <a:solidFill>
                  <a:srgbClr val="FFFFFF"/>
                </a:solidFill>
                <a:latin typeface="Overpass" pitchFamily="2" charset="77"/>
                <a:ea typeface="Overpass"/>
                <a:cs typeface="Overpass"/>
                <a:sym typeface="Overpass"/>
              </a:endParaRPr>
            </a:p>
          </p:txBody>
        </p:sp>
        <p:sp>
          <p:nvSpPr>
            <p:cNvPr id="678" name="Shape 678"/>
            <p:cNvSpPr/>
            <p:nvPr/>
          </p:nvSpPr>
          <p:spPr>
            <a:xfrm>
              <a:off x="2322550" y="2433462"/>
              <a:ext cx="1673100" cy="3969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Image Layer 3</a:t>
              </a:r>
              <a:endParaRPr sz="1000">
                <a:solidFill>
                  <a:srgbClr val="FFFFFF"/>
                </a:solidFill>
                <a:latin typeface="Overpass" pitchFamily="2" charset="77"/>
                <a:ea typeface="Overpass"/>
                <a:cs typeface="Overpass"/>
                <a:sym typeface="Overpass"/>
              </a:endParaRPr>
            </a:p>
          </p:txBody>
        </p:sp>
        <p:sp>
          <p:nvSpPr>
            <p:cNvPr id="679" name="Shape 679"/>
            <p:cNvSpPr/>
            <p:nvPr/>
          </p:nvSpPr>
          <p:spPr>
            <a:xfrm>
              <a:off x="2048240" y="2597275"/>
              <a:ext cx="172977" cy="233103"/>
            </a:xfrm>
            <a:custGeom>
              <a:avLst/>
              <a:gdLst/>
              <a:ahLst/>
              <a:cxnLst/>
              <a:rect l="0" t="0" r="0" b="0"/>
              <a:pathLst>
                <a:path w="10307" h="9312" extrusionOk="0">
                  <a:moveTo>
                    <a:pt x="10307" y="0"/>
                  </a:moveTo>
                  <a:lnTo>
                    <a:pt x="0" y="0"/>
                  </a:lnTo>
                  <a:lnTo>
                    <a:pt x="0" y="9312"/>
                  </a:lnTo>
                </a:path>
              </a:pathLst>
            </a:custGeom>
            <a:noFill/>
            <a:ln w="19050" cap="flat" cmpd="sng">
              <a:solidFill>
                <a:srgbClr val="666666"/>
              </a:solidFill>
              <a:prstDash val="solid"/>
              <a:round/>
              <a:headEnd type="none" w="lg" len="lg"/>
              <a:tailEnd type="triangle" w="lg" len="lg"/>
            </a:ln>
          </p:spPr>
        </p:sp>
        <p:sp>
          <p:nvSpPr>
            <p:cNvPr id="680" name="Shape 680"/>
            <p:cNvSpPr/>
            <p:nvPr/>
          </p:nvSpPr>
          <p:spPr>
            <a:xfrm>
              <a:off x="1600806" y="3041584"/>
              <a:ext cx="172977" cy="233103"/>
            </a:xfrm>
            <a:custGeom>
              <a:avLst/>
              <a:gdLst/>
              <a:ahLst/>
              <a:cxnLst/>
              <a:rect l="0" t="0" r="0" b="0"/>
              <a:pathLst>
                <a:path w="10307" h="9312" extrusionOk="0">
                  <a:moveTo>
                    <a:pt x="10307" y="0"/>
                  </a:moveTo>
                  <a:lnTo>
                    <a:pt x="0" y="0"/>
                  </a:lnTo>
                  <a:lnTo>
                    <a:pt x="0" y="9312"/>
                  </a:lnTo>
                </a:path>
              </a:pathLst>
            </a:custGeom>
            <a:noFill/>
            <a:ln w="19050" cap="flat" cmpd="sng">
              <a:solidFill>
                <a:srgbClr val="666666"/>
              </a:solidFill>
              <a:prstDash val="solid"/>
              <a:round/>
              <a:headEnd type="none" w="lg" len="lg"/>
              <a:tailEnd type="triangle" w="lg" len="lg"/>
            </a:ln>
          </p:spPr>
        </p:sp>
        <p:sp>
          <p:nvSpPr>
            <p:cNvPr id="681" name="Shape 681"/>
            <p:cNvSpPr/>
            <p:nvPr/>
          </p:nvSpPr>
          <p:spPr>
            <a:xfrm>
              <a:off x="1141669" y="3485925"/>
              <a:ext cx="172977" cy="233103"/>
            </a:xfrm>
            <a:custGeom>
              <a:avLst/>
              <a:gdLst/>
              <a:ahLst/>
              <a:cxnLst/>
              <a:rect l="0" t="0" r="0" b="0"/>
              <a:pathLst>
                <a:path w="10307" h="9312" extrusionOk="0">
                  <a:moveTo>
                    <a:pt x="10307" y="0"/>
                  </a:moveTo>
                  <a:lnTo>
                    <a:pt x="0" y="0"/>
                  </a:lnTo>
                  <a:lnTo>
                    <a:pt x="0" y="9312"/>
                  </a:lnTo>
                </a:path>
              </a:pathLst>
            </a:custGeom>
            <a:noFill/>
            <a:ln w="19050" cap="flat" cmpd="sng">
              <a:solidFill>
                <a:srgbClr val="666666"/>
              </a:solidFill>
              <a:prstDash val="solid"/>
              <a:round/>
              <a:headEnd type="none" w="lg" len="lg"/>
              <a:tailEnd type="triangle" w="lg" len="lg"/>
            </a:ln>
          </p:spPr>
        </p:sp>
      </p:grpSp>
      <p:sp>
        <p:nvSpPr>
          <p:cNvPr id="682" name="Shape 682"/>
          <p:cNvSpPr/>
          <p:nvPr/>
        </p:nvSpPr>
        <p:spPr>
          <a:xfrm>
            <a:off x="6293975" y="3263169"/>
            <a:ext cx="1673100" cy="3969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Base RHEL</a:t>
            </a:r>
            <a:endParaRPr sz="1000">
              <a:solidFill>
                <a:srgbClr val="FFFFFF"/>
              </a:solidFill>
              <a:latin typeface="Overpass" pitchFamily="2" charset="77"/>
              <a:ea typeface="Overpass"/>
              <a:cs typeface="Overpass"/>
              <a:sym typeface="Overpass"/>
            </a:endParaRPr>
          </a:p>
        </p:txBody>
      </p:sp>
      <p:sp>
        <p:nvSpPr>
          <p:cNvPr id="683" name="Shape 683"/>
          <p:cNvSpPr/>
          <p:nvPr/>
        </p:nvSpPr>
        <p:spPr>
          <a:xfrm>
            <a:off x="6293975" y="2841501"/>
            <a:ext cx="1673100" cy="3969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OS Update Layer</a:t>
            </a:r>
            <a:endParaRPr sz="1000">
              <a:solidFill>
                <a:srgbClr val="FFFFFF"/>
              </a:solidFill>
              <a:latin typeface="Overpass" pitchFamily="2" charset="77"/>
              <a:ea typeface="Overpass"/>
              <a:cs typeface="Overpass"/>
              <a:sym typeface="Overpass"/>
            </a:endParaRPr>
          </a:p>
        </p:txBody>
      </p:sp>
      <p:sp>
        <p:nvSpPr>
          <p:cNvPr id="684" name="Shape 684"/>
          <p:cNvSpPr/>
          <p:nvPr/>
        </p:nvSpPr>
        <p:spPr>
          <a:xfrm>
            <a:off x="6293975" y="2419832"/>
            <a:ext cx="1673100" cy="3969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Java Runtime Layer</a:t>
            </a:r>
            <a:endParaRPr sz="1000">
              <a:solidFill>
                <a:srgbClr val="FFFFFF"/>
              </a:solidFill>
              <a:latin typeface="Overpass" pitchFamily="2" charset="77"/>
              <a:ea typeface="Overpass"/>
              <a:cs typeface="Overpass"/>
              <a:sym typeface="Overpass"/>
            </a:endParaRPr>
          </a:p>
        </p:txBody>
      </p:sp>
      <p:sp>
        <p:nvSpPr>
          <p:cNvPr id="685" name="Shape 685"/>
          <p:cNvSpPr/>
          <p:nvPr/>
        </p:nvSpPr>
        <p:spPr>
          <a:xfrm>
            <a:off x="6293975" y="1998164"/>
            <a:ext cx="1673100" cy="3969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Application Layer</a:t>
            </a:r>
            <a:endParaRPr sz="1000">
              <a:solidFill>
                <a:srgbClr val="FFFFFF"/>
              </a:solidFill>
              <a:latin typeface="Overpass" pitchFamily="2" charset="77"/>
              <a:ea typeface="Overpass"/>
              <a:cs typeface="Overpass"/>
              <a:sym typeface="Overpass"/>
            </a:endParaRPr>
          </a:p>
        </p:txBody>
      </p:sp>
      <p:sp>
        <p:nvSpPr>
          <p:cNvPr id="686" name="Shape 686"/>
          <p:cNvSpPr/>
          <p:nvPr/>
        </p:nvSpPr>
        <p:spPr>
          <a:xfrm>
            <a:off x="4577500" y="2668700"/>
            <a:ext cx="793800" cy="396900"/>
          </a:xfrm>
          <a:prstGeom prst="rightArrow">
            <a:avLst>
              <a:gd name="adj1" fmla="val 50000"/>
              <a:gd name="adj2" fmla="val 50000"/>
            </a:avLst>
          </a:prstGeom>
          <a:solidFill>
            <a:srgbClr val="0F8DCE"/>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687" name="Shape 687"/>
          <p:cNvSpPr txBox="1"/>
          <p:nvPr/>
        </p:nvSpPr>
        <p:spPr>
          <a:xfrm>
            <a:off x="1540451" y="3966182"/>
            <a:ext cx="2209800" cy="39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Container Image Layers</a:t>
            </a:r>
            <a:endParaRPr>
              <a:latin typeface="Overpass" pitchFamily="2" charset="77"/>
              <a:ea typeface="Overpass"/>
              <a:cs typeface="Overpass"/>
              <a:sym typeface="Overpass"/>
            </a:endParaRPr>
          </a:p>
        </p:txBody>
      </p:sp>
      <p:sp>
        <p:nvSpPr>
          <p:cNvPr id="688" name="Shape 688"/>
          <p:cNvSpPr txBox="1"/>
          <p:nvPr/>
        </p:nvSpPr>
        <p:spPr>
          <a:xfrm>
            <a:off x="5776082" y="3966182"/>
            <a:ext cx="2658000" cy="396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Example Container Image</a:t>
            </a:r>
            <a:endParaRPr>
              <a:latin typeface="Overpass" pitchFamily="2" charset="77"/>
              <a:ea typeface="Overpass"/>
              <a:cs typeface="Overpass"/>
              <a:sym typeface="Overpass"/>
            </a:endParaRPr>
          </a:p>
        </p:txBody>
      </p:sp>
      <p:sp>
        <p:nvSpPr>
          <p:cNvPr id="689" name="Shape 689"/>
          <p:cNvSpPr txBox="1"/>
          <p:nvPr/>
        </p:nvSpPr>
        <p:spPr>
          <a:xfrm>
            <a:off x="826650" y="152400"/>
            <a:ext cx="7490700" cy="1063200"/>
          </a:xfrm>
          <a:prstGeom prst="rect">
            <a:avLst/>
          </a:prstGeom>
          <a:noFill/>
          <a:ln>
            <a:noFill/>
          </a:ln>
        </p:spPr>
        <p:txBody>
          <a:bodyPr wrap="square" lIns="91425" tIns="91425" rIns="91425" bIns="91425" anchor="b" anchorCtr="0">
            <a:noAutofit/>
          </a:bodyPr>
          <a:lstStyle/>
          <a:p>
            <a:pPr marL="0" lvl="0" indent="0" algn="ctr" rtl="0">
              <a:spcBef>
                <a:spcPts val="0"/>
              </a:spcBef>
              <a:spcAft>
                <a:spcPts val="0"/>
              </a:spcAft>
              <a:buNone/>
            </a:pPr>
            <a:r>
              <a:rPr lang="en" sz="2800">
                <a:solidFill>
                  <a:srgbClr val="000000"/>
                </a:solidFill>
                <a:latin typeface="Overpass" pitchFamily="2" charset="77"/>
                <a:ea typeface="Overpass"/>
                <a:cs typeface="Overpass"/>
                <a:sym typeface="Overpass"/>
              </a:rPr>
              <a:t>RAPID SECURITY PATCHING USING</a:t>
            </a:r>
            <a:br>
              <a:rPr lang="en" sz="2800">
                <a:solidFill>
                  <a:srgbClr val="000000"/>
                </a:solidFill>
                <a:latin typeface="Overpass" pitchFamily="2" charset="77"/>
                <a:ea typeface="Overpass"/>
                <a:cs typeface="Overpass"/>
                <a:sym typeface="Overpass"/>
              </a:rPr>
            </a:br>
            <a:r>
              <a:rPr lang="en" sz="2800">
                <a:solidFill>
                  <a:srgbClr val="000000"/>
                </a:solidFill>
                <a:latin typeface="Overpass" pitchFamily="2" charset="77"/>
                <a:ea typeface="Overpass"/>
                <a:cs typeface="Overpass"/>
                <a:sym typeface="Overpass"/>
              </a:rPr>
              <a:t>CONTAINER IMAGE LAYERING</a:t>
            </a:r>
            <a:endParaRPr sz="2800">
              <a:solidFill>
                <a:srgbClr val="000000"/>
              </a:solidFill>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C77F5483-DE28-074A-9EEE-B0A1A6807FA0}"/>
              </a:ext>
            </a:extLst>
          </p:cNvPr>
          <p:cNvSpPr>
            <a:spLocks noGrp="1"/>
          </p:cNvSpPr>
          <p:nvPr>
            <p:ph type="sldNum" idx="12"/>
          </p:nvPr>
        </p:nvSpPr>
        <p:spPr/>
        <p:txBody>
          <a:bodyPr/>
          <a:lstStyle/>
          <a:p>
            <a:fld id="{00000000-1234-1234-1234-123412341234}" type="slidenum">
              <a:rPr lang="en" smtClean="0"/>
              <a:pPr/>
              <a:t>8</a:t>
            </a:fld>
            <a:endParaRPr lang="e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865"/>
        <p:cNvGrpSpPr/>
        <p:nvPr/>
      </p:nvGrpSpPr>
      <p:grpSpPr>
        <a:xfrm>
          <a:off x="0" y="0"/>
          <a:ext cx="0" cy="0"/>
          <a:chOff x="0" y="0"/>
          <a:chExt cx="0" cy="0"/>
        </a:xfrm>
      </p:grpSpPr>
      <p:sp>
        <p:nvSpPr>
          <p:cNvPr id="3866" name="Shape 3866"/>
          <p:cNvSpPr/>
          <p:nvPr/>
        </p:nvSpPr>
        <p:spPr>
          <a:xfrm>
            <a:off x="4766275" y="2407725"/>
            <a:ext cx="1302300" cy="15615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867" name="Shape 3867"/>
          <p:cNvSpPr/>
          <p:nvPr/>
        </p:nvSpPr>
        <p:spPr>
          <a:xfrm>
            <a:off x="3312400" y="2407725"/>
            <a:ext cx="1302300" cy="15615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868" name="Shape 3868"/>
          <p:cNvSpPr/>
          <p:nvPr/>
        </p:nvSpPr>
        <p:spPr>
          <a:xfrm>
            <a:off x="1858525" y="2407725"/>
            <a:ext cx="1302300" cy="15615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869" name="Shape 3869"/>
          <p:cNvSpPr/>
          <p:nvPr/>
        </p:nvSpPr>
        <p:spPr>
          <a:xfrm>
            <a:off x="1933400" y="3279575"/>
            <a:ext cx="4054200" cy="1227300"/>
          </a:xfrm>
          <a:prstGeom prst="rect">
            <a:avLst/>
          </a:prstGeom>
          <a:solidFill>
            <a:srgbClr val="EA6D6D">
              <a:alpha val="45380"/>
            </a:srgbClr>
          </a:solidFill>
          <a:ln w="9525" cap="flat" cmpd="sng">
            <a:solidFill>
              <a:srgbClr val="CC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870" name="Shape 3870"/>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a:spcBef>
                <a:spcPts val="0"/>
              </a:spcBef>
              <a:spcAft>
                <a:spcPts val="0"/>
              </a:spcAft>
              <a:buNone/>
            </a:pPr>
            <a:r>
              <a:rPr lang="en">
                <a:latin typeface="Overpass" pitchFamily="2" charset="77"/>
              </a:rPr>
              <a:t>CONTAINER-NATIVE STORAGE</a:t>
            </a:r>
            <a:endParaRPr>
              <a:latin typeface="Overpass" pitchFamily="2" charset="77"/>
            </a:endParaRPr>
          </a:p>
        </p:txBody>
      </p:sp>
      <p:sp>
        <p:nvSpPr>
          <p:cNvPr id="3872" name="Shape 3872"/>
          <p:cNvSpPr/>
          <p:nvPr/>
        </p:nvSpPr>
        <p:spPr>
          <a:xfrm>
            <a:off x="6220150" y="2407725"/>
            <a:ext cx="1302300" cy="15615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rPr>
              <a:t>NODE</a:t>
            </a:r>
            <a:endParaRPr sz="1000" b="1">
              <a:latin typeface="Overpass" pitchFamily="2" charset="77"/>
            </a:endParaRPr>
          </a:p>
        </p:txBody>
      </p:sp>
      <p:sp>
        <p:nvSpPr>
          <p:cNvPr id="3873" name="Shape 3873"/>
          <p:cNvSpPr/>
          <p:nvPr/>
        </p:nvSpPr>
        <p:spPr>
          <a:xfrm>
            <a:off x="3790594" y="2736220"/>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874" name="Shape 3874"/>
          <p:cNvSpPr/>
          <p:nvPr/>
        </p:nvSpPr>
        <p:spPr>
          <a:xfrm>
            <a:off x="4182732" y="2736220"/>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875" name="Shape 3875"/>
          <p:cNvSpPr/>
          <p:nvPr/>
        </p:nvSpPr>
        <p:spPr>
          <a:xfrm>
            <a:off x="5239832" y="2736220"/>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876" name="Shape 3876"/>
          <p:cNvSpPr/>
          <p:nvPr/>
        </p:nvSpPr>
        <p:spPr>
          <a:xfrm>
            <a:off x="5631970" y="2736220"/>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877" name="Shape 3877"/>
          <p:cNvSpPr/>
          <p:nvPr/>
        </p:nvSpPr>
        <p:spPr>
          <a:xfrm>
            <a:off x="6311980" y="2736208"/>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878" name="Shape 3878"/>
          <p:cNvSpPr/>
          <p:nvPr/>
        </p:nvSpPr>
        <p:spPr>
          <a:xfrm>
            <a:off x="6704117" y="2736208"/>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879" name="Shape 3879"/>
          <p:cNvSpPr/>
          <p:nvPr/>
        </p:nvSpPr>
        <p:spPr>
          <a:xfrm>
            <a:off x="7096255" y="2736208"/>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880" name="Shape 3880"/>
          <p:cNvSpPr/>
          <p:nvPr/>
        </p:nvSpPr>
        <p:spPr>
          <a:xfrm>
            <a:off x="6311980" y="3124310"/>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881" name="Shape 3881"/>
          <p:cNvSpPr/>
          <p:nvPr/>
        </p:nvSpPr>
        <p:spPr>
          <a:xfrm>
            <a:off x="6704117" y="3124310"/>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882" name="Shape 3882"/>
          <p:cNvSpPr/>
          <p:nvPr/>
        </p:nvSpPr>
        <p:spPr>
          <a:xfrm>
            <a:off x="7096255" y="3124310"/>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pic>
        <p:nvPicPr>
          <p:cNvPr id="3883" name="Shape 3883"/>
          <p:cNvPicPr preferRelativeResize="0"/>
          <p:nvPr/>
        </p:nvPicPr>
        <p:blipFill>
          <a:blip r:embed="rId3">
            <a:alphaModFix/>
          </a:blip>
          <a:stretch>
            <a:fillRect/>
          </a:stretch>
        </p:blipFill>
        <p:spPr>
          <a:xfrm>
            <a:off x="3449888" y="3499311"/>
            <a:ext cx="189225" cy="249824"/>
          </a:xfrm>
          <a:prstGeom prst="rect">
            <a:avLst/>
          </a:prstGeom>
          <a:noFill/>
          <a:ln>
            <a:noFill/>
          </a:ln>
        </p:spPr>
      </p:pic>
      <p:pic>
        <p:nvPicPr>
          <p:cNvPr id="3884" name="Shape 3884"/>
          <p:cNvPicPr preferRelativeResize="0"/>
          <p:nvPr/>
        </p:nvPicPr>
        <p:blipFill>
          <a:blip r:embed="rId3">
            <a:alphaModFix/>
          </a:blip>
          <a:stretch>
            <a:fillRect/>
          </a:stretch>
        </p:blipFill>
        <p:spPr>
          <a:xfrm>
            <a:off x="3729250" y="3499311"/>
            <a:ext cx="189225" cy="249824"/>
          </a:xfrm>
          <a:prstGeom prst="rect">
            <a:avLst/>
          </a:prstGeom>
          <a:noFill/>
          <a:ln>
            <a:noFill/>
          </a:ln>
        </p:spPr>
      </p:pic>
      <p:pic>
        <p:nvPicPr>
          <p:cNvPr id="3885" name="Shape 3885"/>
          <p:cNvPicPr preferRelativeResize="0"/>
          <p:nvPr/>
        </p:nvPicPr>
        <p:blipFill>
          <a:blip r:embed="rId3">
            <a:alphaModFix/>
          </a:blip>
          <a:stretch>
            <a:fillRect/>
          </a:stretch>
        </p:blipFill>
        <p:spPr>
          <a:xfrm>
            <a:off x="4008613" y="3499311"/>
            <a:ext cx="189225" cy="249824"/>
          </a:xfrm>
          <a:prstGeom prst="rect">
            <a:avLst/>
          </a:prstGeom>
          <a:noFill/>
          <a:ln>
            <a:noFill/>
          </a:ln>
        </p:spPr>
      </p:pic>
      <p:pic>
        <p:nvPicPr>
          <p:cNvPr id="3886" name="Shape 3886"/>
          <p:cNvPicPr preferRelativeResize="0"/>
          <p:nvPr/>
        </p:nvPicPr>
        <p:blipFill>
          <a:blip r:embed="rId3">
            <a:alphaModFix/>
          </a:blip>
          <a:stretch>
            <a:fillRect/>
          </a:stretch>
        </p:blipFill>
        <p:spPr>
          <a:xfrm>
            <a:off x="4287975" y="3499311"/>
            <a:ext cx="189225" cy="249824"/>
          </a:xfrm>
          <a:prstGeom prst="rect">
            <a:avLst/>
          </a:prstGeom>
          <a:noFill/>
          <a:ln>
            <a:noFill/>
          </a:ln>
        </p:spPr>
      </p:pic>
      <p:pic>
        <p:nvPicPr>
          <p:cNvPr id="3887" name="Shape 3887"/>
          <p:cNvPicPr preferRelativeResize="0"/>
          <p:nvPr/>
        </p:nvPicPr>
        <p:blipFill>
          <a:blip r:embed="rId3">
            <a:alphaModFix/>
          </a:blip>
          <a:stretch>
            <a:fillRect/>
          </a:stretch>
        </p:blipFill>
        <p:spPr>
          <a:xfrm>
            <a:off x="4903763" y="3506989"/>
            <a:ext cx="189225" cy="249824"/>
          </a:xfrm>
          <a:prstGeom prst="rect">
            <a:avLst/>
          </a:prstGeom>
          <a:noFill/>
          <a:ln>
            <a:noFill/>
          </a:ln>
        </p:spPr>
      </p:pic>
      <p:pic>
        <p:nvPicPr>
          <p:cNvPr id="3888" name="Shape 3888"/>
          <p:cNvPicPr preferRelativeResize="0"/>
          <p:nvPr/>
        </p:nvPicPr>
        <p:blipFill>
          <a:blip r:embed="rId3">
            <a:alphaModFix/>
          </a:blip>
          <a:stretch>
            <a:fillRect/>
          </a:stretch>
        </p:blipFill>
        <p:spPr>
          <a:xfrm>
            <a:off x="5183125" y="3506989"/>
            <a:ext cx="189225" cy="249824"/>
          </a:xfrm>
          <a:prstGeom prst="rect">
            <a:avLst/>
          </a:prstGeom>
          <a:noFill/>
          <a:ln>
            <a:noFill/>
          </a:ln>
        </p:spPr>
      </p:pic>
      <p:pic>
        <p:nvPicPr>
          <p:cNvPr id="3889" name="Shape 3889"/>
          <p:cNvPicPr preferRelativeResize="0"/>
          <p:nvPr/>
        </p:nvPicPr>
        <p:blipFill>
          <a:blip r:embed="rId3">
            <a:alphaModFix/>
          </a:blip>
          <a:stretch>
            <a:fillRect/>
          </a:stretch>
        </p:blipFill>
        <p:spPr>
          <a:xfrm>
            <a:off x="5462488" y="3506989"/>
            <a:ext cx="189225" cy="249824"/>
          </a:xfrm>
          <a:prstGeom prst="rect">
            <a:avLst/>
          </a:prstGeom>
          <a:noFill/>
          <a:ln>
            <a:noFill/>
          </a:ln>
        </p:spPr>
      </p:pic>
      <p:pic>
        <p:nvPicPr>
          <p:cNvPr id="3890" name="Shape 3890"/>
          <p:cNvPicPr preferRelativeResize="0"/>
          <p:nvPr/>
        </p:nvPicPr>
        <p:blipFill>
          <a:blip r:embed="rId3">
            <a:alphaModFix/>
          </a:blip>
          <a:stretch>
            <a:fillRect/>
          </a:stretch>
        </p:blipFill>
        <p:spPr>
          <a:xfrm>
            <a:off x="5741850" y="3506989"/>
            <a:ext cx="189225" cy="249824"/>
          </a:xfrm>
          <a:prstGeom prst="rect">
            <a:avLst/>
          </a:prstGeom>
          <a:noFill/>
          <a:ln>
            <a:noFill/>
          </a:ln>
        </p:spPr>
      </p:pic>
      <p:grpSp>
        <p:nvGrpSpPr>
          <p:cNvPr id="3891" name="Shape 3891"/>
          <p:cNvGrpSpPr/>
          <p:nvPr/>
        </p:nvGrpSpPr>
        <p:grpSpPr>
          <a:xfrm>
            <a:off x="2290813" y="2736220"/>
            <a:ext cx="437700" cy="355500"/>
            <a:chOff x="2290813" y="2736220"/>
            <a:chExt cx="437700" cy="355500"/>
          </a:xfrm>
        </p:grpSpPr>
        <p:sp>
          <p:nvSpPr>
            <p:cNvPr id="3892" name="Shape 3892"/>
            <p:cNvSpPr/>
            <p:nvPr/>
          </p:nvSpPr>
          <p:spPr>
            <a:xfrm>
              <a:off x="2316402" y="2736220"/>
              <a:ext cx="355500" cy="355500"/>
            </a:xfrm>
            <a:prstGeom prst="rect">
              <a:avLst/>
            </a:prstGeom>
            <a:solidFill>
              <a:srgbClr val="CC0000"/>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893" name="Shape 3893"/>
            <p:cNvSpPr txBox="1"/>
            <p:nvPr/>
          </p:nvSpPr>
          <p:spPr>
            <a:xfrm>
              <a:off x="2290813" y="2771925"/>
              <a:ext cx="437700" cy="2841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700">
                  <a:solidFill>
                    <a:srgbClr val="FFFFFF"/>
                  </a:solidFill>
                  <a:latin typeface="Overpass" pitchFamily="2" charset="77"/>
                  <a:ea typeface="Proxima Nova"/>
                  <a:cs typeface="Proxima Nova"/>
                  <a:sym typeface="Proxima Nova"/>
                </a:rPr>
                <a:t>RHGS</a:t>
              </a:r>
              <a:endParaRPr sz="700">
                <a:solidFill>
                  <a:srgbClr val="FFFFFF"/>
                </a:solidFill>
                <a:latin typeface="Overpass" pitchFamily="2" charset="77"/>
                <a:ea typeface="Proxima Nova"/>
                <a:cs typeface="Proxima Nova"/>
                <a:sym typeface="Proxima Nova"/>
              </a:endParaRPr>
            </a:p>
          </p:txBody>
        </p:sp>
      </p:grpSp>
      <p:grpSp>
        <p:nvGrpSpPr>
          <p:cNvPr id="3894" name="Shape 3894"/>
          <p:cNvGrpSpPr/>
          <p:nvPr/>
        </p:nvGrpSpPr>
        <p:grpSpPr>
          <a:xfrm>
            <a:off x="3370005" y="2736220"/>
            <a:ext cx="437700" cy="355500"/>
            <a:chOff x="3370005" y="2736220"/>
            <a:chExt cx="437700" cy="355500"/>
          </a:xfrm>
        </p:grpSpPr>
        <p:sp>
          <p:nvSpPr>
            <p:cNvPr id="3895" name="Shape 3895"/>
            <p:cNvSpPr/>
            <p:nvPr/>
          </p:nvSpPr>
          <p:spPr>
            <a:xfrm>
              <a:off x="3395594" y="2736220"/>
              <a:ext cx="355500" cy="355500"/>
            </a:xfrm>
            <a:prstGeom prst="rect">
              <a:avLst/>
            </a:prstGeom>
            <a:solidFill>
              <a:srgbClr val="CC0000"/>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896" name="Shape 3896"/>
            <p:cNvSpPr txBox="1"/>
            <p:nvPr/>
          </p:nvSpPr>
          <p:spPr>
            <a:xfrm>
              <a:off x="3370005" y="2771925"/>
              <a:ext cx="437700" cy="2841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FFFFFF"/>
                  </a:solidFill>
                  <a:latin typeface="Overpass" pitchFamily="2" charset="77"/>
                  <a:ea typeface="Proxima Nova"/>
                  <a:cs typeface="Proxima Nova"/>
                  <a:sym typeface="Proxima Nova"/>
                </a:rPr>
                <a:t>RHGS</a:t>
              </a:r>
              <a:endParaRPr sz="700">
                <a:solidFill>
                  <a:srgbClr val="FFFFFF"/>
                </a:solidFill>
                <a:latin typeface="Overpass" pitchFamily="2" charset="77"/>
                <a:ea typeface="Proxima Nova"/>
                <a:cs typeface="Proxima Nova"/>
                <a:sym typeface="Proxima Nova"/>
              </a:endParaRPr>
            </a:p>
          </p:txBody>
        </p:sp>
      </p:grpSp>
      <p:grpSp>
        <p:nvGrpSpPr>
          <p:cNvPr id="3897" name="Shape 3897"/>
          <p:cNvGrpSpPr/>
          <p:nvPr/>
        </p:nvGrpSpPr>
        <p:grpSpPr>
          <a:xfrm>
            <a:off x="4818113" y="2736220"/>
            <a:ext cx="437700" cy="355500"/>
            <a:chOff x="4818113" y="2736220"/>
            <a:chExt cx="437700" cy="355500"/>
          </a:xfrm>
        </p:grpSpPr>
        <p:sp>
          <p:nvSpPr>
            <p:cNvPr id="3898" name="Shape 3898"/>
            <p:cNvSpPr/>
            <p:nvPr/>
          </p:nvSpPr>
          <p:spPr>
            <a:xfrm>
              <a:off x="4843702" y="2736220"/>
              <a:ext cx="355500" cy="355500"/>
            </a:xfrm>
            <a:prstGeom prst="rect">
              <a:avLst/>
            </a:prstGeom>
            <a:solidFill>
              <a:srgbClr val="CC0000"/>
            </a:solidFill>
            <a:ln>
              <a:noFill/>
            </a:ln>
          </p:spPr>
          <p:txBody>
            <a:bodyPr wrap="square" lIns="91425" tIns="91425" rIns="91425" bIns="91425" anchor="ctr" anchorCtr="0">
              <a:noAutofit/>
            </a:bodyPr>
            <a:lstStyle/>
            <a:p>
              <a:pPr marL="0" lvl="0" indent="0" rtl="0">
                <a:spcBef>
                  <a:spcPts val="0"/>
                </a:spcBef>
                <a:spcAft>
                  <a:spcPts val="0"/>
                </a:spcAft>
                <a:buNone/>
              </a:pPr>
              <a:endParaRPr sz="600">
                <a:solidFill>
                  <a:srgbClr val="FFFFFF"/>
                </a:solidFill>
                <a:latin typeface="Overpass" pitchFamily="2" charset="77"/>
              </a:endParaRPr>
            </a:p>
          </p:txBody>
        </p:sp>
        <p:sp>
          <p:nvSpPr>
            <p:cNvPr id="3899" name="Shape 3899"/>
            <p:cNvSpPr txBox="1"/>
            <p:nvPr/>
          </p:nvSpPr>
          <p:spPr>
            <a:xfrm>
              <a:off x="4818113" y="2771925"/>
              <a:ext cx="437700" cy="2841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FFFFFF"/>
                  </a:solidFill>
                  <a:latin typeface="Overpass" pitchFamily="2" charset="77"/>
                  <a:ea typeface="Proxima Nova"/>
                  <a:cs typeface="Proxima Nova"/>
                  <a:sym typeface="Proxima Nova"/>
                </a:rPr>
                <a:t>RHGS</a:t>
              </a:r>
              <a:endParaRPr sz="700">
                <a:solidFill>
                  <a:srgbClr val="FFFFFF"/>
                </a:solidFill>
                <a:latin typeface="Overpass" pitchFamily="2" charset="77"/>
                <a:ea typeface="Proxima Nova"/>
                <a:cs typeface="Proxima Nova"/>
                <a:sym typeface="Proxima Nova"/>
              </a:endParaRPr>
            </a:p>
          </p:txBody>
        </p:sp>
      </p:grpSp>
      <p:sp>
        <p:nvSpPr>
          <p:cNvPr id="3900" name="Shape 3900"/>
          <p:cNvSpPr/>
          <p:nvPr/>
        </p:nvSpPr>
        <p:spPr>
          <a:xfrm>
            <a:off x="6311980" y="3512987"/>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901" name="Shape 3901"/>
          <p:cNvSpPr/>
          <p:nvPr/>
        </p:nvSpPr>
        <p:spPr>
          <a:xfrm>
            <a:off x="6704117" y="3512987"/>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sp>
        <p:nvSpPr>
          <p:cNvPr id="3902" name="Shape 3902"/>
          <p:cNvSpPr/>
          <p:nvPr/>
        </p:nvSpPr>
        <p:spPr>
          <a:xfrm>
            <a:off x="7096255" y="3512987"/>
            <a:ext cx="355500" cy="355500"/>
          </a:xfrm>
          <a:prstGeom prst="rect">
            <a:avLst/>
          </a:prstGeom>
          <a:solidFill>
            <a:srgbClr val="999999"/>
          </a:solidFill>
          <a:ln>
            <a:noFill/>
          </a:ln>
        </p:spPr>
        <p:txBody>
          <a:bodyPr wrap="square" lIns="91425" tIns="91425" rIns="91425" bIns="91425" anchor="ctr" anchorCtr="0">
            <a:noAutofit/>
          </a:bodyPr>
          <a:lstStyle/>
          <a:p>
            <a:pPr marL="0" lvl="0" indent="0" rtl="0">
              <a:spcBef>
                <a:spcPts val="0"/>
              </a:spcBef>
              <a:spcAft>
                <a:spcPts val="0"/>
              </a:spcAft>
              <a:buNone/>
            </a:pPr>
            <a:r>
              <a:rPr lang="en" sz="600">
                <a:solidFill>
                  <a:srgbClr val="FFFFFF"/>
                </a:solidFill>
                <a:latin typeface="Overpass" pitchFamily="2" charset="77"/>
              </a:rPr>
              <a:t>POD</a:t>
            </a:r>
            <a:endParaRPr sz="600">
              <a:solidFill>
                <a:srgbClr val="FFFFFF"/>
              </a:solidFill>
              <a:latin typeface="Overpass" pitchFamily="2" charset="77"/>
            </a:endParaRPr>
          </a:p>
        </p:txBody>
      </p:sp>
      <p:pic>
        <p:nvPicPr>
          <p:cNvPr id="3903" name="Shape 3903"/>
          <p:cNvPicPr preferRelativeResize="0"/>
          <p:nvPr/>
        </p:nvPicPr>
        <p:blipFill>
          <a:blip r:embed="rId3">
            <a:alphaModFix/>
          </a:blip>
          <a:stretch>
            <a:fillRect/>
          </a:stretch>
        </p:blipFill>
        <p:spPr>
          <a:xfrm>
            <a:off x="2006126" y="3639701"/>
            <a:ext cx="189225" cy="249824"/>
          </a:xfrm>
          <a:prstGeom prst="rect">
            <a:avLst/>
          </a:prstGeom>
          <a:noFill/>
          <a:ln>
            <a:noFill/>
          </a:ln>
        </p:spPr>
      </p:pic>
      <p:pic>
        <p:nvPicPr>
          <p:cNvPr id="3904" name="Shape 3904"/>
          <p:cNvPicPr preferRelativeResize="0"/>
          <p:nvPr/>
        </p:nvPicPr>
        <p:blipFill>
          <a:blip r:embed="rId3">
            <a:alphaModFix/>
          </a:blip>
          <a:stretch>
            <a:fillRect/>
          </a:stretch>
        </p:blipFill>
        <p:spPr>
          <a:xfrm>
            <a:off x="2285488" y="3639701"/>
            <a:ext cx="189225" cy="249824"/>
          </a:xfrm>
          <a:prstGeom prst="rect">
            <a:avLst/>
          </a:prstGeom>
          <a:noFill/>
          <a:ln>
            <a:noFill/>
          </a:ln>
        </p:spPr>
      </p:pic>
      <p:pic>
        <p:nvPicPr>
          <p:cNvPr id="3905" name="Shape 3905"/>
          <p:cNvPicPr preferRelativeResize="0"/>
          <p:nvPr/>
        </p:nvPicPr>
        <p:blipFill>
          <a:blip r:embed="rId3">
            <a:alphaModFix/>
          </a:blip>
          <a:stretch>
            <a:fillRect/>
          </a:stretch>
        </p:blipFill>
        <p:spPr>
          <a:xfrm>
            <a:off x="2564850" y="3639701"/>
            <a:ext cx="189225" cy="249824"/>
          </a:xfrm>
          <a:prstGeom prst="rect">
            <a:avLst/>
          </a:prstGeom>
          <a:noFill/>
          <a:ln>
            <a:noFill/>
          </a:ln>
        </p:spPr>
      </p:pic>
      <p:pic>
        <p:nvPicPr>
          <p:cNvPr id="3906" name="Shape 3906"/>
          <p:cNvPicPr preferRelativeResize="0"/>
          <p:nvPr/>
        </p:nvPicPr>
        <p:blipFill>
          <a:blip r:embed="rId3">
            <a:alphaModFix/>
          </a:blip>
          <a:stretch>
            <a:fillRect/>
          </a:stretch>
        </p:blipFill>
        <p:spPr>
          <a:xfrm>
            <a:off x="2844213" y="3639701"/>
            <a:ext cx="189225" cy="249824"/>
          </a:xfrm>
          <a:prstGeom prst="rect">
            <a:avLst/>
          </a:prstGeom>
          <a:noFill/>
          <a:ln>
            <a:noFill/>
          </a:ln>
        </p:spPr>
      </p:pic>
      <p:pic>
        <p:nvPicPr>
          <p:cNvPr id="3907" name="Shape 3907"/>
          <p:cNvPicPr preferRelativeResize="0"/>
          <p:nvPr/>
        </p:nvPicPr>
        <p:blipFill>
          <a:blip r:embed="rId3">
            <a:alphaModFix/>
          </a:blip>
          <a:stretch>
            <a:fillRect/>
          </a:stretch>
        </p:blipFill>
        <p:spPr>
          <a:xfrm>
            <a:off x="2006126" y="3343155"/>
            <a:ext cx="189225" cy="249824"/>
          </a:xfrm>
          <a:prstGeom prst="rect">
            <a:avLst/>
          </a:prstGeom>
          <a:noFill/>
          <a:ln>
            <a:noFill/>
          </a:ln>
        </p:spPr>
      </p:pic>
      <p:pic>
        <p:nvPicPr>
          <p:cNvPr id="3908" name="Shape 3908"/>
          <p:cNvPicPr preferRelativeResize="0"/>
          <p:nvPr/>
        </p:nvPicPr>
        <p:blipFill>
          <a:blip r:embed="rId3">
            <a:alphaModFix/>
          </a:blip>
          <a:stretch>
            <a:fillRect/>
          </a:stretch>
        </p:blipFill>
        <p:spPr>
          <a:xfrm>
            <a:off x="2285488" y="3343155"/>
            <a:ext cx="189225" cy="249824"/>
          </a:xfrm>
          <a:prstGeom prst="rect">
            <a:avLst/>
          </a:prstGeom>
          <a:noFill/>
          <a:ln>
            <a:noFill/>
          </a:ln>
        </p:spPr>
      </p:pic>
      <p:pic>
        <p:nvPicPr>
          <p:cNvPr id="3909" name="Shape 3909"/>
          <p:cNvPicPr preferRelativeResize="0"/>
          <p:nvPr/>
        </p:nvPicPr>
        <p:blipFill>
          <a:blip r:embed="rId3">
            <a:alphaModFix/>
          </a:blip>
          <a:stretch>
            <a:fillRect/>
          </a:stretch>
        </p:blipFill>
        <p:spPr>
          <a:xfrm>
            <a:off x="2564850" y="3343155"/>
            <a:ext cx="189225" cy="249824"/>
          </a:xfrm>
          <a:prstGeom prst="rect">
            <a:avLst/>
          </a:prstGeom>
          <a:noFill/>
          <a:ln>
            <a:noFill/>
          </a:ln>
        </p:spPr>
      </p:pic>
      <p:pic>
        <p:nvPicPr>
          <p:cNvPr id="3910" name="Shape 3910"/>
          <p:cNvPicPr preferRelativeResize="0"/>
          <p:nvPr/>
        </p:nvPicPr>
        <p:blipFill>
          <a:blip r:embed="rId3">
            <a:alphaModFix/>
          </a:blip>
          <a:stretch>
            <a:fillRect/>
          </a:stretch>
        </p:blipFill>
        <p:spPr>
          <a:xfrm>
            <a:off x="2844213" y="3343155"/>
            <a:ext cx="189225" cy="249824"/>
          </a:xfrm>
          <a:prstGeom prst="rect">
            <a:avLst/>
          </a:prstGeom>
          <a:noFill/>
          <a:ln>
            <a:noFill/>
          </a:ln>
        </p:spPr>
      </p:pic>
      <p:pic>
        <p:nvPicPr>
          <p:cNvPr id="3911" name="Shape 3911"/>
          <p:cNvPicPr preferRelativeResize="0"/>
          <p:nvPr/>
        </p:nvPicPr>
        <p:blipFill>
          <a:blip r:embed="rId4">
            <a:alphaModFix/>
          </a:blip>
          <a:stretch>
            <a:fillRect/>
          </a:stretch>
        </p:blipFill>
        <p:spPr>
          <a:xfrm>
            <a:off x="3215175" y="4145225"/>
            <a:ext cx="1665601" cy="249825"/>
          </a:xfrm>
          <a:prstGeom prst="rect">
            <a:avLst/>
          </a:prstGeom>
          <a:noFill/>
          <a:ln>
            <a:noFill/>
          </a:ln>
        </p:spPr>
      </p:pic>
      <p:grpSp>
        <p:nvGrpSpPr>
          <p:cNvPr id="3912" name="Shape 3912"/>
          <p:cNvGrpSpPr/>
          <p:nvPr/>
        </p:nvGrpSpPr>
        <p:grpSpPr>
          <a:xfrm>
            <a:off x="3918475" y="1223950"/>
            <a:ext cx="1506300" cy="812100"/>
            <a:chOff x="4182725" y="1154850"/>
            <a:chExt cx="1506300" cy="812100"/>
          </a:xfrm>
        </p:grpSpPr>
        <p:sp>
          <p:nvSpPr>
            <p:cNvPr id="3913" name="Shape 3913"/>
            <p:cNvSpPr/>
            <p:nvPr/>
          </p:nvSpPr>
          <p:spPr>
            <a:xfrm>
              <a:off x="4182725" y="1154850"/>
              <a:ext cx="1506300" cy="812100"/>
            </a:xfrm>
            <a:prstGeom prst="rect">
              <a:avLst/>
            </a:prstGeom>
            <a:solidFill>
              <a:srgbClr val="D9D9D9"/>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b="1">
                  <a:latin typeface="Overpass" pitchFamily="2" charset="77"/>
                </a:rPr>
                <a:t>MASTER</a:t>
              </a:r>
              <a:endParaRPr sz="1000" b="1">
                <a:latin typeface="Overpass" pitchFamily="2" charset="77"/>
              </a:endParaRPr>
            </a:p>
          </p:txBody>
        </p:sp>
        <p:pic>
          <p:nvPicPr>
            <p:cNvPr id="3914" name="Shape 3914"/>
            <p:cNvPicPr preferRelativeResize="0"/>
            <p:nvPr/>
          </p:nvPicPr>
          <p:blipFill>
            <a:blip r:embed="rId5">
              <a:alphaModFix/>
            </a:blip>
            <a:stretch>
              <a:fillRect/>
            </a:stretch>
          </p:blipFill>
          <p:spPr>
            <a:xfrm>
              <a:off x="4316964" y="1539842"/>
              <a:ext cx="1247650" cy="320533"/>
            </a:xfrm>
            <a:prstGeom prst="rect">
              <a:avLst/>
            </a:prstGeom>
            <a:noFill/>
            <a:ln>
              <a:noFill/>
            </a:ln>
          </p:spPr>
        </p:pic>
      </p:grpSp>
      <p:cxnSp>
        <p:nvCxnSpPr>
          <p:cNvPr id="3915" name="Shape 3915"/>
          <p:cNvCxnSpPr>
            <a:stCxn id="3913" idx="2"/>
            <a:endCxn id="3868" idx="0"/>
          </p:cNvCxnSpPr>
          <p:nvPr/>
        </p:nvCxnSpPr>
        <p:spPr>
          <a:xfrm rot="5400000">
            <a:off x="3404875" y="1141000"/>
            <a:ext cx="371700" cy="2161800"/>
          </a:xfrm>
          <a:prstGeom prst="bentConnector3">
            <a:avLst>
              <a:gd name="adj1" fmla="val 49997"/>
            </a:avLst>
          </a:prstGeom>
          <a:noFill/>
          <a:ln w="9525" cap="flat" cmpd="sng">
            <a:solidFill>
              <a:schemeClr val="dk2"/>
            </a:solidFill>
            <a:prstDash val="solid"/>
            <a:round/>
            <a:headEnd type="none" w="lg" len="lg"/>
            <a:tailEnd type="none" w="lg" len="lg"/>
          </a:ln>
        </p:spPr>
      </p:cxnSp>
      <p:cxnSp>
        <p:nvCxnSpPr>
          <p:cNvPr id="3916" name="Shape 3916"/>
          <p:cNvCxnSpPr>
            <a:stCxn id="3913" idx="2"/>
            <a:endCxn id="3867" idx="0"/>
          </p:cNvCxnSpPr>
          <p:nvPr/>
        </p:nvCxnSpPr>
        <p:spPr>
          <a:xfrm rot="5400000">
            <a:off x="4131775" y="1867900"/>
            <a:ext cx="371700" cy="708000"/>
          </a:xfrm>
          <a:prstGeom prst="bentConnector3">
            <a:avLst>
              <a:gd name="adj1" fmla="val 49997"/>
            </a:avLst>
          </a:prstGeom>
          <a:noFill/>
          <a:ln w="9525" cap="flat" cmpd="sng">
            <a:solidFill>
              <a:schemeClr val="dk2"/>
            </a:solidFill>
            <a:prstDash val="solid"/>
            <a:round/>
            <a:headEnd type="none" w="lg" len="lg"/>
            <a:tailEnd type="none" w="lg" len="lg"/>
          </a:ln>
        </p:spPr>
      </p:cxnSp>
      <p:cxnSp>
        <p:nvCxnSpPr>
          <p:cNvPr id="3917" name="Shape 3917"/>
          <p:cNvCxnSpPr>
            <a:stCxn id="3913" idx="2"/>
            <a:endCxn id="3866" idx="0"/>
          </p:cNvCxnSpPr>
          <p:nvPr/>
        </p:nvCxnSpPr>
        <p:spPr>
          <a:xfrm rot="-5400000" flipH="1">
            <a:off x="4858675" y="1849000"/>
            <a:ext cx="371700" cy="745800"/>
          </a:xfrm>
          <a:prstGeom prst="bentConnector3">
            <a:avLst>
              <a:gd name="adj1" fmla="val 49997"/>
            </a:avLst>
          </a:prstGeom>
          <a:noFill/>
          <a:ln w="9525" cap="flat" cmpd="sng">
            <a:solidFill>
              <a:schemeClr val="dk2"/>
            </a:solidFill>
            <a:prstDash val="solid"/>
            <a:round/>
            <a:headEnd type="none" w="lg" len="lg"/>
            <a:tailEnd type="none" w="lg" len="lg"/>
          </a:ln>
        </p:spPr>
      </p:cxnSp>
      <p:cxnSp>
        <p:nvCxnSpPr>
          <p:cNvPr id="3918" name="Shape 3918"/>
          <p:cNvCxnSpPr>
            <a:stCxn id="3913" idx="2"/>
            <a:endCxn id="3872" idx="0"/>
          </p:cNvCxnSpPr>
          <p:nvPr/>
        </p:nvCxnSpPr>
        <p:spPr>
          <a:xfrm rot="-5400000" flipH="1">
            <a:off x="5585575" y="1122100"/>
            <a:ext cx="371700" cy="2199600"/>
          </a:xfrm>
          <a:prstGeom prst="bentConnector3">
            <a:avLst>
              <a:gd name="adj1" fmla="val 49997"/>
            </a:avLst>
          </a:prstGeom>
          <a:noFill/>
          <a:ln w="9525" cap="flat" cmpd="sng">
            <a:solidFill>
              <a:schemeClr val="dk2"/>
            </a:solidFill>
            <a:prstDash val="solid"/>
            <a:round/>
            <a:headEnd type="none" w="lg" len="lg"/>
            <a:tailEnd type="none" w="lg" len="lg"/>
          </a:ln>
        </p:spPr>
      </p:cxnSp>
      <p:cxnSp>
        <p:nvCxnSpPr>
          <p:cNvPr id="3919" name="Shape 3919"/>
          <p:cNvCxnSpPr>
            <a:stCxn id="3892" idx="2"/>
          </p:cNvCxnSpPr>
          <p:nvPr/>
        </p:nvCxnSpPr>
        <p:spPr>
          <a:xfrm>
            <a:off x="2494152" y="3091720"/>
            <a:ext cx="0" cy="186600"/>
          </a:xfrm>
          <a:prstGeom prst="straightConnector1">
            <a:avLst/>
          </a:prstGeom>
          <a:noFill/>
          <a:ln w="19050" cap="flat" cmpd="sng">
            <a:solidFill>
              <a:srgbClr val="CC0000"/>
            </a:solidFill>
            <a:prstDash val="solid"/>
            <a:round/>
            <a:headEnd type="none" w="lg" len="lg"/>
            <a:tailEnd type="none" w="lg" len="lg"/>
          </a:ln>
        </p:spPr>
      </p:cxnSp>
      <p:cxnSp>
        <p:nvCxnSpPr>
          <p:cNvPr id="3920" name="Shape 3920"/>
          <p:cNvCxnSpPr/>
          <p:nvPr/>
        </p:nvCxnSpPr>
        <p:spPr>
          <a:xfrm>
            <a:off x="3576307" y="3091720"/>
            <a:ext cx="0" cy="186600"/>
          </a:xfrm>
          <a:prstGeom prst="straightConnector1">
            <a:avLst/>
          </a:prstGeom>
          <a:noFill/>
          <a:ln w="19050" cap="flat" cmpd="sng">
            <a:solidFill>
              <a:srgbClr val="CC0000"/>
            </a:solidFill>
            <a:prstDash val="solid"/>
            <a:round/>
            <a:headEnd type="none" w="lg" len="lg"/>
            <a:tailEnd type="none" w="lg" len="lg"/>
          </a:ln>
        </p:spPr>
      </p:cxnSp>
      <p:cxnSp>
        <p:nvCxnSpPr>
          <p:cNvPr id="3921" name="Shape 3921"/>
          <p:cNvCxnSpPr/>
          <p:nvPr/>
        </p:nvCxnSpPr>
        <p:spPr>
          <a:xfrm>
            <a:off x="5024107" y="3091720"/>
            <a:ext cx="0" cy="186600"/>
          </a:xfrm>
          <a:prstGeom prst="straightConnector1">
            <a:avLst/>
          </a:prstGeom>
          <a:noFill/>
          <a:ln w="19050" cap="flat" cmpd="sng">
            <a:solidFill>
              <a:srgbClr val="CC0000"/>
            </a:solidFill>
            <a:prstDash val="solid"/>
            <a:round/>
            <a:headEnd type="none" w="lg" len="lg"/>
            <a:tailEnd type="none" w="lg" len="lg"/>
          </a:ln>
        </p:spPr>
      </p:cxnSp>
      <p:sp>
        <p:nvSpPr>
          <p:cNvPr id="2" name="Slide Number Placeholder 1">
            <a:extLst>
              <a:ext uri="{FF2B5EF4-FFF2-40B4-BE49-F238E27FC236}">
                <a16:creationId xmlns:a16="http://schemas.microsoft.com/office/drawing/2014/main" id="{488B219E-8AFF-9C47-A759-176DA1FA8EEF}"/>
              </a:ext>
            </a:extLst>
          </p:cNvPr>
          <p:cNvSpPr>
            <a:spLocks noGrp="1"/>
          </p:cNvSpPr>
          <p:nvPr>
            <p:ph type="sldNum" idx="12"/>
          </p:nvPr>
        </p:nvSpPr>
        <p:spPr/>
        <p:txBody>
          <a:bodyPr/>
          <a:lstStyle/>
          <a:p>
            <a:fld id="{00000000-1234-1234-1234-123412341234}" type="slidenum">
              <a:rPr lang="en" smtClean="0"/>
              <a:pPr/>
              <a:t>80</a:t>
            </a:fld>
            <a:endParaRPr lang="e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25"/>
        <p:cNvGrpSpPr/>
        <p:nvPr/>
      </p:nvGrpSpPr>
      <p:grpSpPr>
        <a:xfrm>
          <a:off x="0" y="0"/>
          <a:ext cx="0" cy="0"/>
          <a:chOff x="0" y="0"/>
          <a:chExt cx="0" cy="0"/>
        </a:xfrm>
      </p:grpSpPr>
      <p:sp>
        <p:nvSpPr>
          <p:cNvPr id="3926" name="Shape 3926"/>
          <p:cNvSpPr txBox="1">
            <a:spLocks noGrp="1"/>
          </p:cNvSpPr>
          <p:nvPr>
            <p:ph type="title"/>
          </p:nvPr>
        </p:nvSpPr>
        <p:spPr>
          <a:prstGeom prst="rect">
            <a:avLst/>
          </a:prstGeom>
        </p:spPr>
        <p:txBody>
          <a:bodyPr wrap="square" lIns="91425" tIns="91425" rIns="91425" bIns="91425" anchor="ctr" anchorCtr="0">
            <a:noAutofit/>
          </a:bodyPr>
          <a:lstStyle/>
          <a:p>
            <a:pPr marL="0" lvl="0" indent="0" rtl="0">
              <a:spcBef>
                <a:spcPts val="0"/>
              </a:spcBef>
              <a:spcAft>
                <a:spcPts val="0"/>
              </a:spcAft>
              <a:buNone/>
            </a:pPr>
            <a:r>
              <a:rPr lang="en"/>
              <a:t>SERVICE BROKER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sp>
        <p:nvSpPr>
          <p:cNvPr id="3931" name="Shape 3931"/>
          <p:cNvSpPr/>
          <p:nvPr/>
        </p:nvSpPr>
        <p:spPr>
          <a:xfrm>
            <a:off x="704175" y="1927800"/>
            <a:ext cx="7768800" cy="18216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933" name="Shape 393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WHY A SERVICE BROKER?</a:t>
            </a:r>
            <a:endParaRPr>
              <a:latin typeface="Overpass" pitchFamily="2" charset="77"/>
            </a:endParaRPr>
          </a:p>
        </p:txBody>
      </p:sp>
      <p:pic>
        <p:nvPicPr>
          <p:cNvPr id="3934" name="Shape 3934"/>
          <p:cNvPicPr preferRelativeResize="0"/>
          <p:nvPr/>
        </p:nvPicPr>
        <p:blipFill>
          <a:blip r:embed="rId3">
            <a:alphaModFix/>
          </a:blip>
          <a:stretch>
            <a:fillRect/>
          </a:stretch>
        </p:blipFill>
        <p:spPr>
          <a:xfrm>
            <a:off x="1282600" y="2171275"/>
            <a:ext cx="532957" cy="823675"/>
          </a:xfrm>
          <a:prstGeom prst="rect">
            <a:avLst/>
          </a:prstGeom>
          <a:noFill/>
          <a:ln>
            <a:noFill/>
          </a:ln>
        </p:spPr>
      </p:pic>
      <p:pic>
        <p:nvPicPr>
          <p:cNvPr id="3935" name="Shape 3935"/>
          <p:cNvPicPr preferRelativeResize="0"/>
          <p:nvPr/>
        </p:nvPicPr>
        <p:blipFill>
          <a:blip r:embed="rId4">
            <a:alphaModFix/>
          </a:blip>
          <a:stretch>
            <a:fillRect/>
          </a:stretch>
        </p:blipFill>
        <p:spPr>
          <a:xfrm>
            <a:off x="7013325" y="2202075"/>
            <a:ext cx="1100148" cy="762075"/>
          </a:xfrm>
          <a:prstGeom prst="rect">
            <a:avLst/>
          </a:prstGeom>
          <a:noFill/>
          <a:ln>
            <a:noFill/>
          </a:ln>
        </p:spPr>
      </p:pic>
      <p:sp>
        <p:nvSpPr>
          <p:cNvPr id="3936" name="Shape 3936"/>
          <p:cNvSpPr txBox="1"/>
          <p:nvPr/>
        </p:nvSpPr>
        <p:spPr>
          <a:xfrm>
            <a:off x="674250" y="3100550"/>
            <a:ext cx="1653300" cy="619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Proxima Nova"/>
                <a:cs typeface="Proxima Nova"/>
                <a:sym typeface="Proxima Nova"/>
              </a:rPr>
              <a:t>SERVICE CONSUMER</a:t>
            </a:r>
            <a:endParaRPr>
              <a:latin typeface="Overpass" pitchFamily="2" charset="77"/>
              <a:ea typeface="Proxima Nova"/>
              <a:cs typeface="Proxima Nova"/>
              <a:sym typeface="Proxima Nova"/>
            </a:endParaRPr>
          </a:p>
        </p:txBody>
      </p:sp>
      <p:sp>
        <p:nvSpPr>
          <p:cNvPr id="3937" name="Shape 3937"/>
          <p:cNvSpPr txBox="1"/>
          <p:nvPr/>
        </p:nvSpPr>
        <p:spPr>
          <a:xfrm>
            <a:off x="6770250" y="3100550"/>
            <a:ext cx="1653300" cy="619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Proxima Nova"/>
                <a:cs typeface="Proxima Nova"/>
                <a:sym typeface="Proxima Nova"/>
              </a:rPr>
              <a:t>SERVICE </a:t>
            </a:r>
            <a:endParaRPr>
              <a:latin typeface="Overpass" pitchFamily="2" charset="77"/>
              <a:ea typeface="Proxima Nova"/>
              <a:cs typeface="Proxima Nova"/>
              <a:sym typeface="Proxima Nova"/>
            </a:endParaRPr>
          </a:p>
          <a:p>
            <a:pPr marL="0" lvl="0" indent="0" algn="ctr" rtl="0">
              <a:spcBef>
                <a:spcPts val="0"/>
              </a:spcBef>
              <a:spcAft>
                <a:spcPts val="0"/>
              </a:spcAft>
              <a:buNone/>
            </a:pPr>
            <a:r>
              <a:rPr lang="en">
                <a:latin typeface="Overpass" pitchFamily="2" charset="77"/>
                <a:ea typeface="Proxima Nova"/>
                <a:cs typeface="Proxima Nova"/>
                <a:sym typeface="Proxima Nova"/>
              </a:rPr>
              <a:t>PROVIDER</a:t>
            </a:r>
            <a:endParaRPr>
              <a:latin typeface="Overpass" pitchFamily="2" charset="77"/>
              <a:ea typeface="Proxima Nova"/>
              <a:cs typeface="Proxima Nova"/>
              <a:sym typeface="Proxima Nova"/>
            </a:endParaRPr>
          </a:p>
        </p:txBody>
      </p:sp>
      <p:cxnSp>
        <p:nvCxnSpPr>
          <p:cNvPr id="3938" name="Shape 3938"/>
          <p:cNvCxnSpPr>
            <a:stCxn id="3934" idx="3"/>
            <a:endCxn id="3935" idx="1"/>
          </p:cNvCxnSpPr>
          <p:nvPr/>
        </p:nvCxnSpPr>
        <p:spPr>
          <a:xfrm>
            <a:off x="1815557" y="2583113"/>
            <a:ext cx="5197800" cy="0"/>
          </a:xfrm>
          <a:prstGeom prst="straightConnector1">
            <a:avLst/>
          </a:prstGeom>
          <a:noFill/>
          <a:ln w="9525" cap="flat" cmpd="sng">
            <a:solidFill>
              <a:schemeClr val="dk2"/>
            </a:solidFill>
            <a:prstDash val="solid"/>
            <a:round/>
            <a:headEnd type="none" w="lg" len="lg"/>
            <a:tailEnd type="triangle" w="lg" len="lg"/>
          </a:ln>
        </p:spPr>
      </p:cxnSp>
      <p:sp>
        <p:nvSpPr>
          <p:cNvPr id="3939" name="Shape 3939"/>
          <p:cNvSpPr/>
          <p:nvPr/>
        </p:nvSpPr>
        <p:spPr>
          <a:xfrm>
            <a:off x="3748775" y="2187950"/>
            <a:ext cx="1538400" cy="1255200"/>
          </a:xfrm>
          <a:prstGeom prst="foldedCorner">
            <a:avLst>
              <a:gd name="adj" fmla="val 16667"/>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spcAft>
                <a:spcPts val="0"/>
              </a:spcAft>
              <a:buNone/>
            </a:pPr>
            <a:r>
              <a:rPr lang="en" sz="1200">
                <a:solidFill>
                  <a:srgbClr val="434343"/>
                </a:solidFill>
                <a:latin typeface="Overpass" pitchFamily="2" charset="77"/>
                <a:ea typeface="Proxima Nova"/>
                <a:cs typeface="Proxima Nova"/>
                <a:sym typeface="Proxima Nova"/>
              </a:rPr>
              <a:t>☑ </a:t>
            </a:r>
            <a:r>
              <a:rPr lang="en" sz="1000">
                <a:solidFill>
                  <a:srgbClr val="434343"/>
                </a:solidFill>
                <a:latin typeface="Overpass" pitchFamily="2" charset="77"/>
                <a:ea typeface="Proxima Nova"/>
                <a:cs typeface="Proxima Nova"/>
                <a:sym typeface="Proxima Nova"/>
              </a:rPr>
              <a:t>Open ticket</a:t>
            </a:r>
            <a:endParaRPr sz="1000">
              <a:solidFill>
                <a:srgbClr val="434343"/>
              </a:solidFill>
              <a:latin typeface="Overpass" pitchFamily="2" charset="77"/>
              <a:ea typeface="Proxima Nova"/>
              <a:cs typeface="Proxima Nova"/>
              <a:sym typeface="Proxima Nova"/>
            </a:endParaRPr>
          </a:p>
          <a:p>
            <a:pPr marL="0" lvl="0" indent="0" rtl="0">
              <a:spcBef>
                <a:spcPts val="0"/>
              </a:spcBef>
              <a:spcAft>
                <a:spcPts val="0"/>
              </a:spcAft>
              <a:buNone/>
            </a:pPr>
            <a:r>
              <a:rPr lang="en" sz="1200">
                <a:solidFill>
                  <a:srgbClr val="434343"/>
                </a:solidFill>
                <a:latin typeface="Overpass" pitchFamily="2" charset="77"/>
                <a:ea typeface="Proxima Nova"/>
                <a:cs typeface="Proxima Nova"/>
                <a:sym typeface="Proxima Nova"/>
              </a:rPr>
              <a:t>☑ </a:t>
            </a:r>
            <a:r>
              <a:rPr lang="en" sz="1000">
                <a:solidFill>
                  <a:srgbClr val="434343"/>
                </a:solidFill>
                <a:latin typeface="Overpass" pitchFamily="2" charset="77"/>
                <a:ea typeface="Proxima Nova"/>
                <a:cs typeface="Proxima Nova"/>
                <a:sym typeface="Proxima Nova"/>
              </a:rPr>
              <a:t>Wait for allocation</a:t>
            </a:r>
            <a:endParaRPr sz="1000">
              <a:solidFill>
                <a:srgbClr val="434343"/>
              </a:solidFill>
              <a:latin typeface="Overpass" pitchFamily="2" charset="77"/>
              <a:ea typeface="Proxima Nova"/>
              <a:cs typeface="Proxima Nova"/>
              <a:sym typeface="Proxima Nova"/>
            </a:endParaRPr>
          </a:p>
          <a:p>
            <a:pPr marL="0" lvl="0" indent="0" rtl="0">
              <a:spcBef>
                <a:spcPts val="0"/>
              </a:spcBef>
              <a:spcAft>
                <a:spcPts val="0"/>
              </a:spcAft>
              <a:buNone/>
            </a:pPr>
            <a:r>
              <a:rPr lang="en" sz="1200">
                <a:solidFill>
                  <a:srgbClr val="434343"/>
                </a:solidFill>
                <a:latin typeface="Overpass" pitchFamily="2" charset="77"/>
                <a:ea typeface="Proxima Nova"/>
                <a:cs typeface="Proxima Nova"/>
                <a:sym typeface="Proxima Nova"/>
              </a:rPr>
              <a:t>☑ </a:t>
            </a:r>
            <a:r>
              <a:rPr lang="en" sz="1000">
                <a:solidFill>
                  <a:srgbClr val="434343"/>
                </a:solidFill>
                <a:latin typeface="Overpass" pitchFamily="2" charset="77"/>
                <a:ea typeface="Proxima Nova"/>
                <a:cs typeface="Proxima Nova"/>
                <a:sym typeface="Proxima Nova"/>
              </a:rPr>
              <a:t>Receive credentials</a:t>
            </a:r>
            <a:endParaRPr sz="1000">
              <a:solidFill>
                <a:srgbClr val="434343"/>
              </a:solidFill>
              <a:latin typeface="Overpass" pitchFamily="2" charset="77"/>
              <a:ea typeface="Proxima Nova"/>
              <a:cs typeface="Proxima Nova"/>
              <a:sym typeface="Proxima Nova"/>
            </a:endParaRPr>
          </a:p>
          <a:p>
            <a:pPr marL="0" lvl="0" indent="0" rtl="0">
              <a:spcBef>
                <a:spcPts val="0"/>
              </a:spcBef>
              <a:spcAft>
                <a:spcPts val="0"/>
              </a:spcAft>
              <a:buNone/>
            </a:pPr>
            <a:r>
              <a:rPr lang="en" sz="1200">
                <a:solidFill>
                  <a:srgbClr val="434343"/>
                </a:solidFill>
                <a:latin typeface="Overpass" pitchFamily="2" charset="77"/>
                <a:ea typeface="Proxima Nova"/>
                <a:cs typeface="Proxima Nova"/>
                <a:sym typeface="Proxima Nova"/>
              </a:rPr>
              <a:t>☑ </a:t>
            </a:r>
            <a:r>
              <a:rPr lang="en" sz="1000">
                <a:solidFill>
                  <a:srgbClr val="434343"/>
                </a:solidFill>
                <a:latin typeface="Overpass" pitchFamily="2" charset="77"/>
                <a:ea typeface="Proxima Nova"/>
                <a:cs typeface="Proxima Nova"/>
                <a:sym typeface="Proxima Nova"/>
              </a:rPr>
              <a:t>Add to app</a:t>
            </a:r>
            <a:endParaRPr sz="1000">
              <a:solidFill>
                <a:srgbClr val="434343"/>
              </a:solidFill>
              <a:latin typeface="Overpass" pitchFamily="2" charset="77"/>
              <a:ea typeface="Proxima Nova"/>
              <a:cs typeface="Proxima Nova"/>
              <a:sym typeface="Proxima Nova"/>
            </a:endParaRPr>
          </a:p>
          <a:p>
            <a:pPr marL="0" lvl="0" indent="0" rtl="0">
              <a:spcBef>
                <a:spcPts val="0"/>
              </a:spcBef>
              <a:spcAft>
                <a:spcPts val="0"/>
              </a:spcAft>
              <a:buNone/>
            </a:pPr>
            <a:r>
              <a:rPr lang="en" sz="1200">
                <a:solidFill>
                  <a:srgbClr val="434343"/>
                </a:solidFill>
                <a:latin typeface="Overpass" pitchFamily="2" charset="77"/>
                <a:ea typeface="Proxima Nova"/>
                <a:cs typeface="Proxima Nova"/>
                <a:sym typeface="Proxima Nova"/>
              </a:rPr>
              <a:t>☑ </a:t>
            </a:r>
            <a:r>
              <a:rPr lang="en" sz="1000">
                <a:solidFill>
                  <a:srgbClr val="434343"/>
                </a:solidFill>
                <a:latin typeface="Overpass" pitchFamily="2" charset="77"/>
                <a:ea typeface="Proxima Nova"/>
                <a:cs typeface="Proxima Nova"/>
                <a:sym typeface="Proxima Nova"/>
              </a:rPr>
              <a:t>Deploy app</a:t>
            </a:r>
            <a:endParaRPr sz="1000">
              <a:solidFill>
                <a:srgbClr val="434343"/>
              </a:solidFill>
              <a:latin typeface="Overpass" pitchFamily="2" charset="77"/>
              <a:ea typeface="Proxima Nova"/>
              <a:cs typeface="Proxima Nova"/>
              <a:sym typeface="Proxima Nova"/>
            </a:endParaRPr>
          </a:p>
        </p:txBody>
      </p:sp>
      <p:sp>
        <p:nvSpPr>
          <p:cNvPr id="3940" name="Shape 3940"/>
          <p:cNvSpPr txBox="1"/>
          <p:nvPr/>
        </p:nvSpPr>
        <p:spPr>
          <a:xfrm>
            <a:off x="2459400" y="4002575"/>
            <a:ext cx="4225200" cy="393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Manual, Time-consuming and Inconsistent</a:t>
            </a:r>
            <a:endParaRPr>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BAC07DFF-AB86-3C4B-99A2-6421ED599AC0}"/>
              </a:ext>
            </a:extLst>
          </p:cNvPr>
          <p:cNvSpPr>
            <a:spLocks noGrp="1"/>
          </p:cNvSpPr>
          <p:nvPr>
            <p:ph type="sldNum" idx="12"/>
          </p:nvPr>
        </p:nvSpPr>
        <p:spPr/>
        <p:txBody>
          <a:bodyPr/>
          <a:lstStyle/>
          <a:p>
            <a:fld id="{00000000-1234-1234-1234-123412341234}" type="slidenum">
              <a:rPr lang="en" smtClean="0"/>
              <a:pPr/>
              <a:t>82</a:t>
            </a:fld>
            <a:endParaRPr lang="e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44"/>
        <p:cNvGrpSpPr/>
        <p:nvPr/>
      </p:nvGrpSpPr>
      <p:grpSpPr>
        <a:xfrm>
          <a:off x="0" y="0"/>
          <a:ext cx="0" cy="0"/>
          <a:chOff x="0" y="0"/>
          <a:chExt cx="0" cy="0"/>
        </a:xfrm>
      </p:grpSpPr>
      <p:sp>
        <p:nvSpPr>
          <p:cNvPr id="3946" name="Shape 3946"/>
          <p:cNvSpPr txBox="1"/>
          <p:nvPr/>
        </p:nvSpPr>
        <p:spPr>
          <a:xfrm>
            <a:off x="1322900" y="1859125"/>
            <a:ext cx="4077300" cy="2163900"/>
          </a:xfrm>
          <a:prstGeom prst="rect">
            <a:avLst/>
          </a:prstGeom>
          <a:noFill/>
          <a:ln>
            <a:noFill/>
          </a:ln>
        </p:spPr>
        <p:txBody>
          <a:bodyPr wrap="square" lIns="91425" tIns="91425" rIns="91425" bIns="91425" anchor="t" anchorCtr="0">
            <a:noAutofit/>
          </a:bodyPr>
          <a:lstStyle/>
          <a:p>
            <a:pPr marL="0" lvl="0" indent="0" rtl="0">
              <a:spcBef>
                <a:spcPts val="0"/>
              </a:spcBef>
              <a:spcAft>
                <a:spcPts val="1000"/>
              </a:spcAft>
              <a:buNone/>
            </a:pPr>
            <a:r>
              <a:rPr lang="en" sz="2400">
                <a:latin typeface="Overpass"/>
                <a:ea typeface="Overpass"/>
                <a:cs typeface="Overpass"/>
                <a:sym typeface="Overpass"/>
              </a:rPr>
              <a:t>A multi-vendor project to standardize how services are consumed on cloud-native platforms across service providers</a:t>
            </a:r>
            <a:endParaRPr sz="2400">
              <a:latin typeface="Overpass"/>
              <a:ea typeface="Overpass"/>
              <a:cs typeface="Overpass"/>
              <a:sym typeface="Overpass"/>
            </a:endParaRPr>
          </a:p>
        </p:txBody>
      </p:sp>
      <p:pic>
        <p:nvPicPr>
          <p:cNvPr id="3947" name="Shape 3947"/>
          <p:cNvPicPr preferRelativeResize="0"/>
          <p:nvPr/>
        </p:nvPicPr>
        <p:blipFill rotWithShape="1">
          <a:blip r:embed="rId3">
            <a:alphaModFix/>
          </a:blip>
          <a:srcRect l="11999" r="8217"/>
          <a:stretch/>
        </p:blipFill>
        <p:spPr>
          <a:xfrm>
            <a:off x="6685476" y="1994583"/>
            <a:ext cx="1223650" cy="634625"/>
          </a:xfrm>
          <a:prstGeom prst="rect">
            <a:avLst/>
          </a:prstGeom>
          <a:noFill/>
          <a:ln>
            <a:noFill/>
          </a:ln>
        </p:spPr>
      </p:pic>
      <p:pic>
        <p:nvPicPr>
          <p:cNvPr id="3948" name="Shape 3948"/>
          <p:cNvPicPr preferRelativeResize="0"/>
          <p:nvPr/>
        </p:nvPicPr>
        <p:blipFill>
          <a:blip r:embed="rId4">
            <a:alphaModFix/>
          </a:blip>
          <a:stretch>
            <a:fillRect/>
          </a:stretch>
        </p:blipFill>
        <p:spPr>
          <a:xfrm>
            <a:off x="6687338" y="2639275"/>
            <a:ext cx="1219920" cy="393600"/>
          </a:xfrm>
          <a:prstGeom prst="rect">
            <a:avLst/>
          </a:prstGeom>
          <a:noFill/>
          <a:ln>
            <a:noFill/>
          </a:ln>
        </p:spPr>
      </p:pic>
      <p:pic>
        <p:nvPicPr>
          <p:cNvPr id="3949" name="Shape 3949"/>
          <p:cNvPicPr preferRelativeResize="0"/>
          <p:nvPr/>
        </p:nvPicPr>
        <p:blipFill>
          <a:blip r:embed="rId5">
            <a:alphaModFix/>
          </a:blip>
          <a:stretch>
            <a:fillRect/>
          </a:stretch>
        </p:blipFill>
        <p:spPr>
          <a:xfrm>
            <a:off x="5400199" y="3193732"/>
            <a:ext cx="1112903" cy="463694"/>
          </a:xfrm>
          <a:prstGeom prst="rect">
            <a:avLst/>
          </a:prstGeom>
          <a:noFill/>
          <a:ln>
            <a:noFill/>
          </a:ln>
        </p:spPr>
      </p:pic>
      <p:pic>
        <p:nvPicPr>
          <p:cNvPr id="3950" name="Shape 3950"/>
          <p:cNvPicPr preferRelativeResize="0"/>
          <p:nvPr/>
        </p:nvPicPr>
        <p:blipFill>
          <a:blip r:embed="rId6">
            <a:alphaModFix/>
          </a:blip>
          <a:stretch>
            <a:fillRect/>
          </a:stretch>
        </p:blipFill>
        <p:spPr>
          <a:xfrm>
            <a:off x="5451051" y="2639266"/>
            <a:ext cx="1060174" cy="424070"/>
          </a:xfrm>
          <a:prstGeom prst="rect">
            <a:avLst/>
          </a:prstGeom>
          <a:noFill/>
          <a:ln>
            <a:noFill/>
          </a:ln>
        </p:spPr>
      </p:pic>
      <p:pic>
        <p:nvPicPr>
          <p:cNvPr id="3951" name="Shape 3951"/>
          <p:cNvPicPr preferRelativeResize="0"/>
          <p:nvPr/>
        </p:nvPicPr>
        <p:blipFill>
          <a:blip r:embed="rId7">
            <a:alphaModFix/>
          </a:blip>
          <a:stretch>
            <a:fillRect/>
          </a:stretch>
        </p:blipFill>
        <p:spPr>
          <a:xfrm>
            <a:off x="6735174" y="3117356"/>
            <a:ext cx="1060174" cy="540060"/>
          </a:xfrm>
          <a:prstGeom prst="rect">
            <a:avLst/>
          </a:prstGeom>
          <a:noFill/>
          <a:ln>
            <a:noFill/>
          </a:ln>
        </p:spPr>
      </p:pic>
      <p:pic>
        <p:nvPicPr>
          <p:cNvPr id="3952" name="Shape 3952"/>
          <p:cNvPicPr preferRelativeResize="0"/>
          <p:nvPr/>
        </p:nvPicPr>
        <p:blipFill>
          <a:blip r:embed="rId8">
            <a:alphaModFix/>
          </a:blip>
          <a:stretch>
            <a:fillRect/>
          </a:stretch>
        </p:blipFill>
        <p:spPr>
          <a:xfrm>
            <a:off x="5424701" y="1994563"/>
            <a:ext cx="1112899" cy="562439"/>
          </a:xfrm>
          <a:prstGeom prst="rect">
            <a:avLst/>
          </a:prstGeom>
          <a:noFill/>
          <a:ln>
            <a:noFill/>
          </a:ln>
        </p:spPr>
      </p:pic>
      <p:pic>
        <p:nvPicPr>
          <p:cNvPr id="3953" name="Shape 3953"/>
          <p:cNvPicPr preferRelativeResize="0"/>
          <p:nvPr/>
        </p:nvPicPr>
        <p:blipFill>
          <a:blip r:embed="rId9">
            <a:alphaModFix/>
          </a:blip>
          <a:stretch>
            <a:fillRect/>
          </a:stretch>
        </p:blipFill>
        <p:spPr>
          <a:xfrm>
            <a:off x="1424175" y="501750"/>
            <a:ext cx="5828100" cy="1012621"/>
          </a:xfrm>
          <a:prstGeom prst="rect">
            <a:avLst/>
          </a:prstGeom>
          <a:noFill/>
          <a:ln>
            <a:noFill/>
          </a:ln>
        </p:spPr>
      </p:pic>
      <p:sp>
        <p:nvSpPr>
          <p:cNvPr id="2" name="Slide Number Placeholder 1">
            <a:extLst>
              <a:ext uri="{FF2B5EF4-FFF2-40B4-BE49-F238E27FC236}">
                <a16:creationId xmlns:a16="http://schemas.microsoft.com/office/drawing/2014/main" id="{4EFF64E2-4298-B34A-B338-3DA6BC469AF2}"/>
              </a:ext>
            </a:extLst>
          </p:cNvPr>
          <p:cNvSpPr>
            <a:spLocks noGrp="1"/>
          </p:cNvSpPr>
          <p:nvPr>
            <p:ph type="sldNum" idx="12"/>
          </p:nvPr>
        </p:nvSpPr>
        <p:spPr/>
        <p:txBody>
          <a:bodyPr/>
          <a:lstStyle/>
          <a:p>
            <a:fld id="{00000000-1234-1234-1234-123412341234}" type="slidenum">
              <a:rPr lang="en" smtClean="0"/>
              <a:pPr/>
              <a:t>83</a:t>
            </a:fld>
            <a:endParaRPr lang="e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58" name="Shape 3958"/>
          <p:cNvSpPr/>
          <p:nvPr/>
        </p:nvSpPr>
        <p:spPr>
          <a:xfrm>
            <a:off x="702563" y="1927800"/>
            <a:ext cx="7768800" cy="18216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sp>
        <p:nvSpPr>
          <p:cNvPr id="3960" name="Shape 3960"/>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WHAT IS A SERVICE BROKER?</a:t>
            </a:r>
            <a:endParaRPr>
              <a:latin typeface="Overpass" pitchFamily="2" charset="77"/>
            </a:endParaRPr>
          </a:p>
        </p:txBody>
      </p:sp>
      <p:pic>
        <p:nvPicPr>
          <p:cNvPr id="3961" name="Shape 3961"/>
          <p:cNvPicPr preferRelativeResize="0"/>
          <p:nvPr/>
        </p:nvPicPr>
        <p:blipFill>
          <a:blip r:embed="rId3">
            <a:alphaModFix/>
          </a:blip>
          <a:stretch>
            <a:fillRect/>
          </a:stretch>
        </p:blipFill>
        <p:spPr>
          <a:xfrm>
            <a:off x="1280988" y="2171275"/>
            <a:ext cx="532957" cy="823675"/>
          </a:xfrm>
          <a:prstGeom prst="rect">
            <a:avLst/>
          </a:prstGeom>
          <a:noFill/>
          <a:ln>
            <a:noFill/>
          </a:ln>
        </p:spPr>
      </p:pic>
      <p:pic>
        <p:nvPicPr>
          <p:cNvPr id="3962" name="Shape 3962"/>
          <p:cNvPicPr preferRelativeResize="0"/>
          <p:nvPr/>
        </p:nvPicPr>
        <p:blipFill>
          <a:blip r:embed="rId4">
            <a:alphaModFix/>
          </a:blip>
          <a:stretch>
            <a:fillRect/>
          </a:stretch>
        </p:blipFill>
        <p:spPr>
          <a:xfrm>
            <a:off x="7011712" y="2202075"/>
            <a:ext cx="1100148" cy="762075"/>
          </a:xfrm>
          <a:prstGeom prst="rect">
            <a:avLst/>
          </a:prstGeom>
          <a:noFill/>
          <a:ln>
            <a:noFill/>
          </a:ln>
        </p:spPr>
      </p:pic>
      <p:sp>
        <p:nvSpPr>
          <p:cNvPr id="3963" name="Shape 3963"/>
          <p:cNvSpPr txBox="1"/>
          <p:nvPr/>
        </p:nvSpPr>
        <p:spPr>
          <a:xfrm>
            <a:off x="672638" y="3100550"/>
            <a:ext cx="1653300" cy="619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Proxima Nova"/>
                <a:cs typeface="Proxima Nova"/>
                <a:sym typeface="Proxima Nova"/>
              </a:rPr>
              <a:t>SERVICE CONSUMER</a:t>
            </a:r>
            <a:endParaRPr>
              <a:latin typeface="Overpass" pitchFamily="2" charset="77"/>
              <a:ea typeface="Proxima Nova"/>
              <a:cs typeface="Proxima Nova"/>
              <a:sym typeface="Proxima Nova"/>
            </a:endParaRPr>
          </a:p>
        </p:txBody>
      </p:sp>
      <p:sp>
        <p:nvSpPr>
          <p:cNvPr id="3964" name="Shape 3964"/>
          <p:cNvSpPr txBox="1"/>
          <p:nvPr/>
        </p:nvSpPr>
        <p:spPr>
          <a:xfrm>
            <a:off x="6768638" y="3100550"/>
            <a:ext cx="1653300" cy="619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Proxima Nova"/>
                <a:cs typeface="Proxima Nova"/>
                <a:sym typeface="Proxima Nova"/>
              </a:rPr>
              <a:t>SERVICE </a:t>
            </a:r>
            <a:endParaRPr>
              <a:latin typeface="Overpass" pitchFamily="2" charset="77"/>
              <a:ea typeface="Proxima Nova"/>
              <a:cs typeface="Proxima Nova"/>
              <a:sym typeface="Proxima Nova"/>
            </a:endParaRPr>
          </a:p>
          <a:p>
            <a:pPr marL="0" lvl="0" indent="0" algn="ctr" rtl="0">
              <a:spcBef>
                <a:spcPts val="0"/>
              </a:spcBef>
              <a:spcAft>
                <a:spcPts val="0"/>
              </a:spcAft>
              <a:buNone/>
            </a:pPr>
            <a:r>
              <a:rPr lang="en">
                <a:latin typeface="Overpass" pitchFamily="2" charset="77"/>
                <a:ea typeface="Proxima Nova"/>
                <a:cs typeface="Proxima Nova"/>
                <a:sym typeface="Proxima Nova"/>
              </a:rPr>
              <a:t>PROVIDER</a:t>
            </a:r>
            <a:endParaRPr>
              <a:latin typeface="Overpass" pitchFamily="2" charset="77"/>
              <a:ea typeface="Proxima Nova"/>
              <a:cs typeface="Proxima Nova"/>
              <a:sym typeface="Proxima Nova"/>
            </a:endParaRPr>
          </a:p>
        </p:txBody>
      </p:sp>
      <p:pic>
        <p:nvPicPr>
          <p:cNvPr id="3965" name="Shape 3965"/>
          <p:cNvPicPr preferRelativeResize="0"/>
          <p:nvPr/>
        </p:nvPicPr>
        <p:blipFill>
          <a:blip r:embed="rId5">
            <a:alphaModFix/>
          </a:blip>
          <a:stretch>
            <a:fillRect/>
          </a:stretch>
        </p:blipFill>
        <p:spPr>
          <a:xfrm>
            <a:off x="3054992" y="2225037"/>
            <a:ext cx="712550" cy="823675"/>
          </a:xfrm>
          <a:prstGeom prst="rect">
            <a:avLst/>
          </a:prstGeom>
          <a:noFill/>
          <a:ln>
            <a:noFill/>
          </a:ln>
        </p:spPr>
      </p:pic>
      <p:pic>
        <p:nvPicPr>
          <p:cNvPr id="3966" name="Shape 3966"/>
          <p:cNvPicPr preferRelativeResize="0"/>
          <p:nvPr/>
        </p:nvPicPr>
        <p:blipFill>
          <a:blip r:embed="rId6">
            <a:alphaModFix/>
          </a:blip>
          <a:stretch>
            <a:fillRect/>
          </a:stretch>
        </p:blipFill>
        <p:spPr>
          <a:xfrm>
            <a:off x="5008590" y="2202075"/>
            <a:ext cx="762075" cy="762075"/>
          </a:xfrm>
          <a:prstGeom prst="rect">
            <a:avLst/>
          </a:prstGeom>
          <a:noFill/>
          <a:ln>
            <a:noFill/>
          </a:ln>
        </p:spPr>
      </p:pic>
      <p:cxnSp>
        <p:nvCxnSpPr>
          <p:cNvPr id="3967" name="Shape 3967"/>
          <p:cNvCxnSpPr/>
          <p:nvPr/>
        </p:nvCxnSpPr>
        <p:spPr>
          <a:xfrm>
            <a:off x="1904250" y="2583125"/>
            <a:ext cx="1048500" cy="0"/>
          </a:xfrm>
          <a:prstGeom prst="straightConnector1">
            <a:avLst/>
          </a:prstGeom>
          <a:noFill/>
          <a:ln w="9525" cap="flat" cmpd="sng">
            <a:solidFill>
              <a:schemeClr val="dk2"/>
            </a:solidFill>
            <a:prstDash val="solid"/>
            <a:round/>
            <a:headEnd type="none" w="lg" len="lg"/>
            <a:tailEnd type="triangle" w="lg" len="lg"/>
          </a:ln>
        </p:spPr>
      </p:cxnSp>
      <p:cxnSp>
        <p:nvCxnSpPr>
          <p:cNvPr id="3968" name="Shape 3968"/>
          <p:cNvCxnSpPr/>
          <p:nvPr/>
        </p:nvCxnSpPr>
        <p:spPr>
          <a:xfrm>
            <a:off x="3833414" y="2583113"/>
            <a:ext cx="1071300" cy="0"/>
          </a:xfrm>
          <a:prstGeom prst="straightConnector1">
            <a:avLst/>
          </a:prstGeom>
          <a:noFill/>
          <a:ln w="9525" cap="flat" cmpd="sng">
            <a:solidFill>
              <a:schemeClr val="dk2"/>
            </a:solidFill>
            <a:prstDash val="solid"/>
            <a:round/>
            <a:headEnd type="none" w="lg" len="lg"/>
            <a:tailEnd type="triangle" w="lg" len="lg"/>
          </a:ln>
        </p:spPr>
      </p:cxnSp>
      <p:cxnSp>
        <p:nvCxnSpPr>
          <p:cNvPr id="3969" name="Shape 3969"/>
          <p:cNvCxnSpPr/>
          <p:nvPr/>
        </p:nvCxnSpPr>
        <p:spPr>
          <a:xfrm>
            <a:off x="5922588" y="2583125"/>
            <a:ext cx="1000500" cy="0"/>
          </a:xfrm>
          <a:prstGeom prst="straightConnector1">
            <a:avLst/>
          </a:prstGeom>
          <a:noFill/>
          <a:ln w="9525" cap="flat" cmpd="sng">
            <a:solidFill>
              <a:schemeClr val="dk2"/>
            </a:solidFill>
            <a:prstDash val="solid"/>
            <a:round/>
            <a:headEnd type="none" w="lg" len="lg"/>
            <a:tailEnd type="triangle" w="lg" len="lg"/>
          </a:ln>
        </p:spPr>
      </p:cxnSp>
      <p:sp>
        <p:nvSpPr>
          <p:cNvPr id="3970" name="Shape 3970"/>
          <p:cNvSpPr txBox="1"/>
          <p:nvPr/>
        </p:nvSpPr>
        <p:spPr>
          <a:xfrm>
            <a:off x="2501438" y="3100550"/>
            <a:ext cx="1653300" cy="619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Proxima Nova"/>
                <a:cs typeface="Proxima Nova"/>
                <a:sym typeface="Proxima Nova"/>
              </a:rPr>
              <a:t>SERVICE </a:t>
            </a:r>
            <a:endParaRPr>
              <a:latin typeface="Overpass" pitchFamily="2" charset="77"/>
              <a:ea typeface="Proxima Nova"/>
              <a:cs typeface="Proxima Nova"/>
              <a:sym typeface="Proxima Nova"/>
            </a:endParaRPr>
          </a:p>
          <a:p>
            <a:pPr marL="0" lvl="0" indent="0" algn="ctr" rtl="0">
              <a:spcBef>
                <a:spcPts val="0"/>
              </a:spcBef>
              <a:spcAft>
                <a:spcPts val="0"/>
              </a:spcAft>
              <a:buNone/>
            </a:pPr>
            <a:r>
              <a:rPr lang="en">
                <a:latin typeface="Overpass" pitchFamily="2" charset="77"/>
                <a:ea typeface="Proxima Nova"/>
                <a:cs typeface="Proxima Nova"/>
                <a:sym typeface="Proxima Nova"/>
              </a:rPr>
              <a:t>CATALOG</a:t>
            </a:r>
            <a:endParaRPr>
              <a:latin typeface="Overpass" pitchFamily="2" charset="77"/>
              <a:ea typeface="Proxima Nova"/>
              <a:cs typeface="Proxima Nova"/>
              <a:sym typeface="Proxima Nova"/>
            </a:endParaRPr>
          </a:p>
        </p:txBody>
      </p:sp>
      <p:sp>
        <p:nvSpPr>
          <p:cNvPr id="3971" name="Shape 3971"/>
          <p:cNvSpPr txBox="1"/>
          <p:nvPr/>
        </p:nvSpPr>
        <p:spPr>
          <a:xfrm>
            <a:off x="4558838" y="3100550"/>
            <a:ext cx="1653300" cy="619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Proxima Nova"/>
                <a:cs typeface="Proxima Nova"/>
                <a:sym typeface="Proxima Nova"/>
              </a:rPr>
              <a:t>SERVICE </a:t>
            </a:r>
            <a:endParaRPr>
              <a:latin typeface="Overpass" pitchFamily="2" charset="77"/>
              <a:ea typeface="Proxima Nova"/>
              <a:cs typeface="Proxima Nova"/>
              <a:sym typeface="Proxima Nova"/>
            </a:endParaRPr>
          </a:p>
          <a:p>
            <a:pPr marL="0" lvl="0" indent="0" algn="ctr" rtl="0">
              <a:spcBef>
                <a:spcPts val="0"/>
              </a:spcBef>
              <a:spcAft>
                <a:spcPts val="0"/>
              </a:spcAft>
              <a:buNone/>
            </a:pPr>
            <a:r>
              <a:rPr lang="en">
                <a:latin typeface="Overpass" pitchFamily="2" charset="77"/>
                <a:ea typeface="Proxima Nova"/>
                <a:cs typeface="Proxima Nova"/>
                <a:sym typeface="Proxima Nova"/>
              </a:rPr>
              <a:t>BROKER</a:t>
            </a:r>
            <a:endParaRPr>
              <a:latin typeface="Overpass" pitchFamily="2" charset="77"/>
              <a:ea typeface="Proxima Nova"/>
              <a:cs typeface="Proxima Nova"/>
              <a:sym typeface="Proxima Nova"/>
            </a:endParaRPr>
          </a:p>
        </p:txBody>
      </p:sp>
      <p:sp>
        <p:nvSpPr>
          <p:cNvPr id="3972" name="Shape 3972"/>
          <p:cNvSpPr txBox="1"/>
          <p:nvPr/>
        </p:nvSpPr>
        <p:spPr>
          <a:xfrm>
            <a:off x="2459400" y="4002575"/>
            <a:ext cx="4225200" cy="393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a:latin typeface="Overpass" pitchFamily="2" charset="77"/>
                <a:ea typeface="Overpass"/>
                <a:cs typeface="Overpass"/>
                <a:sym typeface="Overpass"/>
              </a:rPr>
              <a:t>Automated, Standard and Consistent</a:t>
            </a:r>
            <a:endParaRPr>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050300C7-65FE-3C4D-8E91-307C28C4786B}"/>
              </a:ext>
            </a:extLst>
          </p:cNvPr>
          <p:cNvSpPr>
            <a:spLocks noGrp="1"/>
          </p:cNvSpPr>
          <p:nvPr>
            <p:ph type="sldNum" idx="12"/>
          </p:nvPr>
        </p:nvSpPr>
        <p:spPr/>
        <p:txBody>
          <a:bodyPr/>
          <a:lstStyle/>
          <a:p>
            <a:fld id="{00000000-1234-1234-1234-123412341234}" type="slidenum">
              <a:rPr lang="en" smtClean="0"/>
              <a:pPr/>
              <a:t>84</a:t>
            </a:fld>
            <a:endParaRPr lang="e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76"/>
        <p:cNvGrpSpPr/>
        <p:nvPr/>
      </p:nvGrpSpPr>
      <p:grpSpPr>
        <a:xfrm>
          <a:off x="0" y="0"/>
          <a:ext cx="0" cy="0"/>
          <a:chOff x="0" y="0"/>
          <a:chExt cx="0" cy="0"/>
        </a:xfrm>
      </p:grpSpPr>
      <p:sp>
        <p:nvSpPr>
          <p:cNvPr id="3978" name="Shape 3978"/>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OPENSHIFT SERVICE CATALOG</a:t>
            </a:r>
            <a:endParaRPr baseline="30000">
              <a:latin typeface="Overpass" pitchFamily="2" charset="77"/>
            </a:endParaRPr>
          </a:p>
        </p:txBody>
      </p:sp>
      <p:sp>
        <p:nvSpPr>
          <p:cNvPr id="3979" name="Shape 3979"/>
          <p:cNvSpPr txBox="1"/>
          <p:nvPr/>
        </p:nvSpPr>
        <p:spPr>
          <a:xfrm>
            <a:off x="698400" y="3847750"/>
            <a:ext cx="3045000" cy="3936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200" b="1">
                <a:latin typeface="Overpass" pitchFamily="2" charset="77"/>
                <a:ea typeface="Proxima Nova"/>
                <a:cs typeface="Proxima Nova"/>
                <a:sym typeface="Proxima Nova"/>
              </a:rPr>
              <a:t>OPENSHIFT SERVICE CATALOG</a:t>
            </a:r>
            <a:endParaRPr sz="1200" b="1">
              <a:latin typeface="Overpass" pitchFamily="2" charset="77"/>
              <a:ea typeface="Proxima Nova"/>
              <a:cs typeface="Proxima Nova"/>
              <a:sym typeface="Proxima Nova"/>
            </a:endParaRPr>
          </a:p>
        </p:txBody>
      </p:sp>
      <p:grpSp>
        <p:nvGrpSpPr>
          <p:cNvPr id="3980" name="Shape 3980"/>
          <p:cNvGrpSpPr/>
          <p:nvPr/>
        </p:nvGrpSpPr>
        <p:grpSpPr>
          <a:xfrm>
            <a:off x="4638025" y="2059669"/>
            <a:ext cx="1115400" cy="628500"/>
            <a:chOff x="5019025" y="2365457"/>
            <a:chExt cx="1115400" cy="628500"/>
          </a:xfrm>
        </p:grpSpPr>
        <p:sp>
          <p:nvSpPr>
            <p:cNvPr id="3981" name="Shape 3981"/>
            <p:cNvSpPr/>
            <p:nvPr/>
          </p:nvSpPr>
          <p:spPr>
            <a:xfrm>
              <a:off x="5019025" y="2365457"/>
              <a:ext cx="1115400" cy="628500"/>
            </a:xfrm>
            <a:prstGeom prst="rect">
              <a:avLst/>
            </a:prstGeom>
            <a:solidFill>
              <a:srgbClr val="3B0083"/>
            </a:solidFill>
            <a:ln>
              <a:noFill/>
            </a:ln>
          </p:spPr>
          <p:txBody>
            <a:bodyPr wrap="square" lIns="91425" tIns="91425" rIns="91425" bIns="91425" anchor="ctr" anchorCtr="0">
              <a:noAutofit/>
            </a:bodyPr>
            <a:lstStyle/>
            <a:p>
              <a:pPr marL="0" lvl="0" indent="0">
                <a:spcBef>
                  <a:spcPts val="0"/>
                </a:spcBef>
                <a:spcAft>
                  <a:spcPts val="0"/>
                </a:spcAft>
                <a:buNone/>
              </a:pPr>
              <a:r>
                <a:rPr lang="en" sz="800">
                  <a:solidFill>
                    <a:srgbClr val="FFFFFF"/>
                  </a:solidFill>
                  <a:latin typeface="Overpass" pitchFamily="2" charset="77"/>
                  <a:ea typeface="Proxima Nova"/>
                  <a:cs typeface="Proxima Nova"/>
                  <a:sym typeface="Proxima Nova"/>
                </a:rPr>
                <a:t>OpenShift </a:t>
              </a:r>
              <a:endParaRPr sz="800">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Ansible</a:t>
              </a:r>
              <a:endParaRPr sz="800">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Broker</a:t>
              </a:r>
              <a:endParaRPr>
                <a:solidFill>
                  <a:srgbClr val="FFFFFF"/>
                </a:solidFill>
                <a:latin typeface="Overpass" pitchFamily="2" charset="77"/>
              </a:endParaRPr>
            </a:p>
          </p:txBody>
        </p:sp>
        <p:pic>
          <p:nvPicPr>
            <p:cNvPr id="3982" name="Shape 3982"/>
            <p:cNvPicPr preferRelativeResize="0"/>
            <p:nvPr/>
          </p:nvPicPr>
          <p:blipFill>
            <a:blip r:embed="rId3">
              <a:alphaModFix/>
            </a:blip>
            <a:stretch>
              <a:fillRect/>
            </a:stretch>
          </p:blipFill>
          <p:spPr>
            <a:xfrm>
              <a:off x="5625927" y="2480372"/>
              <a:ext cx="393600" cy="393600"/>
            </a:xfrm>
            <a:prstGeom prst="rect">
              <a:avLst/>
            </a:prstGeom>
            <a:noFill/>
            <a:ln>
              <a:noFill/>
            </a:ln>
          </p:spPr>
        </p:pic>
      </p:grpSp>
      <p:grpSp>
        <p:nvGrpSpPr>
          <p:cNvPr id="3983" name="Shape 3983"/>
          <p:cNvGrpSpPr/>
          <p:nvPr/>
        </p:nvGrpSpPr>
        <p:grpSpPr>
          <a:xfrm>
            <a:off x="4638025" y="1311469"/>
            <a:ext cx="1115400" cy="628500"/>
            <a:chOff x="5019025" y="1616269"/>
            <a:chExt cx="1115400" cy="628500"/>
          </a:xfrm>
        </p:grpSpPr>
        <p:sp>
          <p:nvSpPr>
            <p:cNvPr id="3984" name="Shape 3984"/>
            <p:cNvSpPr/>
            <p:nvPr/>
          </p:nvSpPr>
          <p:spPr>
            <a:xfrm>
              <a:off x="5019025" y="1616269"/>
              <a:ext cx="1115400" cy="628500"/>
            </a:xfrm>
            <a:prstGeom prst="rect">
              <a:avLst/>
            </a:prstGeom>
            <a:solidFill>
              <a:srgbClr val="CC0000"/>
            </a:solidFill>
            <a:ln>
              <a:noFill/>
            </a:ln>
          </p:spPr>
          <p:txBody>
            <a:bodyPr wrap="square" lIns="91425" tIns="91425" rIns="91425" bIns="91425" anchor="ctr" anchorCtr="0">
              <a:noAutofit/>
            </a:bodyPr>
            <a:lstStyle/>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OpenShift</a:t>
              </a:r>
              <a:endParaRPr sz="800">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Template</a:t>
              </a:r>
              <a:endParaRPr sz="800">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Broker</a:t>
              </a:r>
              <a:endParaRPr sz="800">
                <a:solidFill>
                  <a:srgbClr val="FFFFFF"/>
                </a:solidFill>
                <a:latin typeface="Overpass" pitchFamily="2" charset="77"/>
              </a:endParaRPr>
            </a:p>
          </p:txBody>
        </p:sp>
        <p:pic>
          <p:nvPicPr>
            <p:cNvPr id="3985" name="Shape 3985"/>
            <p:cNvPicPr preferRelativeResize="0"/>
            <p:nvPr/>
          </p:nvPicPr>
          <p:blipFill>
            <a:blip r:embed="rId3">
              <a:alphaModFix/>
            </a:blip>
            <a:stretch>
              <a:fillRect/>
            </a:stretch>
          </p:blipFill>
          <p:spPr>
            <a:xfrm>
              <a:off x="5625927" y="1744340"/>
              <a:ext cx="393600" cy="393600"/>
            </a:xfrm>
            <a:prstGeom prst="rect">
              <a:avLst/>
            </a:prstGeom>
            <a:noFill/>
            <a:ln>
              <a:noFill/>
            </a:ln>
          </p:spPr>
        </p:pic>
      </p:grpSp>
      <p:grpSp>
        <p:nvGrpSpPr>
          <p:cNvPr id="3986" name="Shape 3986"/>
          <p:cNvGrpSpPr/>
          <p:nvPr/>
        </p:nvGrpSpPr>
        <p:grpSpPr>
          <a:xfrm>
            <a:off x="4638025" y="2829406"/>
            <a:ext cx="1115400" cy="628500"/>
            <a:chOff x="5019025" y="3135190"/>
            <a:chExt cx="1115400" cy="628500"/>
          </a:xfrm>
        </p:grpSpPr>
        <p:sp>
          <p:nvSpPr>
            <p:cNvPr id="3987" name="Shape 3987"/>
            <p:cNvSpPr/>
            <p:nvPr/>
          </p:nvSpPr>
          <p:spPr>
            <a:xfrm>
              <a:off x="5019025" y="3135190"/>
              <a:ext cx="1115400" cy="628500"/>
            </a:xfrm>
            <a:prstGeom prst="rect">
              <a:avLst/>
            </a:prstGeom>
            <a:solidFill>
              <a:srgbClr val="F0AB00"/>
            </a:solidFill>
            <a:ln>
              <a:noFill/>
            </a:ln>
          </p:spPr>
          <p:txBody>
            <a:bodyPr wrap="square" lIns="91425" tIns="91425" rIns="91425" bIns="91425" anchor="ctr" anchorCtr="0">
              <a:noAutofit/>
            </a:bodyPr>
            <a:lstStyle/>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AWS</a:t>
              </a:r>
              <a:endParaRPr sz="800">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Service</a:t>
              </a:r>
              <a:endParaRPr sz="800">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Broker</a:t>
              </a:r>
              <a:endParaRPr>
                <a:solidFill>
                  <a:srgbClr val="FFFFFF"/>
                </a:solidFill>
                <a:latin typeface="Overpass" pitchFamily="2" charset="77"/>
              </a:endParaRPr>
            </a:p>
          </p:txBody>
        </p:sp>
        <p:pic>
          <p:nvPicPr>
            <p:cNvPr id="3988" name="Shape 3988"/>
            <p:cNvPicPr preferRelativeResize="0"/>
            <p:nvPr/>
          </p:nvPicPr>
          <p:blipFill>
            <a:blip r:embed="rId3">
              <a:alphaModFix/>
            </a:blip>
            <a:stretch>
              <a:fillRect/>
            </a:stretch>
          </p:blipFill>
          <p:spPr>
            <a:xfrm>
              <a:off x="5625927" y="3258852"/>
              <a:ext cx="393600" cy="393600"/>
            </a:xfrm>
            <a:prstGeom prst="rect">
              <a:avLst/>
            </a:prstGeom>
            <a:noFill/>
            <a:ln>
              <a:noFill/>
            </a:ln>
          </p:spPr>
        </p:pic>
      </p:grpSp>
      <p:grpSp>
        <p:nvGrpSpPr>
          <p:cNvPr id="3989" name="Shape 3989"/>
          <p:cNvGrpSpPr/>
          <p:nvPr/>
        </p:nvGrpSpPr>
        <p:grpSpPr>
          <a:xfrm>
            <a:off x="4638025" y="3576329"/>
            <a:ext cx="1115400" cy="628500"/>
            <a:chOff x="5019025" y="3881129"/>
            <a:chExt cx="1115400" cy="628500"/>
          </a:xfrm>
        </p:grpSpPr>
        <p:sp>
          <p:nvSpPr>
            <p:cNvPr id="3990" name="Shape 3990"/>
            <p:cNvSpPr/>
            <p:nvPr/>
          </p:nvSpPr>
          <p:spPr>
            <a:xfrm>
              <a:off x="5019025" y="3881129"/>
              <a:ext cx="1115400" cy="628500"/>
            </a:xfrm>
            <a:prstGeom prst="rect">
              <a:avLst/>
            </a:prstGeom>
            <a:solidFill>
              <a:srgbClr val="165D80"/>
            </a:solidFill>
            <a:ln>
              <a:noFill/>
            </a:ln>
          </p:spPr>
          <p:txBody>
            <a:bodyPr wrap="square" lIns="91425" tIns="91425" rIns="91425" bIns="91425" anchor="ctr" anchorCtr="0">
              <a:noAutofit/>
            </a:bodyPr>
            <a:lstStyle/>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Other</a:t>
              </a:r>
              <a:endParaRPr sz="800">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Service</a:t>
              </a:r>
              <a:endParaRPr sz="800">
                <a:solidFill>
                  <a:srgbClr val="FFFFFF"/>
                </a:solidFill>
                <a:latin typeface="Overpass" pitchFamily="2" charset="77"/>
                <a:ea typeface="Proxima Nova"/>
                <a:cs typeface="Proxima Nova"/>
                <a:sym typeface="Proxima Nova"/>
              </a:endParaRPr>
            </a:p>
            <a:p>
              <a:pPr marL="0" lvl="0" indent="0" rtl="0">
                <a:spcBef>
                  <a:spcPts val="0"/>
                </a:spcBef>
                <a:spcAft>
                  <a:spcPts val="0"/>
                </a:spcAft>
                <a:buNone/>
              </a:pPr>
              <a:r>
                <a:rPr lang="en" sz="800">
                  <a:solidFill>
                    <a:srgbClr val="FFFFFF"/>
                  </a:solidFill>
                  <a:latin typeface="Overpass" pitchFamily="2" charset="77"/>
                  <a:ea typeface="Proxima Nova"/>
                  <a:cs typeface="Proxima Nova"/>
                  <a:sym typeface="Proxima Nova"/>
                </a:rPr>
                <a:t>Brokers</a:t>
              </a:r>
              <a:endParaRPr>
                <a:solidFill>
                  <a:srgbClr val="FFFFFF"/>
                </a:solidFill>
                <a:latin typeface="Overpass" pitchFamily="2" charset="77"/>
              </a:endParaRPr>
            </a:p>
          </p:txBody>
        </p:sp>
        <p:pic>
          <p:nvPicPr>
            <p:cNvPr id="3991" name="Shape 3991"/>
            <p:cNvPicPr preferRelativeResize="0"/>
            <p:nvPr/>
          </p:nvPicPr>
          <p:blipFill>
            <a:blip r:embed="rId3">
              <a:alphaModFix/>
            </a:blip>
            <a:stretch>
              <a:fillRect/>
            </a:stretch>
          </p:blipFill>
          <p:spPr>
            <a:xfrm>
              <a:off x="5625927" y="3997598"/>
              <a:ext cx="393600" cy="393600"/>
            </a:xfrm>
            <a:prstGeom prst="rect">
              <a:avLst/>
            </a:prstGeom>
            <a:noFill/>
            <a:ln>
              <a:noFill/>
            </a:ln>
          </p:spPr>
        </p:pic>
      </p:grpSp>
      <p:grpSp>
        <p:nvGrpSpPr>
          <p:cNvPr id="3992" name="Shape 3992"/>
          <p:cNvGrpSpPr/>
          <p:nvPr/>
        </p:nvGrpSpPr>
        <p:grpSpPr>
          <a:xfrm>
            <a:off x="6006050" y="2059669"/>
            <a:ext cx="2174700" cy="628500"/>
            <a:chOff x="6310850" y="2364469"/>
            <a:chExt cx="2174700" cy="628500"/>
          </a:xfrm>
        </p:grpSpPr>
        <p:sp>
          <p:nvSpPr>
            <p:cNvPr id="3993" name="Shape 3993"/>
            <p:cNvSpPr/>
            <p:nvPr/>
          </p:nvSpPr>
          <p:spPr>
            <a:xfrm>
              <a:off x="6310850" y="2364469"/>
              <a:ext cx="2174700" cy="628500"/>
            </a:xfrm>
            <a:prstGeom prst="rect">
              <a:avLst/>
            </a:prstGeom>
            <a:solidFill>
              <a:srgbClr val="3B0083"/>
            </a:solidFill>
            <a:ln>
              <a:noFill/>
            </a:ln>
          </p:spPr>
          <p:txBody>
            <a:bodyPr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Overpass" pitchFamily="2" charset="77"/>
                  <a:ea typeface="Proxima Nova"/>
                  <a:cs typeface="Proxima Nova"/>
                  <a:sym typeface="Proxima Nova"/>
                </a:rPr>
                <a:t>ANSIBLE </a:t>
              </a:r>
              <a:endParaRPr sz="1200">
                <a:solidFill>
                  <a:srgbClr val="FFFFFF"/>
                </a:solidFill>
                <a:latin typeface="Overpass" pitchFamily="2" charset="77"/>
                <a:ea typeface="Proxima Nova"/>
                <a:cs typeface="Proxima Nova"/>
                <a:sym typeface="Proxima Nova"/>
              </a:endParaRPr>
            </a:p>
          </p:txBody>
        </p:sp>
        <p:grpSp>
          <p:nvGrpSpPr>
            <p:cNvPr id="3994" name="Shape 3994"/>
            <p:cNvGrpSpPr/>
            <p:nvPr/>
          </p:nvGrpSpPr>
          <p:grpSpPr>
            <a:xfrm>
              <a:off x="6500049" y="2705371"/>
              <a:ext cx="1734775" cy="236325"/>
              <a:chOff x="6500049" y="1919298"/>
              <a:chExt cx="1734775" cy="236325"/>
            </a:xfrm>
          </p:grpSpPr>
          <p:pic>
            <p:nvPicPr>
              <p:cNvPr id="3995" name="Shape 3995"/>
              <p:cNvPicPr preferRelativeResize="0"/>
              <p:nvPr/>
            </p:nvPicPr>
            <p:blipFill>
              <a:blip r:embed="rId4">
                <a:alphaModFix/>
              </a:blip>
              <a:stretch>
                <a:fillRect/>
              </a:stretch>
            </p:blipFill>
            <p:spPr>
              <a:xfrm>
                <a:off x="6500049" y="1919298"/>
                <a:ext cx="210775" cy="236325"/>
              </a:xfrm>
              <a:prstGeom prst="rect">
                <a:avLst/>
              </a:prstGeom>
              <a:noFill/>
              <a:ln>
                <a:noFill/>
              </a:ln>
            </p:spPr>
          </p:pic>
          <p:pic>
            <p:nvPicPr>
              <p:cNvPr id="3996" name="Shape 3996"/>
              <p:cNvPicPr preferRelativeResize="0"/>
              <p:nvPr/>
            </p:nvPicPr>
            <p:blipFill>
              <a:blip r:embed="rId4">
                <a:alphaModFix/>
              </a:blip>
              <a:stretch>
                <a:fillRect/>
              </a:stretch>
            </p:blipFill>
            <p:spPr>
              <a:xfrm>
                <a:off x="6804849" y="1919298"/>
                <a:ext cx="210775" cy="236325"/>
              </a:xfrm>
              <a:prstGeom prst="rect">
                <a:avLst/>
              </a:prstGeom>
              <a:noFill/>
              <a:ln>
                <a:noFill/>
              </a:ln>
            </p:spPr>
          </p:pic>
          <p:pic>
            <p:nvPicPr>
              <p:cNvPr id="3997" name="Shape 3997"/>
              <p:cNvPicPr preferRelativeResize="0"/>
              <p:nvPr/>
            </p:nvPicPr>
            <p:blipFill>
              <a:blip r:embed="rId4">
                <a:alphaModFix/>
              </a:blip>
              <a:stretch>
                <a:fillRect/>
              </a:stretch>
            </p:blipFill>
            <p:spPr>
              <a:xfrm>
                <a:off x="7109649" y="1919298"/>
                <a:ext cx="210775" cy="236325"/>
              </a:xfrm>
              <a:prstGeom prst="rect">
                <a:avLst/>
              </a:prstGeom>
              <a:noFill/>
              <a:ln>
                <a:noFill/>
              </a:ln>
            </p:spPr>
          </p:pic>
          <p:pic>
            <p:nvPicPr>
              <p:cNvPr id="3998" name="Shape 3998"/>
              <p:cNvPicPr preferRelativeResize="0"/>
              <p:nvPr/>
            </p:nvPicPr>
            <p:blipFill>
              <a:blip r:embed="rId4">
                <a:alphaModFix/>
              </a:blip>
              <a:stretch>
                <a:fillRect/>
              </a:stretch>
            </p:blipFill>
            <p:spPr>
              <a:xfrm>
                <a:off x="7414449" y="1919298"/>
                <a:ext cx="210775" cy="236325"/>
              </a:xfrm>
              <a:prstGeom prst="rect">
                <a:avLst/>
              </a:prstGeom>
              <a:noFill/>
              <a:ln>
                <a:noFill/>
              </a:ln>
            </p:spPr>
          </p:pic>
          <p:pic>
            <p:nvPicPr>
              <p:cNvPr id="3999" name="Shape 3999"/>
              <p:cNvPicPr preferRelativeResize="0"/>
              <p:nvPr/>
            </p:nvPicPr>
            <p:blipFill>
              <a:blip r:embed="rId4">
                <a:alphaModFix/>
              </a:blip>
              <a:stretch>
                <a:fillRect/>
              </a:stretch>
            </p:blipFill>
            <p:spPr>
              <a:xfrm>
                <a:off x="7719249" y="1919298"/>
                <a:ext cx="210775" cy="236325"/>
              </a:xfrm>
              <a:prstGeom prst="rect">
                <a:avLst/>
              </a:prstGeom>
              <a:noFill/>
              <a:ln>
                <a:noFill/>
              </a:ln>
            </p:spPr>
          </p:pic>
          <p:pic>
            <p:nvPicPr>
              <p:cNvPr id="4000" name="Shape 4000"/>
              <p:cNvPicPr preferRelativeResize="0"/>
              <p:nvPr/>
            </p:nvPicPr>
            <p:blipFill>
              <a:blip r:embed="rId4">
                <a:alphaModFix/>
              </a:blip>
              <a:stretch>
                <a:fillRect/>
              </a:stretch>
            </p:blipFill>
            <p:spPr>
              <a:xfrm>
                <a:off x="8024049" y="1919298"/>
                <a:ext cx="210775" cy="236325"/>
              </a:xfrm>
              <a:prstGeom prst="rect">
                <a:avLst/>
              </a:prstGeom>
              <a:noFill/>
              <a:ln>
                <a:noFill/>
              </a:ln>
            </p:spPr>
          </p:pic>
        </p:grpSp>
      </p:grpSp>
      <p:grpSp>
        <p:nvGrpSpPr>
          <p:cNvPr id="4001" name="Shape 4001"/>
          <p:cNvGrpSpPr/>
          <p:nvPr/>
        </p:nvGrpSpPr>
        <p:grpSpPr>
          <a:xfrm>
            <a:off x="6006050" y="1311476"/>
            <a:ext cx="2174700" cy="628500"/>
            <a:chOff x="6310850" y="1615276"/>
            <a:chExt cx="2174700" cy="628500"/>
          </a:xfrm>
        </p:grpSpPr>
        <p:sp>
          <p:nvSpPr>
            <p:cNvPr id="4002" name="Shape 4002"/>
            <p:cNvSpPr/>
            <p:nvPr/>
          </p:nvSpPr>
          <p:spPr>
            <a:xfrm>
              <a:off x="6310850" y="1615276"/>
              <a:ext cx="2174700" cy="628500"/>
            </a:xfrm>
            <a:prstGeom prst="rect">
              <a:avLst/>
            </a:prstGeom>
            <a:solidFill>
              <a:srgbClr val="CC0000"/>
            </a:solidFill>
            <a:ln>
              <a:noFill/>
            </a:ln>
          </p:spPr>
          <p:txBody>
            <a:bodyPr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Overpass" pitchFamily="2" charset="77"/>
                  <a:ea typeface="Proxima Nova"/>
                  <a:cs typeface="Proxima Nova"/>
                  <a:sym typeface="Proxima Nova"/>
                </a:rPr>
                <a:t>OPENSHIFT</a:t>
              </a:r>
              <a:endParaRPr sz="1200">
                <a:solidFill>
                  <a:srgbClr val="FFFFFF"/>
                </a:solidFill>
                <a:latin typeface="Overpass" pitchFamily="2" charset="77"/>
                <a:ea typeface="Proxima Nova"/>
                <a:cs typeface="Proxima Nova"/>
                <a:sym typeface="Proxima Nova"/>
              </a:endParaRPr>
            </a:p>
          </p:txBody>
        </p:sp>
        <p:grpSp>
          <p:nvGrpSpPr>
            <p:cNvPr id="4003" name="Shape 4003"/>
            <p:cNvGrpSpPr/>
            <p:nvPr/>
          </p:nvGrpSpPr>
          <p:grpSpPr>
            <a:xfrm>
              <a:off x="6500049" y="1951395"/>
              <a:ext cx="1734775" cy="236325"/>
              <a:chOff x="6500049" y="1919298"/>
              <a:chExt cx="1734775" cy="236325"/>
            </a:xfrm>
          </p:grpSpPr>
          <p:pic>
            <p:nvPicPr>
              <p:cNvPr id="4004" name="Shape 4004"/>
              <p:cNvPicPr preferRelativeResize="0"/>
              <p:nvPr/>
            </p:nvPicPr>
            <p:blipFill>
              <a:blip r:embed="rId4">
                <a:alphaModFix/>
              </a:blip>
              <a:stretch>
                <a:fillRect/>
              </a:stretch>
            </p:blipFill>
            <p:spPr>
              <a:xfrm>
                <a:off x="6500049" y="1919298"/>
                <a:ext cx="210775" cy="236325"/>
              </a:xfrm>
              <a:prstGeom prst="rect">
                <a:avLst/>
              </a:prstGeom>
              <a:noFill/>
              <a:ln>
                <a:noFill/>
              </a:ln>
            </p:spPr>
          </p:pic>
          <p:pic>
            <p:nvPicPr>
              <p:cNvPr id="4005" name="Shape 4005"/>
              <p:cNvPicPr preferRelativeResize="0"/>
              <p:nvPr/>
            </p:nvPicPr>
            <p:blipFill>
              <a:blip r:embed="rId4">
                <a:alphaModFix/>
              </a:blip>
              <a:stretch>
                <a:fillRect/>
              </a:stretch>
            </p:blipFill>
            <p:spPr>
              <a:xfrm>
                <a:off x="6804849" y="1919298"/>
                <a:ext cx="210775" cy="236325"/>
              </a:xfrm>
              <a:prstGeom prst="rect">
                <a:avLst/>
              </a:prstGeom>
              <a:noFill/>
              <a:ln>
                <a:noFill/>
              </a:ln>
            </p:spPr>
          </p:pic>
          <p:pic>
            <p:nvPicPr>
              <p:cNvPr id="4006" name="Shape 4006"/>
              <p:cNvPicPr preferRelativeResize="0"/>
              <p:nvPr/>
            </p:nvPicPr>
            <p:blipFill>
              <a:blip r:embed="rId4">
                <a:alphaModFix/>
              </a:blip>
              <a:stretch>
                <a:fillRect/>
              </a:stretch>
            </p:blipFill>
            <p:spPr>
              <a:xfrm>
                <a:off x="7109649" y="1919298"/>
                <a:ext cx="210775" cy="236325"/>
              </a:xfrm>
              <a:prstGeom prst="rect">
                <a:avLst/>
              </a:prstGeom>
              <a:noFill/>
              <a:ln>
                <a:noFill/>
              </a:ln>
            </p:spPr>
          </p:pic>
          <p:pic>
            <p:nvPicPr>
              <p:cNvPr id="4007" name="Shape 4007"/>
              <p:cNvPicPr preferRelativeResize="0"/>
              <p:nvPr/>
            </p:nvPicPr>
            <p:blipFill>
              <a:blip r:embed="rId4">
                <a:alphaModFix/>
              </a:blip>
              <a:stretch>
                <a:fillRect/>
              </a:stretch>
            </p:blipFill>
            <p:spPr>
              <a:xfrm>
                <a:off x="7414449" y="1919298"/>
                <a:ext cx="210775" cy="236325"/>
              </a:xfrm>
              <a:prstGeom prst="rect">
                <a:avLst/>
              </a:prstGeom>
              <a:noFill/>
              <a:ln>
                <a:noFill/>
              </a:ln>
            </p:spPr>
          </p:pic>
          <p:pic>
            <p:nvPicPr>
              <p:cNvPr id="4008" name="Shape 4008"/>
              <p:cNvPicPr preferRelativeResize="0"/>
              <p:nvPr/>
            </p:nvPicPr>
            <p:blipFill>
              <a:blip r:embed="rId4">
                <a:alphaModFix/>
              </a:blip>
              <a:stretch>
                <a:fillRect/>
              </a:stretch>
            </p:blipFill>
            <p:spPr>
              <a:xfrm>
                <a:off x="7719249" y="1919298"/>
                <a:ext cx="210775" cy="236325"/>
              </a:xfrm>
              <a:prstGeom prst="rect">
                <a:avLst/>
              </a:prstGeom>
              <a:noFill/>
              <a:ln>
                <a:noFill/>
              </a:ln>
            </p:spPr>
          </p:pic>
          <p:pic>
            <p:nvPicPr>
              <p:cNvPr id="4009" name="Shape 4009"/>
              <p:cNvPicPr preferRelativeResize="0"/>
              <p:nvPr/>
            </p:nvPicPr>
            <p:blipFill>
              <a:blip r:embed="rId4">
                <a:alphaModFix/>
              </a:blip>
              <a:stretch>
                <a:fillRect/>
              </a:stretch>
            </p:blipFill>
            <p:spPr>
              <a:xfrm>
                <a:off x="8024049" y="1919298"/>
                <a:ext cx="210775" cy="236325"/>
              </a:xfrm>
              <a:prstGeom prst="rect">
                <a:avLst/>
              </a:prstGeom>
              <a:noFill/>
              <a:ln>
                <a:noFill/>
              </a:ln>
            </p:spPr>
          </p:pic>
        </p:grpSp>
      </p:grpSp>
      <p:grpSp>
        <p:nvGrpSpPr>
          <p:cNvPr id="4010" name="Shape 4010"/>
          <p:cNvGrpSpPr/>
          <p:nvPr/>
        </p:nvGrpSpPr>
        <p:grpSpPr>
          <a:xfrm>
            <a:off x="6006050" y="2829406"/>
            <a:ext cx="2174700" cy="628500"/>
            <a:chOff x="6310850" y="3134206"/>
            <a:chExt cx="2174700" cy="628500"/>
          </a:xfrm>
        </p:grpSpPr>
        <p:sp>
          <p:nvSpPr>
            <p:cNvPr id="4011" name="Shape 4011"/>
            <p:cNvSpPr/>
            <p:nvPr/>
          </p:nvSpPr>
          <p:spPr>
            <a:xfrm>
              <a:off x="6310850" y="3134206"/>
              <a:ext cx="2174700" cy="628500"/>
            </a:xfrm>
            <a:prstGeom prst="rect">
              <a:avLst/>
            </a:prstGeom>
            <a:solidFill>
              <a:srgbClr val="F0AB00"/>
            </a:solidFill>
            <a:ln>
              <a:noFill/>
            </a:ln>
          </p:spPr>
          <p:txBody>
            <a:bodyPr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Overpass" pitchFamily="2" charset="77"/>
                  <a:ea typeface="Proxima Nova"/>
                  <a:cs typeface="Proxima Nova"/>
                  <a:sym typeface="Proxima Nova"/>
                </a:rPr>
                <a:t>AWS</a:t>
              </a:r>
              <a:endParaRPr sz="1200">
                <a:solidFill>
                  <a:srgbClr val="FFFFFF"/>
                </a:solidFill>
                <a:latin typeface="Overpass" pitchFamily="2" charset="77"/>
                <a:ea typeface="Proxima Nova"/>
                <a:cs typeface="Proxima Nova"/>
                <a:sym typeface="Proxima Nova"/>
              </a:endParaRPr>
            </a:p>
          </p:txBody>
        </p:sp>
        <p:grpSp>
          <p:nvGrpSpPr>
            <p:cNvPr id="4012" name="Shape 4012"/>
            <p:cNvGrpSpPr/>
            <p:nvPr/>
          </p:nvGrpSpPr>
          <p:grpSpPr>
            <a:xfrm>
              <a:off x="6500049" y="3475395"/>
              <a:ext cx="1734775" cy="236325"/>
              <a:chOff x="6500049" y="1919298"/>
              <a:chExt cx="1734775" cy="236325"/>
            </a:xfrm>
          </p:grpSpPr>
          <p:pic>
            <p:nvPicPr>
              <p:cNvPr id="4013" name="Shape 4013"/>
              <p:cNvPicPr preferRelativeResize="0"/>
              <p:nvPr/>
            </p:nvPicPr>
            <p:blipFill>
              <a:blip r:embed="rId4">
                <a:alphaModFix/>
              </a:blip>
              <a:stretch>
                <a:fillRect/>
              </a:stretch>
            </p:blipFill>
            <p:spPr>
              <a:xfrm>
                <a:off x="6500049" y="1919298"/>
                <a:ext cx="210775" cy="236325"/>
              </a:xfrm>
              <a:prstGeom prst="rect">
                <a:avLst/>
              </a:prstGeom>
              <a:noFill/>
              <a:ln>
                <a:noFill/>
              </a:ln>
            </p:spPr>
          </p:pic>
          <p:pic>
            <p:nvPicPr>
              <p:cNvPr id="4014" name="Shape 4014"/>
              <p:cNvPicPr preferRelativeResize="0"/>
              <p:nvPr/>
            </p:nvPicPr>
            <p:blipFill>
              <a:blip r:embed="rId4">
                <a:alphaModFix/>
              </a:blip>
              <a:stretch>
                <a:fillRect/>
              </a:stretch>
            </p:blipFill>
            <p:spPr>
              <a:xfrm>
                <a:off x="6804849" y="1919298"/>
                <a:ext cx="210775" cy="236325"/>
              </a:xfrm>
              <a:prstGeom prst="rect">
                <a:avLst/>
              </a:prstGeom>
              <a:noFill/>
              <a:ln>
                <a:noFill/>
              </a:ln>
            </p:spPr>
          </p:pic>
          <p:pic>
            <p:nvPicPr>
              <p:cNvPr id="4015" name="Shape 4015"/>
              <p:cNvPicPr preferRelativeResize="0"/>
              <p:nvPr/>
            </p:nvPicPr>
            <p:blipFill>
              <a:blip r:embed="rId4">
                <a:alphaModFix/>
              </a:blip>
              <a:stretch>
                <a:fillRect/>
              </a:stretch>
            </p:blipFill>
            <p:spPr>
              <a:xfrm>
                <a:off x="7109649" y="1919298"/>
                <a:ext cx="210775" cy="236325"/>
              </a:xfrm>
              <a:prstGeom prst="rect">
                <a:avLst/>
              </a:prstGeom>
              <a:noFill/>
              <a:ln>
                <a:noFill/>
              </a:ln>
            </p:spPr>
          </p:pic>
          <p:pic>
            <p:nvPicPr>
              <p:cNvPr id="4016" name="Shape 4016"/>
              <p:cNvPicPr preferRelativeResize="0"/>
              <p:nvPr/>
            </p:nvPicPr>
            <p:blipFill>
              <a:blip r:embed="rId4">
                <a:alphaModFix/>
              </a:blip>
              <a:stretch>
                <a:fillRect/>
              </a:stretch>
            </p:blipFill>
            <p:spPr>
              <a:xfrm>
                <a:off x="7414449" y="1919298"/>
                <a:ext cx="210775" cy="236325"/>
              </a:xfrm>
              <a:prstGeom prst="rect">
                <a:avLst/>
              </a:prstGeom>
              <a:noFill/>
              <a:ln>
                <a:noFill/>
              </a:ln>
            </p:spPr>
          </p:pic>
          <p:pic>
            <p:nvPicPr>
              <p:cNvPr id="4017" name="Shape 4017"/>
              <p:cNvPicPr preferRelativeResize="0"/>
              <p:nvPr/>
            </p:nvPicPr>
            <p:blipFill>
              <a:blip r:embed="rId4">
                <a:alphaModFix/>
              </a:blip>
              <a:stretch>
                <a:fillRect/>
              </a:stretch>
            </p:blipFill>
            <p:spPr>
              <a:xfrm>
                <a:off x="7719249" y="1919298"/>
                <a:ext cx="210775" cy="236325"/>
              </a:xfrm>
              <a:prstGeom prst="rect">
                <a:avLst/>
              </a:prstGeom>
              <a:noFill/>
              <a:ln>
                <a:noFill/>
              </a:ln>
            </p:spPr>
          </p:pic>
          <p:pic>
            <p:nvPicPr>
              <p:cNvPr id="4018" name="Shape 4018"/>
              <p:cNvPicPr preferRelativeResize="0"/>
              <p:nvPr/>
            </p:nvPicPr>
            <p:blipFill>
              <a:blip r:embed="rId4">
                <a:alphaModFix/>
              </a:blip>
              <a:stretch>
                <a:fillRect/>
              </a:stretch>
            </p:blipFill>
            <p:spPr>
              <a:xfrm>
                <a:off x="8024049" y="1919298"/>
                <a:ext cx="210775" cy="236325"/>
              </a:xfrm>
              <a:prstGeom prst="rect">
                <a:avLst/>
              </a:prstGeom>
              <a:noFill/>
              <a:ln>
                <a:noFill/>
              </a:ln>
            </p:spPr>
          </p:pic>
        </p:grpSp>
      </p:grpSp>
      <p:grpSp>
        <p:nvGrpSpPr>
          <p:cNvPr id="4019" name="Shape 4019"/>
          <p:cNvGrpSpPr/>
          <p:nvPr/>
        </p:nvGrpSpPr>
        <p:grpSpPr>
          <a:xfrm>
            <a:off x="6006050" y="3575349"/>
            <a:ext cx="2174700" cy="628500"/>
            <a:chOff x="6310850" y="3880149"/>
            <a:chExt cx="2174700" cy="628500"/>
          </a:xfrm>
        </p:grpSpPr>
        <p:sp>
          <p:nvSpPr>
            <p:cNvPr id="4020" name="Shape 4020"/>
            <p:cNvSpPr/>
            <p:nvPr/>
          </p:nvSpPr>
          <p:spPr>
            <a:xfrm>
              <a:off x="6310850" y="3880149"/>
              <a:ext cx="2174700" cy="6285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Overpass" pitchFamily="2" charset="77"/>
                  <a:ea typeface="Proxima Nova"/>
                  <a:cs typeface="Proxima Nova"/>
                  <a:sym typeface="Proxima Nova"/>
                </a:rPr>
                <a:t>OTHER COMPATIBLE SERVICES</a:t>
              </a:r>
              <a:endParaRPr sz="1100">
                <a:solidFill>
                  <a:srgbClr val="FFFFFF"/>
                </a:solidFill>
                <a:latin typeface="Overpass" pitchFamily="2" charset="77"/>
                <a:ea typeface="Proxima Nova"/>
                <a:cs typeface="Proxima Nova"/>
                <a:sym typeface="Proxima Nova"/>
              </a:endParaRPr>
            </a:p>
          </p:txBody>
        </p:sp>
        <p:grpSp>
          <p:nvGrpSpPr>
            <p:cNvPr id="4021" name="Shape 4021"/>
            <p:cNvGrpSpPr/>
            <p:nvPr/>
          </p:nvGrpSpPr>
          <p:grpSpPr>
            <a:xfrm>
              <a:off x="6500049" y="4221346"/>
              <a:ext cx="1734775" cy="236325"/>
              <a:chOff x="6500049" y="1919298"/>
              <a:chExt cx="1734775" cy="236325"/>
            </a:xfrm>
          </p:grpSpPr>
          <p:pic>
            <p:nvPicPr>
              <p:cNvPr id="4022" name="Shape 4022"/>
              <p:cNvPicPr preferRelativeResize="0"/>
              <p:nvPr/>
            </p:nvPicPr>
            <p:blipFill>
              <a:blip r:embed="rId4">
                <a:alphaModFix/>
              </a:blip>
              <a:stretch>
                <a:fillRect/>
              </a:stretch>
            </p:blipFill>
            <p:spPr>
              <a:xfrm>
                <a:off x="6500049" y="1919298"/>
                <a:ext cx="210775" cy="236325"/>
              </a:xfrm>
              <a:prstGeom prst="rect">
                <a:avLst/>
              </a:prstGeom>
              <a:noFill/>
              <a:ln>
                <a:noFill/>
              </a:ln>
            </p:spPr>
          </p:pic>
          <p:pic>
            <p:nvPicPr>
              <p:cNvPr id="4023" name="Shape 4023"/>
              <p:cNvPicPr preferRelativeResize="0"/>
              <p:nvPr/>
            </p:nvPicPr>
            <p:blipFill>
              <a:blip r:embed="rId4">
                <a:alphaModFix/>
              </a:blip>
              <a:stretch>
                <a:fillRect/>
              </a:stretch>
            </p:blipFill>
            <p:spPr>
              <a:xfrm>
                <a:off x="6804849" y="1919298"/>
                <a:ext cx="210775" cy="236325"/>
              </a:xfrm>
              <a:prstGeom prst="rect">
                <a:avLst/>
              </a:prstGeom>
              <a:noFill/>
              <a:ln>
                <a:noFill/>
              </a:ln>
            </p:spPr>
          </p:pic>
          <p:pic>
            <p:nvPicPr>
              <p:cNvPr id="4024" name="Shape 4024"/>
              <p:cNvPicPr preferRelativeResize="0"/>
              <p:nvPr/>
            </p:nvPicPr>
            <p:blipFill>
              <a:blip r:embed="rId4">
                <a:alphaModFix/>
              </a:blip>
              <a:stretch>
                <a:fillRect/>
              </a:stretch>
            </p:blipFill>
            <p:spPr>
              <a:xfrm>
                <a:off x="7109649" y="1919298"/>
                <a:ext cx="210775" cy="236325"/>
              </a:xfrm>
              <a:prstGeom prst="rect">
                <a:avLst/>
              </a:prstGeom>
              <a:noFill/>
              <a:ln>
                <a:noFill/>
              </a:ln>
            </p:spPr>
          </p:pic>
          <p:pic>
            <p:nvPicPr>
              <p:cNvPr id="4025" name="Shape 4025"/>
              <p:cNvPicPr preferRelativeResize="0"/>
              <p:nvPr/>
            </p:nvPicPr>
            <p:blipFill>
              <a:blip r:embed="rId4">
                <a:alphaModFix/>
              </a:blip>
              <a:stretch>
                <a:fillRect/>
              </a:stretch>
            </p:blipFill>
            <p:spPr>
              <a:xfrm>
                <a:off x="7414449" y="1919298"/>
                <a:ext cx="210775" cy="236325"/>
              </a:xfrm>
              <a:prstGeom prst="rect">
                <a:avLst/>
              </a:prstGeom>
              <a:noFill/>
              <a:ln>
                <a:noFill/>
              </a:ln>
            </p:spPr>
          </p:pic>
          <p:pic>
            <p:nvPicPr>
              <p:cNvPr id="4026" name="Shape 4026"/>
              <p:cNvPicPr preferRelativeResize="0"/>
              <p:nvPr/>
            </p:nvPicPr>
            <p:blipFill>
              <a:blip r:embed="rId4">
                <a:alphaModFix/>
              </a:blip>
              <a:stretch>
                <a:fillRect/>
              </a:stretch>
            </p:blipFill>
            <p:spPr>
              <a:xfrm>
                <a:off x="7719249" y="1919298"/>
                <a:ext cx="210775" cy="236325"/>
              </a:xfrm>
              <a:prstGeom prst="rect">
                <a:avLst/>
              </a:prstGeom>
              <a:noFill/>
              <a:ln>
                <a:noFill/>
              </a:ln>
            </p:spPr>
          </p:pic>
          <p:pic>
            <p:nvPicPr>
              <p:cNvPr id="4027" name="Shape 4027"/>
              <p:cNvPicPr preferRelativeResize="0"/>
              <p:nvPr/>
            </p:nvPicPr>
            <p:blipFill>
              <a:blip r:embed="rId4">
                <a:alphaModFix/>
              </a:blip>
              <a:stretch>
                <a:fillRect/>
              </a:stretch>
            </p:blipFill>
            <p:spPr>
              <a:xfrm>
                <a:off x="8024049" y="1919298"/>
                <a:ext cx="210775" cy="236325"/>
              </a:xfrm>
              <a:prstGeom prst="rect">
                <a:avLst/>
              </a:prstGeom>
              <a:noFill/>
              <a:ln>
                <a:noFill/>
              </a:ln>
            </p:spPr>
          </p:pic>
        </p:grpSp>
      </p:grpSp>
      <p:cxnSp>
        <p:nvCxnSpPr>
          <p:cNvPr id="4028" name="Shape 4028"/>
          <p:cNvCxnSpPr>
            <a:stCxn id="3984" idx="3"/>
            <a:endCxn id="4002" idx="1"/>
          </p:cNvCxnSpPr>
          <p:nvPr/>
        </p:nvCxnSpPr>
        <p:spPr>
          <a:xfrm>
            <a:off x="5753425" y="1625719"/>
            <a:ext cx="252600" cy="0"/>
          </a:xfrm>
          <a:prstGeom prst="straightConnector1">
            <a:avLst/>
          </a:prstGeom>
          <a:noFill/>
          <a:ln w="9525" cap="flat" cmpd="sng">
            <a:solidFill>
              <a:schemeClr val="dk2"/>
            </a:solidFill>
            <a:prstDash val="solid"/>
            <a:round/>
            <a:headEnd type="none" w="lg" len="lg"/>
            <a:tailEnd type="triangle" w="lg" len="lg"/>
          </a:ln>
        </p:spPr>
      </p:cxnSp>
      <p:cxnSp>
        <p:nvCxnSpPr>
          <p:cNvPr id="4029" name="Shape 4029"/>
          <p:cNvCxnSpPr>
            <a:stCxn id="3981" idx="3"/>
            <a:endCxn id="3993" idx="1"/>
          </p:cNvCxnSpPr>
          <p:nvPr/>
        </p:nvCxnSpPr>
        <p:spPr>
          <a:xfrm>
            <a:off x="5753425" y="2373919"/>
            <a:ext cx="252600" cy="0"/>
          </a:xfrm>
          <a:prstGeom prst="straightConnector1">
            <a:avLst/>
          </a:prstGeom>
          <a:noFill/>
          <a:ln w="9525" cap="flat" cmpd="sng">
            <a:solidFill>
              <a:schemeClr val="dk2"/>
            </a:solidFill>
            <a:prstDash val="solid"/>
            <a:round/>
            <a:headEnd type="none" w="lg" len="lg"/>
            <a:tailEnd type="triangle" w="lg" len="lg"/>
          </a:ln>
        </p:spPr>
      </p:cxnSp>
      <p:cxnSp>
        <p:nvCxnSpPr>
          <p:cNvPr id="4030" name="Shape 4030"/>
          <p:cNvCxnSpPr>
            <a:stCxn id="3987" idx="3"/>
            <a:endCxn id="4011" idx="1"/>
          </p:cNvCxnSpPr>
          <p:nvPr/>
        </p:nvCxnSpPr>
        <p:spPr>
          <a:xfrm>
            <a:off x="5753425" y="3143656"/>
            <a:ext cx="252600" cy="0"/>
          </a:xfrm>
          <a:prstGeom prst="straightConnector1">
            <a:avLst/>
          </a:prstGeom>
          <a:noFill/>
          <a:ln w="9525" cap="flat" cmpd="sng">
            <a:solidFill>
              <a:schemeClr val="dk2"/>
            </a:solidFill>
            <a:prstDash val="solid"/>
            <a:round/>
            <a:headEnd type="none" w="lg" len="lg"/>
            <a:tailEnd type="triangle" w="lg" len="lg"/>
          </a:ln>
        </p:spPr>
      </p:cxnSp>
      <p:cxnSp>
        <p:nvCxnSpPr>
          <p:cNvPr id="4031" name="Shape 4031"/>
          <p:cNvCxnSpPr>
            <a:stCxn id="3990" idx="3"/>
            <a:endCxn id="4020" idx="1"/>
          </p:cNvCxnSpPr>
          <p:nvPr/>
        </p:nvCxnSpPr>
        <p:spPr>
          <a:xfrm rot="10800000" flipH="1">
            <a:off x="5753425" y="3889679"/>
            <a:ext cx="252600" cy="900"/>
          </a:xfrm>
          <a:prstGeom prst="straightConnector1">
            <a:avLst/>
          </a:prstGeom>
          <a:noFill/>
          <a:ln w="9525" cap="flat" cmpd="sng">
            <a:solidFill>
              <a:schemeClr val="dk2"/>
            </a:solidFill>
            <a:prstDash val="solid"/>
            <a:round/>
            <a:headEnd type="none" w="lg" len="lg"/>
            <a:tailEnd type="triangle" w="lg" len="lg"/>
          </a:ln>
        </p:spPr>
      </p:cxnSp>
      <p:sp>
        <p:nvSpPr>
          <p:cNvPr id="4032" name="Shape 4032"/>
          <p:cNvSpPr txBox="1"/>
          <p:nvPr/>
        </p:nvSpPr>
        <p:spPr>
          <a:xfrm>
            <a:off x="8220627" y="2091173"/>
            <a:ext cx="754200" cy="47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latin typeface="Overpass" pitchFamily="2" charset="77"/>
                <a:ea typeface="Proxima Nova"/>
                <a:cs typeface="Proxima Nova"/>
                <a:sym typeface="Proxima Nova"/>
              </a:rPr>
              <a:t>Ansible </a:t>
            </a:r>
            <a:br>
              <a:rPr lang="en" sz="800">
                <a:latin typeface="Overpass" pitchFamily="2" charset="77"/>
                <a:ea typeface="Proxima Nova"/>
                <a:cs typeface="Proxima Nova"/>
                <a:sym typeface="Proxima Nova"/>
              </a:rPr>
            </a:br>
            <a:r>
              <a:rPr lang="en" sz="800">
                <a:latin typeface="Overpass" pitchFamily="2" charset="77"/>
                <a:ea typeface="Proxima Nova"/>
                <a:cs typeface="Proxima Nova"/>
                <a:sym typeface="Proxima Nova"/>
              </a:rPr>
              <a:t>Playbook </a:t>
            </a:r>
            <a:br>
              <a:rPr lang="en" sz="800">
                <a:latin typeface="Overpass" pitchFamily="2" charset="77"/>
                <a:ea typeface="Proxima Nova"/>
                <a:cs typeface="Proxima Nova"/>
                <a:sym typeface="Proxima Nova"/>
              </a:rPr>
            </a:br>
            <a:r>
              <a:rPr lang="en" sz="800">
                <a:latin typeface="Overpass" pitchFamily="2" charset="77"/>
                <a:ea typeface="Proxima Nova"/>
                <a:cs typeface="Proxima Nova"/>
                <a:sym typeface="Proxima Nova"/>
              </a:rPr>
              <a:t>Bundles</a:t>
            </a:r>
            <a:endParaRPr sz="800">
              <a:latin typeface="Overpass" pitchFamily="2" charset="77"/>
              <a:ea typeface="Proxima Nova"/>
              <a:cs typeface="Proxima Nova"/>
              <a:sym typeface="Proxima Nova"/>
            </a:endParaRPr>
          </a:p>
        </p:txBody>
      </p:sp>
      <p:sp>
        <p:nvSpPr>
          <p:cNvPr id="4033" name="Shape 4033"/>
          <p:cNvSpPr txBox="1"/>
          <p:nvPr/>
        </p:nvSpPr>
        <p:spPr>
          <a:xfrm>
            <a:off x="8220627" y="1401391"/>
            <a:ext cx="754200" cy="47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latin typeface="Overpass" pitchFamily="2" charset="77"/>
                <a:ea typeface="Proxima Nova"/>
                <a:cs typeface="Proxima Nova"/>
                <a:sym typeface="Proxima Nova"/>
              </a:rPr>
              <a:t>OpenShift</a:t>
            </a:r>
            <a:endParaRPr sz="800">
              <a:latin typeface="Overpass" pitchFamily="2" charset="77"/>
              <a:ea typeface="Proxima Nova"/>
              <a:cs typeface="Proxima Nova"/>
              <a:sym typeface="Proxima Nova"/>
            </a:endParaRPr>
          </a:p>
          <a:p>
            <a:pPr marL="0" lvl="0" indent="0" rtl="0">
              <a:spcBef>
                <a:spcPts val="0"/>
              </a:spcBef>
              <a:spcAft>
                <a:spcPts val="0"/>
              </a:spcAft>
              <a:buNone/>
            </a:pPr>
            <a:r>
              <a:rPr lang="en" sz="800">
                <a:latin typeface="Overpass" pitchFamily="2" charset="77"/>
                <a:ea typeface="Proxima Nova"/>
                <a:cs typeface="Proxima Nova"/>
                <a:sym typeface="Proxima Nova"/>
              </a:rPr>
              <a:t>Templates</a:t>
            </a:r>
            <a:endParaRPr sz="800">
              <a:latin typeface="Overpass" pitchFamily="2" charset="77"/>
              <a:ea typeface="Proxima Nova"/>
              <a:cs typeface="Proxima Nova"/>
              <a:sym typeface="Proxima Nova"/>
            </a:endParaRPr>
          </a:p>
        </p:txBody>
      </p:sp>
      <p:sp>
        <p:nvSpPr>
          <p:cNvPr id="4034" name="Shape 4034"/>
          <p:cNvSpPr txBox="1"/>
          <p:nvPr/>
        </p:nvSpPr>
        <p:spPr>
          <a:xfrm>
            <a:off x="8220627" y="2958204"/>
            <a:ext cx="754200" cy="474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800">
                <a:latin typeface="Overpass" pitchFamily="2" charset="77"/>
                <a:ea typeface="Proxima Nova"/>
                <a:cs typeface="Proxima Nova"/>
                <a:sym typeface="Proxima Nova"/>
              </a:rPr>
              <a:t>AWS</a:t>
            </a:r>
            <a:br>
              <a:rPr lang="en" sz="800">
                <a:latin typeface="Overpass" pitchFamily="2" charset="77"/>
                <a:ea typeface="Proxima Nova"/>
                <a:cs typeface="Proxima Nova"/>
                <a:sym typeface="Proxima Nova"/>
              </a:rPr>
            </a:br>
            <a:r>
              <a:rPr lang="en" sz="800">
                <a:latin typeface="Overpass" pitchFamily="2" charset="77"/>
                <a:ea typeface="Proxima Nova"/>
                <a:cs typeface="Proxima Nova"/>
                <a:sym typeface="Proxima Nova"/>
              </a:rPr>
              <a:t>Services</a:t>
            </a:r>
            <a:endParaRPr sz="800">
              <a:latin typeface="Overpass" pitchFamily="2" charset="77"/>
              <a:ea typeface="Proxima Nova"/>
              <a:cs typeface="Proxima Nova"/>
              <a:sym typeface="Proxima Nova"/>
            </a:endParaRPr>
          </a:p>
        </p:txBody>
      </p:sp>
      <p:cxnSp>
        <p:nvCxnSpPr>
          <p:cNvPr id="4035" name="Shape 4035"/>
          <p:cNvCxnSpPr>
            <a:stCxn id="4036" idx="3"/>
            <a:endCxn id="3984" idx="1"/>
          </p:cNvCxnSpPr>
          <p:nvPr/>
        </p:nvCxnSpPr>
        <p:spPr>
          <a:xfrm rot="-5400000">
            <a:off x="3710575" y="1851469"/>
            <a:ext cx="1153200" cy="701700"/>
          </a:xfrm>
          <a:prstGeom prst="bentConnector2">
            <a:avLst/>
          </a:prstGeom>
          <a:noFill/>
          <a:ln w="9525" cap="flat" cmpd="sng">
            <a:solidFill>
              <a:schemeClr val="dk2"/>
            </a:solidFill>
            <a:prstDash val="solid"/>
            <a:round/>
            <a:headEnd type="none" w="lg" len="lg"/>
            <a:tailEnd type="triangle" w="lg" len="lg"/>
          </a:ln>
        </p:spPr>
      </p:cxnSp>
      <p:cxnSp>
        <p:nvCxnSpPr>
          <p:cNvPr id="4037" name="Shape 4037"/>
          <p:cNvCxnSpPr>
            <a:stCxn id="4036" idx="3"/>
            <a:endCxn id="3981" idx="1"/>
          </p:cNvCxnSpPr>
          <p:nvPr/>
        </p:nvCxnSpPr>
        <p:spPr>
          <a:xfrm rot="10800000" flipH="1">
            <a:off x="3936325" y="2373919"/>
            <a:ext cx="701700" cy="405000"/>
          </a:xfrm>
          <a:prstGeom prst="bentConnector3">
            <a:avLst>
              <a:gd name="adj1" fmla="val 50000"/>
            </a:avLst>
          </a:prstGeom>
          <a:noFill/>
          <a:ln w="9525" cap="flat" cmpd="sng">
            <a:solidFill>
              <a:schemeClr val="dk2"/>
            </a:solidFill>
            <a:prstDash val="solid"/>
            <a:round/>
            <a:headEnd type="none" w="lg" len="lg"/>
            <a:tailEnd type="triangle" w="lg" len="lg"/>
          </a:ln>
        </p:spPr>
      </p:cxnSp>
      <p:cxnSp>
        <p:nvCxnSpPr>
          <p:cNvPr id="4038" name="Shape 4038"/>
          <p:cNvCxnSpPr>
            <a:stCxn id="4036" idx="3"/>
            <a:endCxn id="3987" idx="1"/>
          </p:cNvCxnSpPr>
          <p:nvPr/>
        </p:nvCxnSpPr>
        <p:spPr>
          <a:xfrm>
            <a:off x="3936325" y="2778856"/>
            <a:ext cx="701700" cy="364800"/>
          </a:xfrm>
          <a:prstGeom prst="bentConnector3">
            <a:avLst>
              <a:gd name="adj1" fmla="val 50000"/>
            </a:avLst>
          </a:prstGeom>
          <a:noFill/>
          <a:ln w="9525" cap="flat" cmpd="sng">
            <a:solidFill>
              <a:schemeClr val="dk2"/>
            </a:solidFill>
            <a:prstDash val="solid"/>
            <a:round/>
            <a:headEnd type="none" w="lg" len="lg"/>
            <a:tailEnd type="triangle" w="lg" len="lg"/>
          </a:ln>
        </p:spPr>
      </p:cxnSp>
      <p:cxnSp>
        <p:nvCxnSpPr>
          <p:cNvPr id="4039" name="Shape 4039"/>
          <p:cNvCxnSpPr>
            <a:stCxn id="4036" idx="3"/>
            <a:endCxn id="3990" idx="1"/>
          </p:cNvCxnSpPr>
          <p:nvPr/>
        </p:nvCxnSpPr>
        <p:spPr>
          <a:xfrm rot="-5400000" flipH="1">
            <a:off x="3731275" y="2983829"/>
            <a:ext cx="1111800" cy="701700"/>
          </a:xfrm>
          <a:prstGeom prst="bentConnector2">
            <a:avLst/>
          </a:prstGeom>
          <a:noFill/>
          <a:ln w="9525" cap="flat" cmpd="sng">
            <a:solidFill>
              <a:schemeClr val="dk2"/>
            </a:solidFill>
            <a:prstDash val="solid"/>
            <a:round/>
            <a:headEnd type="none" w="lg" len="lg"/>
            <a:tailEnd type="triangle" w="lg" len="lg"/>
          </a:ln>
        </p:spPr>
      </p:cxnSp>
      <p:sp>
        <p:nvSpPr>
          <p:cNvPr id="4040" name="Shape 4040"/>
          <p:cNvSpPr txBox="1"/>
          <p:nvPr/>
        </p:nvSpPr>
        <p:spPr>
          <a:xfrm>
            <a:off x="8220627" y="3687391"/>
            <a:ext cx="754200" cy="4743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800">
                <a:latin typeface="Overpass" pitchFamily="2" charset="77"/>
                <a:ea typeface="Proxima Nova"/>
                <a:cs typeface="Proxima Nova"/>
                <a:sym typeface="Proxima Nova"/>
              </a:rPr>
              <a:t>Other</a:t>
            </a:r>
            <a:endParaRPr sz="800">
              <a:latin typeface="Overpass" pitchFamily="2" charset="77"/>
              <a:ea typeface="Proxima Nova"/>
              <a:cs typeface="Proxima Nova"/>
              <a:sym typeface="Proxima Nova"/>
            </a:endParaRPr>
          </a:p>
          <a:p>
            <a:pPr marL="0" lvl="0" indent="0" rtl="0">
              <a:spcBef>
                <a:spcPts val="0"/>
              </a:spcBef>
              <a:spcAft>
                <a:spcPts val="0"/>
              </a:spcAft>
              <a:buNone/>
            </a:pPr>
            <a:r>
              <a:rPr lang="en" sz="800">
                <a:latin typeface="Overpass" pitchFamily="2" charset="77"/>
                <a:ea typeface="Proxima Nova"/>
                <a:cs typeface="Proxima Nova"/>
                <a:sym typeface="Proxima Nova"/>
              </a:rPr>
              <a:t>Services</a:t>
            </a:r>
            <a:endParaRPr sz="800">
              <a:latin typeface="Overpass" pitchFamily="2" charset="77"/>
              <a:ea typeface="Proxima Nova"/>
              <a:cs typeface="Proxima Nova"/>
              <a:sym typeface="Proxima Nova"/>
            </a:endParaRPr>
          </a:p>
        </p:txBody>
      </p:sp>
      <p:sp>
        <p:nvSpPr>
          <p:cNvPr id="4041" name="Shape 4041"/>
          <p:cNvSpPr/>
          <p:nvPr/>
        </p:nvSpPr>
        <p:spPr>
          <a:xfrm>
            <a:off x="4130300" y="2506244"/>
            <a:ext cx="186600" cy="909900"/>
          </a:xfrm>
          <a:prstGeom prst="rect">
            <a:avLst/>
          </a:prstGeom>
          <a:solidFill>
            <a:srgbClr val="F1F1F1"/>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pic>
        <p:nvPicPr>
          <p:cNvPr id="4042" name="Shape 4042"/>
          <p:cNvPicPr preferRelativeResize="0"/>
          <p:nvPr/>
        </p:nvPicPr>
        <p:blipFill>
          <a:blip r:embed="rId5">
            <a:alphaModFix/>
          </a:blip>
          <a:stretch>
            <a:fillRect/>
          </a:stretch>
        </p:blipFill>
        <p:spPr>
          <a:xfrm rot="5400000">
            <a:off x="3112229" y="2571431"/>
            <a:ext cx="2195200" cy="399200"/>
          </a:xfrm>
          <a:prstGeom prst="rect">
            <a:avLst/>
          </a:prstGeom>
          <a:noFill/>
          <a:ln>
            <a:noFill/>
          </a:ln>
        </p:spPr>
      </p:pic>
      <p:pic>
        <p:nvPicPr>
          <p:cNvPr id="4044" name="Shape 4044"/>
          <p:cNvPicPr preferRelativeResize="0"/>
          <p:nvPr/>
        </p:nvPicPr>
        <p:blipFill>
          <a:blip r:embed="rId6">
            <a:alphaModFix/>
          </a:blip>
          <a:stretch>
            <a:fillRect/>
          </a:stretch>
        </p:blipFill>
        <p:spPr>
          <a:xfrm>
            <a:off x="405131" y="1758588"/>
            <a:ext cx="3443975" cy="2001752"/>
          </a:xfrm>
          <a:prstGeom prst="rect">
            <a:avLst/>
          </a:prstGeom>
          <a:noFill/>
          <a:ln>
            <a:noFill/>
          </a:ln>
        </p:spPr>
      </p:pic>
      <p:sp>
        <p:nvSpPr>
          <p:cNvPr id="2" name="Slide Number Placeholder 1">
            <a:extLst>
              <a:ext uri="{FF2B5EF4-FFF2-40B4-BE49-F238E27FC236}">
                <a16:creationId xmlns:a16="http://schemas.microsoft.com/office/drawing/2014/main" id="{0124647C-2A4D-9B49-802C-2BABA80834D8}"/>
              </a:ext>
            </a:extLst>
          </p:cNvPr>
          <p:cNvSpPr>
            <a:spLocks noGrp="1"/>
          </p:cNvSpPr>
          <p:nvPr>
            <p:ph type="sldNum" idx="12"/>
          </p:nvPr>
        </p:nvSpPr>
        <p:spPr/>
        <p:txBody>
          <a:bodyPr/>
          <a:lstStyle/>
          <a:p>
            <a:fld id="{00000000-1234-1234-1234-123412341234}" type="slidenum">
              <a:rPr lang="en" smtClean="0"/>
              <a:pPr/>
              <a:t>85</a:t>
            </a:fld>
            <a:endParaRPr lang="e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048"/>
        <p:cNvGrpSpPr/>
        <p:nvPr/>
      </p:nvGrpSpPr>
      <p:grpSpPr>
        <a:xfrm>
          <a:off x="0" y="0"/>
          <a:ext cx="0" cy="0"/>
          <a:chOff x="0" y="0"/>
          <a:chExt cx="0" cy="0"/>
        </a:xfrm>
      </p:grpSpPr>
      <p:sp>
        <p:nvSpPr>
          <p:cNvPr id="4050" name="Shape 4050"/>
          <p:cNvSpPr txBox="1"/>
          <p:nvPr/>
        </p:nvSpPr>
        <p:spPr>
          <a:xfrm>
            <a:off x="778225" y="445025"/>
            <a:ext cx="7587600" cy="5727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3200">
                <a:solidFill>
                  <a:srgbClr val="000000"/>
                </a:solidFill>
                <a:latin typeface="Overpass" pitchFamily="2" charset="77"/>
                <a:ea typeface="Overpass"/>
                <a:cs typeface="Overpass"/>
                <a:sym typeface="Overpass"/>
              </a:rPr>
              <a:t>SERVICE BROKER CONCEPTS</a:t>
            </a:r>
            <a:endParaRPr sz="3200">
              <a:solidFill>
                <a:srgbClr val="000000"/>
              </a:solidFill>
              <a:latin typeface="Overpass" pitchFamily="2" charset="77"/>
              <a:ea typeface="Overpass"/>
              <a:cs typeface="Overpass"/>
              <a:sym typeface="Overpass"/>
            </a:endParaRPr>
          </a:p>
        </p:txBody>
      </p:sp>
      <p:grpSp>
        <p:nvGrpSpPr>
          <p:cNvPr id="4051" name="Shape 4051"/>
          <p:cNvGrpSpPr/>
          <p:nvPr/>
        </p:nvGrpSpPr>
        <p:grpSpPr>
          <a:xfrm>
            <a:off x="5700283" y="2341930"/>
            <a:ext cx="3097663" cy="823842"/>
            <a:chOff x="2264100" y="2924950"/>
            <a:chExt cx="4615800" cy="1227600"/>
          </a:xfrm>
        </p:grpSpPr>
        <p:sp>
          <p:nvSpPr>
            <p:cNvPr id="4052" name="Shape 4052"/>
            <p:cNvSpPr/>
            <p:nvPr/>
          </p:nvSpPr>
          <p:spPr>
            <a:xfrm>
              <a:off x="2264100" y="2924950"/>
              <a:ext cx="4615800" cy="1227600"/>
            </a:xfrm>
            <a:prstGeom prst="rect">
              <a:avLst/>
            </a:prstGeom>
            <a:solidFill>
              <a:srgbClr val="CFE2F3"/>
            </a:solidFill>
            <a:ln>
              <a:noFill/>
            </a:ln>
          </p:spPr>
          <p:txBody>
            <a:bodyPr wrap="square" lIns="91425" tIns="91425" rIns="91425" bIns="91425" anchor="ctr" anchorCtr="0">
              <a:noAutofit/>
            </a:bodyPr>
            <a:lstStyle/>
            <a:p>
              <a:pPr marL="0" lvl="0" indent="0">
                <a:spcBef>
                  <a:spcPts val="0"/>
                </a:spcBef>
                <a:spcAft>
                  <a:spcPts val="0"/>
                </a:spcAft>
                <a:buNone/>
              </a:pPr>
              <a:endParaRPr>
                <a:latin typeface="Overpass" pitchFamily="2" charset="77"/>
              </a:endParaRPr>
            </a:p>
          </p:txBody>
        </p:sp>
        <p:grpSp>
          <p:nvGrpSpPr>
            <p:cNvPr id="4053" name="Shape 4053"/>
            <p:cNvGrpSpPr/>
            <p:nvPr/>
          </p:nvGrpSpPr>
          <p:grpSpPr>
            <a:xfrm>
              <a:off x="2385632" y="3099737"/>
              <a:ext cx="4203478" cy="874128"/>
              <a:chOff x="2159875" y="1292300"/>
              <a:chExt cx="4637553" cy="964396"/>
            </a:xfrm>
          </p:grpSpPr>
          <p:pic>
            <p:nvPicPr>
              <p:cNvPr id="4054" name="Shape 4054"/>
              <p:cNvPicPr preferRelativeResize="0"/>
              <p:nvPr/>
            </p:nvPicPr>
            <p:blipFill>
              <a:blip r:embed="rId3">
                <a:alphaModFix/>
              </a:blip>
              <a:stretch>
                <a:fillRect/>
              </a:stretch>
            </p:blipFill>
            <p:spPr>
              <a:xfrm>
                <a:off x="2538849" y="1292300"/>
                <a:ext cx="332008" cy="513112"/>
              </a:xfrm>
              <a:prstGeom prst="rect">
                <a:avLst/>
              </a:prstGeom>
              <a:noFill/>
              <a:ln>
                <a:noFill/>
              </a:ln>
            </p:spPr>
          </p:pic>
          <p:pic>
            <p:nvPicPr>
              <p:cNvPr id="4055" name="Shape 4055"/>
              <p:cNvPicPr preferRelativeResize="0"/>
              <p:nvPr/>
            </p:nvPicPr>
            <p:blipFill>
              <a:blip r:embed="rId4">
                <a:alphaModFix/>
              </a:blip>
              <a:stretch>
                <a:fillRect/>
              </a:stretch>
            </p:blipFill>
            <p:spPr>
              <a:xfrm>
                <a:off x="5918952" y="1311487"/>
                <a:ext cx="685342" cy="474738"/>
              </a:xfrm>
              <a:prstGeom prst="rect">
                <a:avLst/>
              </a:prstGeom>
              <a:noFill/>
              <a:ln>
                <a:noFill/>
              </a:ln>
            </p:spPr>
          </p:pic>
          <p:sp>
            <p:nvSpPr>
              <p:cNvPr id="4056" name="Shape 4056"/>
              <p:cNvSpPr txBox="1"/>
              <p:nvPr/>
            </p:nvSpPr>
            <p:spPr>
              <a:xfrm>
                <a:off x="2159875" y="1871196"/>
                <a:ext cx="1029900" cy="385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600">
                    <a:latin typeface="Overpass" pitchFamily="2" charset="77"/>
                    <a:ea typeface="Overpass"/>
                    <a:cs typeface="Overpass"/>
                    <a:sym typeface="Overpass"/>
                  </a:rPr>
                  <a:t>SERVICE CONSUMER</a:t>
                </a:r>
                <a:endParaRPr sz="600">
                  <a:latin typeface="Overpass" pitchFamily="2" charset="77"/>
                  <a:ea typeface="Overpass"/>
                  <a:cs typeface="Overpass"/>
                  <a:sym typeface="Overpass"/>
                </a:endParaRPr>
              </a:p>
            </p:txBody>
          </p:sp>
          <p:sp>
            <p:nvSpPr>
              <p:cNvPr id="4057" name="Shape 4057"/>
              <p:cNvSpPr txBox="1"/>
              <p:nvPr/>
            </p:nvSpPr>
            <p:spPr>
              <a:xfrm>
                <a:off x="5767528" y="1871196"/>
                <a:ext cx="1029900" cy="385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600">
                    <a:latin typeface="Overpass" pitchFamily="2" charset="77"/>
                    <a:ea typeface="Overpass"/>
                    <a:cs typeface="Overpass"/>
                    <a:sym typeface="Overpass"/>
                  </a:rPr>
                  <a:t>SERVICE </a:t>
                </a:r>
                <a:endParaRPr sz="600">
                  <a:latin typeface="Overpass" pitchFamily="2" charset="77"/>
                  <a:ea typeface="Overpass"/>
                  <a:cs typeface="Overpass"/>
                  <a:sym typeface="Overpass"/>
                </a:endParaRPr>
              </a:p>
              <a:p>
                <a:pPr marL="0" lvl="0" indent="0" algn="ctr" rtl="0">
                  <a:spcBef>
                    <a:spcPts val="0"/>
                  </a:spcBef>
                  <a:spcAft>
                    <a:spcPts val="0"/>
                  </a:spcAft>
                  <a:buNone/>
                </a:pPr>
                <a:r>
                  <a:rPr lang="en" sz="600">
                    <a:latin typeface="Overpass" pitchFamily="2" charset="77"/>
                    <a:ea typeface="Overpass"/>
                    <a:cs typeface="Overpass"/>
                    <a:sym typeface="Overpass"/>
                  </a:rPr>
                  <a:t>PROVIDER</a:t>
                </a:r>
                <a:endParaRPr sz="600">
                  <a:latin typeface="Overpass" pitchFamily="2" charset="77"/>
                  <a:ea typeface="Overpass"/>
                  <a:cs typeface="Overpass"/>
                  <a:sym typeface="Overpass"/>
                </a:endParaRPr>
              </a:p>
            </p:txBody>
          </p:sp>
          <p:pic>
            <p:nvPicPr>
              <p:cNvPr id="4058" name="Shape 4058"/>
              <p:cNvPicPr preferRelativeResize="0"/>
              <p:nvPr/>
            </p:nvPicPr>
            <p:blipFill>
              <a:blip r:embed="rId5">
                <a:alphaModFix/>
              </a:blip>
              <a:stretch>
                <a:fillRect/>
              </a:stretch>
            </p:blipFill>
            <p:spPr>
              <a:xfrm>
                <a:off x="3642968" y="1373260"/>
                <a:ext cx="443886" cy="513112"/>
              </a:xfrm>
              <a:prstGeom prst="rect">
                <a:avLst/>
              </a:prstGeom>
              <a:noFill/>
              <a:ln>
                <a:noFill/>
              </a:ln>
            </p:spPr>
          </p:pic>
          <p:pic>
            <p:nvPicPr>
              <p:cNvPr id="4059" name="Shape 4059"/>
              <p:cNvPicPr preferRelativeResize="0"/>
              <p:nvPr/>
            </p:nvPicPr>
            <p:blipFill>
              <a:blip r:embed="rId6">
                <a:alphaModFix/>
              </a:blip>
              <a:stretch>
                <a:fillRect/>
              </a:stretch>
            </p:blipFill>
            <p:spPr>
              <a:xfrm>
                <a:off x="4765032" y="1358956"/>
                <a:ext cx="474738" cy="474738"/>
              </a:xfrm>
              <a:prstGeom prst="rect">
                <a:avLst/>
              </a:prstGeom>
              <a:noFill/>
              <a:ln>
                <a:noFill/>
              </a:ln>
            </p:spPr>
          </p:pic>
          <p:cxnSp>
            <p:nvCxnSpPr>
              <p:cNvPr id="4060" name="Shape 4060"/>
              <p:cNvCxnSpPr/>
              <p:nvPr/>
            </p:nvCxnSpPr>
            <p:spPr>
              <a:xfrm>
                <a:off x="2967909" y="1553898"/>
                <a:ext cx="542400" cy="0"/>
              </a:xfrm>
              <a:prstGeom prst="straightConnector1">
                <a:avLst/>
              </a:prstGeom>
              <a:noFill/>
              <a:ln w="9525" cap="flat" cmpd="sng">
                <a:solidFill>
                  <a:srgbClr val="666666"/>
                </a:solidFill>
                <a:prstDash val="solid"/>
                <a:round/>
                <a:headEnd type="none" w="lg" len="lg"/>
                <a:tailEnd type="triangle" w="lg" len="lg"/>
              </a:ln>
            </p:spPr>
          </p:cxnSp>
          <p:cxnSp>
            <p:nvCxnSpPr>
              <p:cNvPr id="4061" name="Shape 4061"/>
              <p:cNvCxnSpPr/>
              <p:nvPr/>
            </p:nvCxnSpPr>
            <p:spPr>
              <a:xfrm>
                <a:off x="4124252" y="1553898"/>
                <a:ext cx="554100" cy="0"/>
              </a:xfrm>
              <a:prstGeom prst="straightConnector1">
                <a:avLst/>
              </a:prstGeom>
              <a:noFill/>
              <a:ln w="9525" cap="flat" cmpd="sng">
                <a:solidFill>
                  <a:srgbClr val="666666"/>
                </a:solidFill>
                <a:prstDash val="solid"/>
                <a:round/>
                <a:headEnd type="none" w="lg" len="lg"/>
                <a:tailEnd type="triangle" w="lg" len="lg"/>
              </a:ln>
            </p:spPr>
          </p:cxnSp>
          <p:cxnSp>
            <p:nvCxnSpPr>
              <p:cNvPr id="4062" name="Shape 4062"/>
              <p:cNvCxnSpPr/>
              <p:nvPr/>
            </p:nvCxnSpPr>
            <p:spPr>
              <a:xfrm>
                <a:off x="5327546" y="1553898"/>
                <a:ext cx="517200" cy="0"/>
              </a:xfrm>
              <a:prstGeom prst="straightConnector1">
                <a:avLst/>
              </a:prstGeom>
              <a:noFill/>
              <a:ln w="9525" cap="flat" cmpd="sng">
                <a:solidFill>
                  <a:srgbClr val="666666"/>
                </a:solidFill>
                <a:prstDash val="solid"/>
                <a:round/>
                <a:headEnd type="none" w="lg" len="lg"/>
                <a:tailEnd type="triangle" w="lg" len="lg"/>
              </a:ln>
            </p:spPr>
          </p:cxnSp>
          <p:sp>
            <p:nvSpPr>
              <p:cNvPr id="4063" name="Shape 4063"/>
              <p:cNvSpPr txBox="1"/>
              <p:nvPr/>
            </p:nvSpPr>
            <p:spPr>
              <a:xfrm>
                <a:off x="3303978" y="1871196"/>
                <a:ext cx="1029900" cy="385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600">
                    <a:latin typeface="Overpass" pitchFamily="2" charset="77"/>
                    <a:ea typeface="Overpass"/>
                    <a:cs typeface="Overpass"/>
                    <a:sym typeface="Overpass"/>
                  </a:rPr>
                  <a:t>SERVICE </a:t>
                </a:r>
                <a:endParaRPr sz="600">
                  <a:latin typeface="Overpass" pitchFamily="2" charset="77"/>
                  <a:ea typeface="Overpass"/>
                  <a:cs typeface="Overpass"/>
                  <a:sym typeface="Overpass"/>
                </a:endParaRPr>
              </a:p>
              <a:p>
                <a:pPr marL="0" lvl="0" indent="0" algn="ctr" rtl="0">
                  <a:spcBef>
                    <a:spcPts val="0"/>
                  </a:spcBef>
                  <a:spcAft>
                    <a:spcPts val="0"/>
                  </a:spcAft>
                  <a:buNone/>
                </a:pPr>
                <a:r>
                  <a:rPr lang="en" sz="600">
                    <a:latin typeface="Overpass" pitchFamily="2" charset="77"/>
                    <a:ea typeface="Overpass"/>
                    <a:cs typeface="Overpass"/>
                    <a:sym typeface="Overpass"/>
                  </a:rPr>
                  <a:t>CATALOG</a:t>
                </a:r>
                <a:endParaRPr sz="600">
                  <a:latin typeface="Overpass" pitchFamily="2" charset="77"/>
                  <a:ea typeface="Overpass"/>
                  <a:cs typeface="Overpass"/>
                  <a:sym typeface="Overpass"/>
                </a:endParaRPr>
              </a:p>
            </p:txBody>
          </p:sp>
          <p:sp>
            <p:nvSpPr>
              <p:cNvPr id="4064" name="Shape 4064"/>
              <p:cNvSpPr txBox="1"/>
              <p:nvPr/>
            </p:nvSpPr>
            <p:spPr>
              <a:xfrm>
                <a:off x="4484857" y="1871196"/>
                <a:ext cx="1029900" cy="3855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600">
                    <a:latin typeface="Overpass" pitchFamily="2" charset="77"/>
                    <a:ea typeface="Overpass"/>
                    <a:cs typeface="Overpass"/>
                    <a:sym typeface="Overpass"/>
                  </a:rPr>
                  <a:t>SERVICE </a:t>
                </a:r>
                <a:endParaRPr sz="600">
                  <a:latin typeface="Overpass" pitchFamily="2" charset="77"/>
                  <a:ea typeface="Overpass"/>
                  <a:cs typeface="Overpass"/>
                  <a:sym typeface="Overpass"/>
                </a:endParaRPr>
              </a:p>
              <a:p>
                <a:pPr marL="0" lvl="0" indent="0" algn="ctr" rtl="0">
                  <a:spcBef>
                    <a:spcPts val="0"/>
                  </a:spcBef>
                  <a:spcAft>
                    <a:spcPts val="0"/>
                  </a:spcAft>
                  <a:buNone/>
                </a:pPr>
                <a:r>
                  <a:rPr lang="en" sz="600">
                    <a:latin typeface="Overpass" pitchFamily="2" charset="77"/>
                    <a:ea typeface="Overpass"/>
                    <a:cs typeface="Overpass"/>
                    <a:sym typeface="Overpass"/>
                  </a:rPr>
                  <a:t>BROKER</a:t>
                </a:r>
                <a:endParaRPr sz="600">
                  <a:latin typeface="Overpass" pitchFamily="2" charset="77"/>
                  <a:ea typeface="Overpass"/>
                  <a:cs typeface="Overpass"/>
                  <a:sym typeface="Overpass"/>
                </a:endParaRPr>
              </a:p>
            </p:txBody>
          </p:sp>
        </p:grpSp>
      </p:grpSp>
      <p:sp>
        <p:nvSpPr>
          <p:cNvPr id="4065" name="Shape 4065"/>
          <p:cNvSpPr txBox="1"/>
          <p:nvPr/>
        </p:nvSpPr>
        <p:spPr>
          <a:xfrm>
            <a:off x="815025" y="1624950"/>
            <a:ext cx="5303400" cy="2257800"/>
          </a:xfrm>
          <a:prstGeom prst="rect">
            <a:avLst/>
          </a:prstGeom>
          <a:noFill/>
          <a:ln>
            <a:noFill/>
          </a:ln>
        </p:spPr>
        <p:txBody>
          <a:bodyPr wrap="square" lIns="91425" tIns="91425" rIns="91425" bIns="91425" anchor="t" anchorCtr="0">
            <a:noAutofit/>
          </a:bodyPr>
          <a:lstStyle/>
          <a:p>
            <a:pPr marL="0" lvl="0" indent="0" rtl="0">
              <a:lnSpc>
                <a:spcPct val="200000"/>
              </a:lnSpc>
              <a:spcBef>
                <a:spcPts val="0"/>
              </a:spcBef>
              <a:spcAft>
                <a:spcPts val="0"/>
              </a:spcAft>
              <a:buNone/>
            </a:pPr>
            <a:r>
              <a:rPr lang="en" b="1">
                <a:latin typeface="Overpass" pitchFamily="2" charset="77"/>
                <a:ea typeface="Overpass"/>
                <a:cs typeface="Overpass"/>
                <a:sym typeface="Overpass"/>
              </a:rPr>
              <a:t>SERVICE: </a:t>
            </a:r>
            <a:r>
              <a:rPr lang="en">
                <a:solidFill>
                  <a:srgbClr val="000000"/>
                </a:solidFill>
                <a:latin typeface="Overpass" pitchFamily="2" charset="77"/>
                <a:ea typeface="Overpass"/>
                <a:cs typeface="Overpass"/>
                <a:sym typeface="Overpass"/>
              </a:rPr>
              <a:t>an offering that can be used by an app e.g. database</a:t>
            </a:r>
            <a:endParaRPr>
              <a:latin typeface="Overpass" pitchFamily="2" charset="77"/>
              <a:ea typeface="Overpass"/>
              <a:cs typeface="Overpass"/>
              <a:sym typeface="Overpass"/>
            </a:endParaRPr>
          </a:p>
          <a:p>
            <a:pPr marL="0" lvl="0" indent="0" rtl="0">
              <a:lnSpc>
                <a:spcPct val="200000"/>
              </a:lnSpc>
              <a:spcBef>
                <a:spcPts val="0"/>
              </a:spcBef>
              <a:spcAft>
                <a:spcPts val="0"/>
              </a:spcAft>
              <a:buNone/>
            </a:pPr>
            <a:r>
              <a:rPr lang="en" b="1">
                <a:latin typeface="Overpass" pitchFamily="2" charset="77"/>
                <a:ea typeface="Overpass"/>
                <a:cs typeface="Overpass"/>
                <a:sym typeface="Overpass"/>
              </a:rPr>
              <a:t>PLAN: </a:t>
            </a:r>
            <a:r>
              <a:rPr lang="en">
                <a:latin typeface="Overpass" pitchFamily="2" charset="77"/>
                <a:ea typeface="Overpass"/>
                <a:cs typeface="Overpass"/>
                <a:sym typeface="Overpass"/>
              </a:rPr>
              <a:t>a specific flavor of a service e.g. Gold Tier</a:t>
            </a:r>
            <a:endParaRPr>
              <a:latin typeface="Overpass" pitchFamily="2" charset="77"/>
              <a:ea typeface="Overpass"/>
              <a:cs typeface="Overpass"/>
              <a:sym typeface="Overpass"/>
            </a:endParaRPr>
          </a:p>
          <a:p>
            <a:pPr marL="0" lvl="0" indent="0" rtl="0">
              <a:lnSpc>
                <a:spcPct val="200000"/>
              </a:lnSpc>
              <a:spcBef>
                <a:spcPts val="0"/>
              </a:spcBef>
              <a:spcAft>
                <a:spcPts val="0"/>
              </a:spcAft>
              <a:buNone/>
            </a:pPr>
            <a:r>
              <a:rPr lang="en" b="1">
                <a:solidFill>
                  <a:srgbClr val="000000"/>
                </a:solidFill>
                <a:latin typeface="Overpass" pitchFamily="2" charset="77"/>
                <a:ea typeface="Overpass"/>
                <a:cs typeface="Overpass"/>
                <a:sym typeface="Overpass"/>
              </a:rPr>
              <a:t>SERVICE INSTANCE: </a:t>
            </a:r>
            <a:r>
              <a:rPr lang="en">
                <a:solidFill>
                  <a:srgbClr val="000000"/>
                </a:solidFill>
                <a:latin typeface="Overpass" pitchFamily="2" charset="77"/>
                <a:ea typeface="Overpass"/>
                <a:cs typeface="Overpass"/>
                <a:sym typeface="Overpass"/>
              </a:rPr>
              <a:t>an instance of the offering</a:t>
            </a:r>
            <a:endParaRPr>
              <a:solidFill>
                <a:srgbClr val="000000"/>
              </a:solidFill>
              <a:latin typeface="Overpass" pitchFamily="2" charset="77"/>
              <a:ea typeface="Overpass"/>
              <a:cs typeface="Overpass"/>
              <a:sym typeface="Overpass"/>
            </a:endParaRPr>
          </a:p>
          <a:p>
            <a:pPr marL="0" lvl="0" indent="0" rtl="0">
              <a:lnSpc>
                <a:spcPct val="200000"/>
              </a:lnSpc>
              <a:spcBef>
                <a:spcPts val="0"/>
              </a:spcBef>
              <a:spcAft>
                <a:spcPts val="0"/>
              </a:spcAft>
              <a:buNone/>
            </a:pPr>
            <a:r>
              <a:rPr lang="en" b="1">
                <a:solidFill>
                  <a:srgbClr val="000000"/>
                </a:solidFill>
                <a:latin typeface="Overpass" pitchFamily="2" charset="77"/>
                <a:ea typeface="Overpass"/>
                <a:cs typeface="Overpass"/>
                <a:sym typeface="Overpass"/>
              </a:rPr>
              <a:t>PROVISION:</a:t>
            </a:r>
            <a:r>
              <a:rPr lang="en">
                <a:solidFill>
                  <a:srgbClr val="000000"/>
                </a:solidFill>
                <a:latin typeface="Overpass" pitchFamily="2" charset="77"/>
                <a:ea typeface="Overpass"/>
                <a:cs typeface="Overpass"/>
                <a:sym typeface="Overpass"/>
              </a:rPr>
              <a:t> creating a service instance</a:t>
            </a:r>
            <a:endParaRPr>
              <a:solidFill>
                <a:srgbClr val="000000"/>
              </a:solidFill>
              <a:latin typeface="Overpass" pitchFamily="2" charset="77"/>
              <a:ea typeface="Overpass"/>
              <a:cs typeface="Overpass"/>
              <a:sym typeface="Overpass"/>
            </a:endParaRPr>
          </a:p>
          <a:p>
            <a:pPr marL="0" lvl="0" indent="0" rtl="0">
              <a:lnSpc>
                <a:spcPct val="200000"/>
              </a:lnSpc>
              <a:spcBef>
                <a:spcPts val="0"/>
              </a:spcBef>
              <a:spcAft>
                <a:spcPts val="0"/>
              </a:spcAft>
              <a:buClr>
                <a:srgbClr val="000000"/>
              </a:buClr>
              <a:buSzPts val="1100"/>
              <a:buFont typeface="Arial"/>
              <a:buNone/>
            </a:pPr>
            <a:r>
              <a:rPr lang="en" b="1">
                <a:solidFill>
                  <a:srgbClr val="000000"/>
                </a:solidFill>
                <a:latin typeface="Overpass" pitchFamily="2" charset="77"/>
                <a:ea typeface="Overpass"/>
                <a:cs typeface="Overpass"/>
                <a:sym typeface="Overpass"/>
              </a:rPr>
              <a:t>BIND: </a:t>
            </a:r>
            <a:r>
              <a:rPr lang="en">
                <a:solidFill>
                  <a:srgbClr val="000000"/>
                </a:solidFill>
                <a:latin typeface="Overpass" pitchFamily="2" charset="77"/>
                <a:ea typeface="Overpass"/>
                <a:cs typeface="Overpass"/>
                <a:sym typeface="Overpass"/>
              </a:rPr>
              <a:t>associate a service instance and its credentials to an app</a:t>
            </a:r>
            <a:endParaRPr>
              <a:solidFill>
                <a:srgbClr val="000000"/>
              </a:solidFill>
              <a:latin typeface="Overpass" pitchFamily="2" charset="77"/>
              <a:ea typeface="Overpass"/>
              <a:cs typeface="Overpass"/>
              <a:sym typeface="Overpass"/>
            </a:endParaRPr>
          </a:p>
        </p:txBody>
      </p:sp>
      <p:sp>
        <p:nvSpPr>
          <p:cNvPr id="2" name="Slide Number Placeholder 1">
            <a:extLst>
              <a:ext uri="{FF2B5EF4-FFF2-40B4-BE49-F238E27FC236}">
                <a16:creationId xmlns:a16="http://schemas.microsoft.com/office/drawing/2014/main" id="{1ED9E5C1-DB10-0B4D-8F88-A668E280967E}"/>
              </a:ext>
            </a:extLst>
          </p:cNvPr>
          <p:cNvSpPr>
            <a:spLocks noGrp="1"/>
          </p:cNvSpPr>
          <p:nvPr>
            <p:ph type="sldNum" idx="12"/>
          </p:nvPr>
        </p:nvSpPr>
        <p:spPr/>
        <p:txBody>
          <a:bodyPr/>
          <a:lstStyle/>
          <a:p>
            <a:fld id="{00000000-1234-1234-1234-123412341234}" type="slidenum">
              <a:rPr lang="en" smtClean="0"/>
              <a:pPr/>
              <a:t>86</a:t>
            </a:fld>
            <a:endParaRPr lang="e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69"/>
        <p:cNvGrpSpPr/>
        <p:nvPr/>
      </p:nvGrpSpPr>
      <p:grpSpPr>
        <a:xfrm>
          <a:off x="0" y="0"/>
          <a:ext cx="0" cy="0"/>
          <a:chOff x="0" y="0"/>
          <a:chExt cx="0" cy="0"/>
        </a:xfrm>
      </p:grpSpPr>
      <p:sp>
        <p:nvSpPr>
          <p:cNvPr id="4070" name="Shape 4070"/>
          <p:cNvSpPr txBox="1">
            <a:spLocks noGrp="1"/>
          </p:cNvSpPr>
          <p:nvPr>
            <p:ph type="body" idx="1"/>
          </p:nvPr>
        </p:nvSpPr>
        <p:spPr>
          <a:xfrm>
            <a:off x="826700" y="1233775"/>
            <a:ext cx="7490700" cy="3290100"/>
          </a:xfrm>
          <a:prstGeom prst="rect">
            <a:avLst/>
          </a:prstGeom>
        </p:spPr>
        <p:txBody>
          <a:bodyPr wrap="square" lIns="91425" tIns="91425" rIns="91425" bIns="91425" anchor="t" anchorCtr="0">
            <a:noAutofit/>
          </a:bodyPr>
          <a:lstStyle/>
          <a:p>
            <a:pPr marL="457200" lvl="0" indent="-292100">
              <a:spcBef>
                <a:spcPts val="600"/>
              </a:spcBef>
              <a:spcAft>
                <a:spcPts val="0"/>
              </a:spcAft>
              <a:buSzPts val="1000"/>
              <a:buChar char="●"/>
            </a:pPr>
            <a:r>
              <a:rPr lang="en">
                <a:latin typeface="Overpass" pitchFamily="2" charset="77"/>
              </a:rPr>
              <a:t>Deploy service broker on or off OpenShift</a:t>
            </a:r>
            <a:endParaRPr>
              <a:latin typeface="Overpass" pitchFamily="2" charset="77"/>
            </a:endParaRPr>
          </a:p>
          <a:p>
            <a:pPr marL="457200" lvl="0" indent="-292100">
              <a:spcBef>
                <a:spcPts val="1000"/>
              </a:spcBef>
              <a:spcAft>
                <a:spcPts val="0"/>
              </a:spcAft>
              <a:buSzPts val="1000"/>
              <a:buChar char="●"/>
            </a:pPr>
            <a:r>
              <a:rPr lang="en">
                <a:latin typeface="Overpass" pitchFamily="2" charset="77"/>
              </a:rPr>
              <a:t>Register the broker referring to the deployed broker</a:t>
            </a:r>
            <a:endParaRPr>
              <a:latin typeface="Overpass" pitchFamily="2" charset="77"/>
            </a:endParaRPr>
          </a:p>
          <a:p>
            <a:pPr marL="0" lvl="0" indent="0" rtl="0">
              <a:spcBef>
                <a:spcPts val="1000"/>
              </a:spcBef>
              <a:spcAft>
                <a:spcPts val="0"/>
              </a:spcAft>
              <a:buNone/>
            </a:pPr>
            <a:br>
              <a:rPr lang="en">
                <a:latin typeface="Overpass" pitchFamily="2" charset="77"/>
              </a:rPr>
            </a:br>
            <a:br>
              <a:rPr lang="en">
                <a:latin typeface="Overpass" pitchFamily="2" charset="77"/>
              </a:rPr>
            </a:br>
            <a:endParaRPr>
              <a:latin typeface="Overpass" pitchFamily="2" charset="77"/>
            </a:endParaRPr>
          </a:p>
          <a:p>
            <a:pPr marL="0" lvl="0" indent="0" rtl="0">
              <a:spcBef>
                <a:spcPts val="1000"/>
              </a:spcBef>
              <a:spcAft>
                <a:spcPts val="0"/>
              </a:spcAft>
              <a:buNone/>
            </a:pPr>
            <a:endParaRPr>
              <a:latin typeface="Overpass" pitchFamily="2" charset="77"/>
            </a:endParaRPr>
          </a:p>
          <a:p>
            <a:pPr marL="0" lvl="0" indent="0">
              <a:spcBef>
                <a:spcPts val="1000"/>
              </a:spcBef>
              <a:spcAft>
                <a:spcPts val="0"/>
              </a:spcAft>
              <a:buNone/>
            </a:pPr>
            <a:endParaRPr>
              <a:latin typeface="Overpass" pitchFamily="2" charset="77"/>
            </a:endParaRPr>
          </a:p>
          <a:p>
            <a:pPr marL="457200" lvl="0" indent="-292100" rtl="0">
              <a:spcBef>
                <a:spcPts val="1000"/>
              </a:spcBef>
              <a:spcAft>
                <a:spcPts val="1000"/>
              </a:spcAft>
              <a:buSzPts val="1000"/>
              <a:buChar char="●"/>
            </a:pPr>
            <a:r>
              <a:rPr lang="en">
                <a:latin typeface="Overpass" pitchFamily="2" charset="77"/>
              </a:rPr>
              <a:t>Register the broker services by creating ServiceClass resources</a:t>
            </a:r>
            <a:br>
              <a:rPr lang="en">
                <a:latin typeface="Overpass" pitchFamily="2" charset="77"/>
              </a:rPr>
            </a:br>
            <a:r>
              <a:rPr lang="en">
                <a:latin typeface="Overpass" pitchFamily="2" charset="77"/>
              </a:rPr>
              <a:t>(the service broker might automatically perform this step)</a:t>
            </a:r>
            <a:br>
              <a:rPr lang="en">
                <a:latin typeface="Overpass" pitchFamily="2" charset="77"/>
              </a:rPr>
            </a:br>
            <a:endParaRPr>
              <a:latin typeface="Overpass" pitchFamily="2" charset="77"/>
            </a:endParaRPr>
          </a:p>
        </p:txBody>
      </p:sp>
      <p:sp>
        <p:nvSpPr>
          <p:cNvPr id="4072" name="Shape 4072"/>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latin typeface="Overpass" pitchFamily="2" charset="77"/>
              </a:rPr>
              <a:t>HOW TO ADD A SERVICE BROKER</a:t>
            </a:r>
            <a:endParaRPr>
              <a:latin typeface="Overpass" pitchFamily="2" charset="77"/>
            </a:endParaRPr>
          </a:p>
        </p:txBody>
      </p:sp>
      <p:sp>
        <p:nvSpPr>
          <p:cNvPr id="4073" name="Shape 4073"/>
          <p:cNvSpPr txBox="1"/>
          <p:nvPr/>
        </p:nvSpPr>
        <p:spPr>
          <a:xfrm>
            <a:off x="1254775" y="2297850"/>
            <a:ext cx="6663900" cy="1141500"/>
          </a:xfrm>
          <a:prstGeom prst="rect">
            <a:avLst/>
          </a:prstGeom>
          <a:solidFill>
            <a:srgbClr val="434343"/>
          </a:solidFill>
          <a:ln>
            <a:noFill/>
          </a:ln>
        </p:spPr>
        <p:txBody>
          <a:bodyPr wrap="square" lIns="91425" tIns="91425" rIns="91425" bIns="91425" anchor="ctr" anchorCtr="0">
            <a:noAutofit/>
          </a:bodyPr>
          <a:lstStyle/>
          <a:p>
            <a:pPr marL="152400" marR="152400" lvl="0" indent="0" rtl="0">
              <a:lnSpc>
                <a:spcPct val="100000"/>
              </a:lnSpc>
              <a:spcBef>
                <a:spcPts val="0"/>
              </a:spcBef>
              <a:spcAft>
                <a:spcPts val="0"/>
              </a:spcAft>
              <a:buNone/>
            </a:pPr>
            <a:endParaRPr sz="1000">
              <a:solidFill>
                <a:srgbClr val="F3F3F3"/>
              </a:solidFill>
              <a:latin typeface="Overpass" pitchFamily="2" charset="77"/>
              <a:ea typeface="Consolas"/>
              <a:cs typeface="Consolas"/>
              <a:sym typeface="Consolas"/>
            </a:endParaRPr>
          </a:p>
          <a:p>
            <a:pPr marL="152400" marR="152400" lvl="0" indent="0" rtl="0">
              <a:lnSpc>
                <a:spcPct val="100000"/>
              </a:lnSpc>
              <a:spcBef>
                <a:spcPts val="0"/>
              </a:spcBef>
              <a:spcAft>
                <a:spcPts val="0"/>
              </a:spcAft>
              <a:buNone/>
            </a:pPr>
            <a:endParaRPr sz="1000">
              <a:solidFill>
                <a:srgbClr val="F3F3F3"/>
              </a:solidFill>
              <a:latin typeface="Overpass" pitchFamily="2" charset="77"/>
              <a:ea typeface="Consolas"/>
              <a:cs typeface="Consolas"/>
              <a:sym typeface="Consolas"/>
            </a:endParaRPr>
          </a:p>
          <a:p>
            <a:pPr marL="152400" marR="152400" lvl="0" indent="0" rtl="0">
              <a:lnSpc>
                <a:spcPct val="100000"/>
              </a:lnSpc>
              <a:spcBef>
                <a:spcPts val="0"/>
              </a:spcBef>
              <a:spcAft>
                <a:spcPts val="0"/>
              </a:spcAft>
              <a:buNone/>
            </a:pPr>
            <a:r>
              <a:rPr lang="en" sz="1000">
                <a:solidFill>
                  <a:srgbClr val="F3F3F3"/>
                </a:solidFill>
                <a:latin typeface="Overpass" pitchFamily="2" charset="77"/>
                <a:ea typeface="Consolas"/>
                <a:cs typeface="Consolas"/>
                <a:sym typeface="Consolas"/>
              </a:rPr>
              <a:t>  apiVersion: servicecatalog.k8s.io/v1alpha1</a:t>
            </a:r>
            <a:endParaRPr sz="1000">
              <a:solidFill>
                <a:srgbClr val="F3F3F3"/>
              </a:solidFill>
              <a:latin typeface="Overpass" pitchFamily="2" charset="77"/>
              <a:ea typeface="Consolas"/>
              <a:cs typeface="Consolas"/>
              <a:sym typeface="Consolas"/>
            </a:endParaRPr>
          </a:p>
          <a:p>
            <a:pPr marL="152400" marR="152400" lvl="0" indent="0" rtl="0">
              <a:lnSpc>
                <a:spcPct val="100000"/>
              </a:lnSpc>
              <a:spcBef>
                <a:spcPts val="0"/>
              </a:spcBef>
              <a:spcAft>
                <a:spcPts val="0"/>
              </a:spcAft>
              <a:buNone/>
            </a:pPr>
            <a:r>
              <a:rPr lang="en" sz="1000">
                <a:solidFill>
                  <a:srgbClr val="F3F3F3"/>
                </a:solidFill>
                <a:latin typeface="Overpass" pitchFamily="2" charset="77"/>
                <a:ea typeface="Consolas"/>
                <a:cs typeface="Consolas"/>
                <a:sym typeface="Consolas"/>
              </a:rPr>
              <a:t>  kind: Broker</a:t>
            </a:r>
            <a:endParaRPr sz="1000">
              <a:solidFill>
                <a:srgbClr val="F3F3F3"/>
              </a:solidFill>
              <a:latin typeface="Overpass" pitchFamily="2" charset="77"/>
              <a:ea typeface="Consolas"/>
              <a:cs typeface="Consolas"/>
              <a:sym typeface="Consolas"/>
            </a:endParaRPr>
          </a:p>
          <a:p>
            <a:pPr marL="152400" marR="152400" lvl="0" indent="0" rtl="0">
              <a:lnSpc>
                <a:spcPct val="100000"/>
              </a:lnSpc>
              <a:spcBef>
                <a:spcPts val="0"/>
              </a:spcBef>
              <a:spcAft>
                <a:spcPts val="0"/>
              </a:spcAft>
              <a:buNone/>
            </a:pPr>
            <a:r>
              <a:rPr lang="en" sz="1000">
                <a:solidFill>
                  <a:srgbClr val="F3F3F3"/>
                </a:solidFill>
                <a:latin typeface="Overpass" pitchFamily="2" charset="77"/>
                <a:ea typeface="Consolas"/>
                <a:cs typeface="Consolas"/>
                <a:sym typeface="Consolas"/>
              </a:rPr>
              <a:t>  metadata:</a:t>
            </a:r>
            <a:endParaRPr sz="1000">
              <a:solidFill>
                <a:srgbClr val="F3F3F3"/>
              </a:solidFill>
              <a:latin typeface="Overpass" pitchFamily="2" charset="77"/>
              <a:ea typeface="Consolas"/>
              <a:cs typeface="Consolas"/>
              <a:sym typeface="Consolas"/>
            </a:endParaRPr>
          </a:p>
          <a:p>
            <a:pPr marL="152400" marR="152400" lvl="0" indent="0" rtl="0">
              <a:lnSpc>
                <a:spcPct val="100000"/>
              </a:lnSpc>
              <a:spcBef>
                <a:spcPts val="0"/>
              </a:spcBef>
              <a:spcAft>
                <a:spcPts val="0"/>
              </a:spcAft>
              <a:buNone/>
            </a:pPr>
            <a:r>
              <a:rPr lang="en" sz="1000">
                <a:solidFill>
                  <a:srgbClr val="F3F3F3"/>
                </a:solidFill>
                <a:latin typeface="Overpass" pitchFamily="2" charset="77"/>
                <a:ea typeface="Consolas"/>
                <a:cs typeface="Consolas"/>
                <a:sym typeface="Consolas"/>
              </a:rPr>
              <a:t>    name: asb-broker</a:t>
            </a:r>
            <a:endParaRPr sz="1000">
              <a:solidFill>
                <a:srgbClr val="F3F3F3"/>
              </a:solidFill>
              <a:latin typeface="Overpass" pitchFamily="2" charset="77"/>
              <a:ea typeface="Consolas"/>
              <a:cs typeface="Consolas"/>
              <a:sym typeface="Consolas"/>
            </a:endParaRPr>
          </a:p>
          <a:p>
            <a:pPr marL="152400" marR="152400" lvl="0" indent="0" rtl="0">
              <a:lnSpc>
                <a:spcPct val="100000"/>
              </a:lnSpc>
              <a:spcBef>
                <a:spcPts val="0"/>
              </a:spcBef>
              <a:spcAft>
                <a:spcPts val="0"/>
              </a:spcAft>
              <a:buNone/>
            </a:pPr>
            <a:r>
              <a:rPr lang="en" sz="1000">
                <a:solidFill>
                  <a:srgbClr val="F3F3F3"/>
                </a:solidFill>
                <a:latin typeface="Overpass" pitchFamily="2" charset="77"/>
                <a:ea typeface="Consolas"/>
                <a:cs typeface="Consolas"/>
                <a:sym typeface="Consolas"/>
              </a:rPr>
              <a:t>  spec:</a:t>
            </a:r>
            <a:endParaRPr sz="1000">
              <a:solidFill>
                <a:srgbClr val="F3F3F3"/>
              </a:solidFill>
              <a:latin typeface="Overpass" pitchFamily="2" charset="77"/>
              <a:ea typeface="Consolas"/>
              <a:cs typeface="Consolas"/>
              <a:sym typeface="Consolas"/>
            </a:endParaRPr>
          </a:p>
          <a:p>
            <a:pPr marL="152400" marR="152400" lvl="0" indent="0" rtl="0">
              <a:lnSpc>
                <a:spcPct val="100000"/>
              </a:lnSpc>
              <a:spcBef>
                <a:spcPts val="0"/>
              </a:spcBef>
              <a:spcAft>
                <a:spcPts val="0"/>
              </a:spcAft>
              <a:buNone/>
            </a:pPr>
            <a:r>
              <a:rPr lang="en" sz="1000">
                <a:solidFill>
                  <a:srgbClr val="F3F3F3"/>
                </a:solidFill>
                <a:latin typeface="Overpass" pitchFamily="2" charset="77"/>
                <a:ea typeface="Consolas"/>
                <a:cs typeface="Consolas"/>
                <a:sym typeface="Consolas"/>
              </a:rPr>
              <a:t>    url: https://asb-1338-ansible-service-broker.10.2.2.15.nip.io</a:t>
            </a:r>
            <a:endParaRPr sz="1000">
              <a:solidFill>
                <a:srgbClr val="F3F3F3"/>
              </a:solidFill>
              <a:latin typeface="Overpass" pitchFamily="2" charset="77"/>
              <a:ea typeface="Consolas"/>
              <a:cs typeface="Consolas"/>
              <a:sym typeface="Consolas"/>
            </a:endParaRPr>
          </a:p>
          <a:p>
            <a:pPr marL="152400" marR="152400" lvl="0" indent="0" rtl="0">
              <a:lnSpc>
                <a:spcPct val="100000"/>
              </a:lnSpc>
              <a:spcBef>
                <a:spcPts val="0"/>
              </a:spcBef>
              <a:spcAft>
                <a:spcPts val="0"/>
              </a:spcAft>
              <a:buNone/>
            </a:pPr>
            <a:endParaRPr sz="1000">
              <a:solidFill>
                <a:srgbClr val="F3F3F3"/>
              </a:solidFill>
              <a:latin typeface="Overpass" pitchFamily="2" charset="77"/>
              <a:ea typeface="Consolas"/>
              <a:cs typeface="Consolas"/>
              <a:sym typeface="Consolas"/>
            </a:endParaRPr>
          </a:p>
          <a:p>
            <a:pPr marL="152400" marR="152400" lvl="0" indent="0" rtl="0">
              <a:lnSpc>
                <a:spcPct val="100000"/>
              </a:lnSpc>
              <a:spcBef>
                <a:spcPts val="0"/>
              </a:spcBef>
              <a:spcAft>
                <a:spcPts val="0"/>
              </a:spcAft>
              <a:buNone/>
            </a:pPr>
            <a:endParaRPr sz="1000">
              <a:solidFill>
                <a:srgbClr val="F3F3F3"/>
              </a:solidFill>
              <a:latin typeface="Overpass" pitchFamily="2" charset="77"/>
              <a:ea typeface="Consolas"/>
              <a:cs typeface="Consolas"/>
              <a:sym typeface="Consolas"/>
            </a:endParaRPr>
          </a:p>
        </p:txBody>
      </p:sp>
      <p:sp>
        <p:nvSpPr>
          <p:cNvPr id="2" name="Slide Number Placeholder 1">
            <a:extLst>
              <a:ext uri="{FF2B5EF4-FFF2-40B4-BE49-F238E27FC236}">
                <a16:creationId xmlns:a16="http://schemas.microsoft.com/office/drawing/2014/main" id="{2095CC83-9FE2-C742-8254-0F4ABC775675}"/>
              </a:ext>
            </a:extLst>
          </p:cNvPr>
          <p:cNvSpPr>
            <a:spLocks noGrp="1"/>
          </p:cNvSpPr>
          <p:nvPr>
            <p:ph type="sldNum" idx="12"/>
          </p:nvPr>
        </p:nvSpPr>
        <p:spPr/>
        <p:txBody>
          <a:bodyPr/>
          <a:lstStyle/>
          <a:p>
            <a:fld id="{00000000-1234-1234-1234-123412341234}" type="slidenum">
              <a:rPr lang="en" smtClean="0"/>
              <a:pPr/>
              <a:t>87</a:t>
            </a:fld>
            <a:endParaRPr lang="e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9" name="Shape 4079"/>
          <p:cNvSpPr txBox="1">
            <a:spLocks noGrp="1"/>
          </p:cNvSpPr>
          <p:nvPr>
            <p:ph type="body" idx="1"/>
          </p:nvPr>
        </p:nvSpPr>
        <p:spPr>
          <a:xfrm>
            <a:off x="826700" y="1233775"/>
            <a:ext cx="7490700" cy="3290100"/>
          </a:xfrm>
          <a:prstGeom prst="rect">
            <a:avLst/>
          </a:prstGeom>
        </p:spPr>
        <p:txBody>
          <a:bodyPr wrap="square" lIns="91425" tIns="91425" rIns="91425" bIns="91425" anchor="t" anchorCtr="0">
            <a:noAutofit/>
          </a:bodyPr>
          <a:lstStyle/>
          <a:p>
            <a:pPr marL="457200" lvl="0" indent="-292100">
              <a:spcBef>
                <a:spcPts val="600"/>
              </a:spcBef>
              <a:spcAft>
                <a:spcPts val="0"/>
              </a:spcAft>
              <a:buSzPts val="1000"/>
              <a:buChar char="●"/>
            </a:pPr>
            <a:r>
              <a:rPr lang="en"/>
              <a:t>Exposes Templates and Instant Apps in the Service Catalog</a:t>
            </a:r>
            <a:endParaRPr/>
          </a:p>
          <a:p>
            <a:pPr marL="457200" lvl="0" indent="-292100">
              <a:spcBef>
                <a:spcPts val="1000"/>
              </a:spcBef>
              <a:spcAft>
                <a:spcPts val="0"/>
              </a:spcAft>
              <a:buSzPts val="1000"/>
              <a:buChar char="●"/>
            </a:pPr>
            <a:r>
              <a:rPr lang="en"/>
              <a:t>Pulled from openshift namespace by default</a:t>
            </a:r>
            <a:endParaRPr/>
          </a:p>
          <a:p>
            <a:pPr marL="457200" lvl="0" indent="-292100">
              <a:spcBef>
                <a:spcPts val="1000"/>
              </a:spcBef>
              <a:spcAft>
                <a:spcPts val="1000"/>
              </a:spcAft>
              <a:buSzPts val="1000"/>
              <a:buChar char="●"/>
            </a:pPr>
            <a:r>
              <a:rPr lang="en"/>
              <a:t>Multiple namespaces can be configured for template discovery</a:t>
            </a:r>
            <a:endParaRPr/>
          </a:p>
        </p:txBody>
      </p:sp>
      <p:sp>
        <p:nvSpPr>
          <p:cNvPr id="4080" name="Shape 4080"/>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t>TEMPLATE SERVICE BROKER</a:t>
            </a:r>
            <a:endParaRPr/>
          </a:p>
        </p:txBody>
      </p:sp>
      <p:sp>
        <p:nvSpPr>
          <p:cNvPr id="2" name="Slide Number Placeholder 1">
            <a:extLst>
              <a:ext uri="{FF2B5EF4-FFF2-40B4-BE49-F238E27FC236}">
                <a16:creationId xmlns:a16="http://schemas.microsoft.com/office/drawing/2014/main" id="{FE3E5D5D-22EB-3049-BB42-F7ABB6AEE8C3}"/>
              </a:ext>
            </a:extLst>
          </p:cNvPr>
          <p:cNvSpPr>
            <a:spLocks noGrp="1"/>
          </p:cNvSpPr>
          <p:nvPr>
            <p:ph type="sldNum" idx="12"/>
          </p:nvPr>
        </p:nvSpPr>
        <p:spPr/>
        <p:txBody>
          <a:bodyPr/>
          <a:lstStyle/>
          <a:p>
            <a:fld id="{00000000-1234-1234-1234-123412341234}" type="slidenum">
              <a:rPr lang="en" smtClean="0"/>
              <a:pPr/>
              <a:t>88</a:t>
            </a:fld>
            <a:endParaRPr lang="en"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086" name="Shape 4086"/>
          <p:cNvSpPr txBox="1"/>
          <p:nvPr/>
        </p:nvSpPr>
        <p:spPr>
          <a:xfrm>
            <a:off x="778225" y="445025"/>
            <a:ext cx="7587600" cy="572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3200">
                <a:solidFill>
                  <a:srgbClr val="000000"/>
                </a:solidFill>
                <a:latin typeface="Overpass"/>
                <a:ea typeface="Overpass"/>
                <a:cs typeface="Overpass"/>
                <a:sym typeface="Overpass"/>
              </a:rPr>
              <a:t>TEMPLATE </a:t>
            </a:r>
            <a:r>
              <a:rPr lang="en" sz="3200">
                <a:latin typeface="Overpass"/>
                <a:ea typeface="Overpass"/>
                <a:cs typeface="Overpass"/>
                <a:sym typeface="Overpass"/>
              </a:rPr>
              <a:t>SERVER BROKER </a:t>
            </a:r>
            <a:r>
              <a:rPr lang="en" sz="3200">
                <a:solidFill>
                  <a:srgbClr val="000000"/>
                </a:solidFill>
                <a:latin typeface="Overpass"/>
                <a:ea typeface="Overpass"/>
                <a:cs typeface="Overpass"/>
                <a:sym typeface="Overpass"/>
              </a:rPr>
              <a:t>PROVISIONING</a:t>
            </a:r>
            <a:endParaRPr sz="3200">
              <a:solidFill>
                <a:srgbClr val="000000"/>
              </a:solidFill>
              <a:latin typeface="Overpass"/>
              <a:ea typeface="Overpass"/>
              <a:cs typeface="Overpass"/>
              <a:sym typeface="Overpass"/>
            </a:endParaRPr>
          </a:p>
        </p:txBody>
      </p:sp>
      <p:pic>
        <p:nvPicPr>
          <p:cNvPr id="4087" name="Shape 4087"/>
          <p:cNvPicPr preferRelativeResize="0"/>
          <p:nvPr/>
        </p:nvPicPr>
        <p:blipFill>
          <a:blip r:embed="rId3">
            <a:alphaModFix/>
          </a:blip>
          <a:stretch>
            <a:fillRect/>
          </a:stretch>
        </p:blipFill>
        <p:spPr>
          <a:xfrm>
            <a:off x="1981425" y="3354338"/>
            <a:ext cx="1103104" cy="692815"/>
          </a:xfrm>
          <a:prstGeom prst="rect">
            <a:avLst/>
          </a:prstGeom>
          <a:noFill/>
          <a:ln w="9525" cap="flat" cmpd="sng">
            <a:solidFill>
              <a:srgbClr val="999999"/>
            </a:solidFill>
            <a:prstDash val="solid"/>
            <a:round/>
            <a:headEnd type="none" w="med" len="med"/>
            <a:tailEnd type="none" w="med" len="med"/>
          </a:ln>
        </p:spPr>
      </p:pic>
      <p:pic>
        <p:nvPicPr>
          <p:cNvPr id="4088" name="Shape 4088"/>
          <p:cNvPicPr preferRelativeResize="0"/>
          <p:nvPr/>
        </p:nvPicPr>
        <p:blipFill>
          <a:blip r:embed="rId4">
            <a:alphaModFix/>
          </a:blip>
          <a:stretch>
            <a:fillRect/>
          </a:stretch>
        </p:blipFill>
        <p:spPr>
          <a:xfrm>
            <a:off x="1365601" y="3414400"/>
            <a:ext cx="370571" cy="572700"/>
          </a:xfrm>
          <a:prstGeom prst="rect">
            <a:avLst/>
          </a:prstGeom>
          <a:noFill/>
          <a:ln>
            <a:noFill/>
          </a:ln>
        </p:spPr>
      </p:pic>
      <p:cxnSp>
        <p:nvCxnSpPr>
          <p:cNvPr id="4089" name="Shape 4089"/>
          <p:cNvCxnSpPr>
            <a:stCxn id="4088" idx="3"/>
            <a:endCxn id="4087" idx="1"/>
          </p:cNvCxnSpPr>
          <p:nvPr/>
        </p:nvCxnSpPr>
        <p:spPr>
          <a:xfrm>
            <a:off x="1736172" y="3700750"/>
            <a:ext cx="245400" cy="0"/>
          </a:xfrm>
          <a:prstGeom prst="straightConnector1">
            <a:avLst/>
          </a:prstGeom>
          <a:noFill/>
          <a:ln w="9525" cap="flat" cmpd="sng">
            <a:solidFill>
              <a:srgbClr val="595959"/>
            </a:solidFill>
            <a:prstDash val="solid"/>
            <a:round/>
            <a:headEnd type="none" w="lg" len="lg"/>
            <a:tailEnd type="triangle" w="lg" len="lg"/>
          </a:ln>
        </p:spPr>
      </p:cxnSp>
      <p:sp>
        <p:nvSpPr>
          <p:cNvPr id="4090" name="Shape 4090"/>
          <p:cNvSpPr/>
          <p:nvPr/>
        </p:nvSpPr>
        <p:spPr>
          <a:xfrm>
            <a:off x="4077825" y="3354350"/>
            <a:ext cx="1437000" cy="692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Template Service Broker  </a:t>
            </a:r>
            <a:endParaRPr sz="900">
              <a:solidFill>
                <a:srgbClr val="FFFFFF"/>
              </a:solidFill>
              <a:latin typeface="Overpass"/>
              <a:ea typeface="Overpass"/>
              <a:cs typeface="Overpass"/>
              <a:sym typeface="Overpass"/>
            </a:endParaRPr>
          </a:p>
        </p:txBody>
      </p:sp>
      <p:cxnSp>
        <p:nvCxnSpPr>
          <p:cNvPr id="4091" name="Shape 4091"/>
          <p:cNvCxnSpPr>
            <a:stCxn id="4087" idx="3"/>
            <a:endCxn id="4090" idx="1"/>
          </p:cNvCxnSpPr>
          <p:nvPr/>
        </p:nvCxnSpPr>
        <p:spPr>
          <a:xfrm>
            <a:off x="3084529" y="3700745"/>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092" name="Shape 4092"/>
          <p:cNvCxnSpPr>
            <a:endCxn id="4090" idx="0"/>
          </p:cNvCxnSpPr>
          <p:nvPr/>
        </p:nvCxnSpPr>
        <p:spPr>
          <a:xfrm flipH="1">
            <a:off x="4796325" y="2892950"/>
            <a:ext cx="300" cy="461400"/>
          </a:xfrm>
          <a:prstGeom prst="straightConnector1">
            <a:avLst/>
          </a:prstGeom>
          <a:noFill/>
          <a:ln w="9525" cap="flat" cmpd="sng">
            <a:solidFill>
              <a:srgbClr val="595959"/>
            </a:solidFill>
            <a:prstDash val="solid"/>
            <a:round/>
            <a:headEnd type="none" w="lg" len="lg"/>
            <a:tailEnd type="triangle" w="lg" len="lg"/>
          </a:ln>
        </p:spPr>
      </p:cxnSp>
      <p:cxnSp>
        <p:nvCxnSpPr>
          <p:cNvPr id="4093" name="Shape 4093"/>
          <p:cNvCxnSpPr>
            <a:stCxn id="4090" idx="3"/>
            <a:endCxn id="4094" idx="1"/>
          </p:cNvCxnSpPr>
          <p:nvPr/>
        </p:nvCxnSpPr>
        <p:spPr>
          <a:xfrm rot="10800000" flipH="1">
            <a:off x="5514825" y="3700100"/>
            <a:ext cx="1023600" cy="600"/>
          </a:xfrm>
          <a:prstGeom prst="straightConnector1">
            <a:avLst/>
          </a:prstGeom>
          <a:noFill/>
          <a:ln w="9525" cap="flat" cmpd="sng">
            <a:solidFill>
              <a:srgbClr val="595959"/>
            </a:solidFill>
            <a:prstDash val="solid"/>
            <a:round/>
            <a:headEnd type="none" w="lg" len="lg"/>
            <a:tailEnd type="triangle" w="lg" len="lg"/>
          </a:ln>
        </p:spPr>
      </p:cxnSp>
      <p:sp>
        <p:nvSpPr>
          <p:cNvPr id="4094" name="Shape 4094"/>
          <p:cNvSpPr/>
          <p:nvPr/>
        </p:nvSpPr>
        <p:spPr>
          <a:xfrm>
            <a:off x="6538475" y="3353700"/>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a:ea typeface="Overpass"/>
                <a:cs typeface="Overpass"/>
                <a:sym typeface="Overpass"/>
              </a:rPr>
              <a:t>Node.js</a:t>
            </a:r>
            <a:br>
              <a:rPr lang="en" sz="900">
                <a:latin typeface="Overpass"/>
                <a:ea typeface="Overpass"/>
                <a:cs typeface="Overpass"/>
                <a:sym typeface="Overpass"/>
              </a:rPr>
            </a:br>
            <a:r>
              <a:rPr lang="en" sz="900">
                <a:latin typeface="Overpass"/>
                <a:ea typeface="Overpass"/>
                <a:cs typeface="Overpass"/>
                <a:sym typeface="Overpass"/>
              </a:rPr>
              <a:t>Container</a:t>
            </a:r>
            <a:endParaRPr sz="700">
              <a:latin typeface="Overpass"/>
              <a:ea typeface="Overpass"/>
              <a:cs typeface="Overpass"/>
              <a:sym typeface="Overpass"/>
            </a:endParaRPr>
          </a:p>
        </p:txBody>
      </p:sp>
      <p:sp>
        <p:nvSpPr>
          <p:cNvPr id="4095" name="Shape 4095"/>
          <p:cNvSpPr/>
          <p:nvPr/>
        </p:nvSpPr>
        <p:spPr>
          <a:xfrm>
            <a:off x="3918200" y="1977550"/>
            <a:ext cx="1452300" cy="7629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a:ea typeface="Overpass"/>
              <a:cs typeface="Overpass"/>
              <a:sym typeface="Overpass"/>
            </a:endParaRPr>
          </a:p>
        </p:txBody>
      </p:sp>
      <p:sp>
        <p:nvSpPr>
          <p:cNvPr id="4096" name="Shape 4096"/>
          <p:cNvSpPr/>
          <p:nvPr/>
        </p:nvSpPr>
        <p:spPr>
          <a:xfrm>
            <a:off x="3994400" y="2053750"/>
            <a:ext cx="1452300" cy="7629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a:ea typeface="Overpass"/>
              <a:cs typeface="Overpass"/>
              <a:sym typeface="Overpass"/>
            </a:endParaRPr>
          </a:p>
        </p:txBody>
      </p:sp>
      <p:sp>
        <p:nvSpPr>
          <p:cNvPr id="4097" name="Shape 4097"/>
          <p:cNvSpPr/>
          <p:nvPr/>
        </p:nvSpPr>
        <p:spPr>
          <a:xfrm>
            <a:off x="4070600" y="2130000"/>
            <a:ext cx="1452300" cy="7629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openshift</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namespace</a:t>
            </a:r>
            <a:endParaRPr sz="1000">
              <a:solidFill>
                <a:srgbClr val="FFFFFF"/>
              </a:solidFill>
              <a:latin typeface="Overpass"/>
              <a:ea typeface="Overpass"/>
              <a:cs typeface="Overpass"/>
              <a:sym typeface="Overpass"/>
            </a:endParaRPr>
          </a:p>
        </p:txBody>
      </p:sp>
      <p:sp>
        <p:nvSpPr>
          <p:cNvPr id="4098" name="Shape 4098"/>
          <p:cNvSpPr/>
          <p:nvPr/>
        </p:nvSpPr>
        <p:spPr>
          <a:xfrm>
            <a:off x="4329650" y="259298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a:ea typeface="Overpass"/>
                <a:cs typeface="Overpass"/>
                <a:sym typeface="Overpass"/>
              </a:rPr>
              <a:t>nodejs-template</a:t>
            </a:r>
            <a:endParaRPr sz="800">
              <a:latin typeface="Overpass"/>
              <a:ea typeface="Overpass"/>
              <a:cs typeface="Overpass"/>
              <a:sym typeface="Overpass"/>
            </a:endParaRPr>
          </a:p>
        </p:txBody>
      </p:sp>
      <p:sp>
        <p:nvSpPr>
          <p:cNvPr id="4099" name="Shape 4099"/>
          <p:cNvSpPr txBox="1"/>
          <p:nvPr/>
        </p:nvSpPr>
        <p:spPr>
          <a:xfrm>
            <a:off x="1955452" y="2889931"/>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a:ea typeface="Overpass"/>
                <a:cs typeface="Overpass"/>
                <a:sym typeface="Overpass"/>
              </a:rPr>
              <a:t>OpenShift </a:t>
            </a:r>
            <a:br>
              <a:rPr lang="en" sz="1000">
                <a:latin typeface="Overpass"/>
                <a:ea typeface="Overpass"/>
                <a:cs typeface="Overpass"/>
                <a:sym typeface="Overpass"/>
              </a:rPr>
            </a:br>
            <a:r>
              <a:rPr lang="en" sz="1000">
                <a:latin typeface="Overpass"/>
                <a:ea typeface="Overpass"/>
                <a:cs typeface="Overpass"/>
                <a:sym typeface="Overpass"/>
              </a:rPr>
              <a:t>Service Catalog</a:t>
            </a:r>
            <a:endParaRPr sz="1000">
              <a:latin typeface="Overpass"/>
              <a:ea typeface="Overpass"/>
              <a:cs typeface="Overpass"/>
              <a:sym typeface="Overpass"/>
            </a:endParaRPr>
          </a:p>
        </p:txBody>
      </p:sp>
      <p:sp>
        <p:nvSpPr>
          <p:cNvPr id="4100" name="Shape 4100"/>
          <p:cNvSpPr txBox="1"/>
          <p:nvPr/>
        </p:nvSpPr>
        <p:spPr>
          <a:xfrm>
            <a:off x="6054750" y="2019350"/>
            <a:ext cx="2799900" cy="106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latin typeface="Overpass"/>
                <a:ea typeface="Overpass"/>
                <a:cs typeface="Overpass"/>
                <a:sym typeface="Overpass"/>
              </a:rPr>
              <a:t>Service Broker creates a the objects from the template</a:t>
            </a:r>
            <a:endParaRPr sz="1800">
              <a:latin typeface="Overpass"/>
              <a:ea typeface="Overpass"/>
              <a:cs typeface="Overpass"/>
              <a:sym typeface="Overpass"/>
            </a:endParaRPr>
          </a:p>
        </p:txBody>
      </p:sp>
      <p:sp>
        <p:nvSpPr>
          <p:cNvPr id="2" name="Slide Number Placeholder 1">
            <a:extLst>
              <a:ext uri="{FF2B5EF4-FFF2-40B4-BE49-F238E27FC236}">
                <a16:creationId xmlns:a16="http://schemas.microsoft.com/office/drawing/2014/main" id="{B0CD1560-9E66-AE47-BC27-BEE80E79BF90}"/>
              </a:ext>
            </a:extLst>
          </p:cNvPr>
          <p:cNvSpPr>
            <a:spLocks noGrp="1"/>
          </p:cNvSpPr>
          <p:nvPr>
            <p:ph type="sldNum" idx="12"/>
          </p:nvPr>
        </p:nvSpPr>
        <p:spPr/>
        <p:txBody>
          <a:bodyPr/>
          <a:lstStyle/>
          <a:p>
            <a:fld id="{00000000-1234-1234-1234-123412341234}" type="slidenum">
              <a:rPr lang="en" smtClean="0"/>
              <a:pPr/>
              <a:t>89</a:t>
            </a:fld>
            <a:endParaRPr lang="e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p:nvPr/>
        </p:nvSpPr>
        <p:spPr>
          <a:xfrm>
            <a:off x="0" y="271221"/>
            <a:ext cx="3921899" cy="409064"/>
          </a:xfrm>
          <a:prstGeom prst="rect">
            <a:avLst/>
          </a:prstGeom>
          <a:noFill/>
          <a:ln>
            <a:noFill/>
          </a:ln>
        </p:spPr>
        <p:txBody>
          <a:bodyPr lIns="91406" tIns="45694" rIns="91406" bIns="45694" anchor="ctr" anchorCtr="0">
            <a:noAutofit/>
          </a:bodyPr>
          <a:lstStyle/>
          <a:p>
            <a:pPr lvl="0"/>
            <a:r>
              <a:rPr lang="en-US" sz="2700" dirty="0">
                <a:solidFill>
                  <a:srgbClr val="FFFFFF"/>
                </a:solidFill>
                <a:latin typeface="Trebuchet MS" charset="0"/>
                <a:ea typeface="Trebuchet MS" charset="0"/>
                <a:cs typeface="Trebuchet MS" charset="0"/>
                <a:sym typeface="Open Sans"/>
              </a:rPr>
              <a:t>  </a:t>
            </a:r>
            <a:r>
              <a:rPr lang="en-US" sz="2700" dirty="0">
                <a:solidFill>
                  <a:schemeClr val="tx1"/>
                </a:solidFill>
                <a:latin typeface="Trebuchet MS" charset="0"/>
                <a:ea typeface="Trebuchet MS" charset="0"/>
                <a:cs typeface="Trebuchet MS" charset="0"/>
                <a:sym typeface="Open Sans"/>
              </a:rPr>
              <a:t>What’s is a Containers</a:t>
            </a:r>
          </a:p>
        </p:txBody>
      </p:sp>
      <p:pic>
        <p:nvPicPr>
          <p:cNvPr id="4" name="Picture 3"/>
          <p:cNvPicPr>
            <a:picLocks noChangeAspect="1"/>
          </p:cNvPicPr>
          <p:nvPr/>
        </p:nvPicPr>
        <p:blipFill>
          <a:blip r:embed="rId3"/>
          <a:stretch>
            <a:fillRect/>
          </a:stretch>
        </p:blipFill>
        <p:spPr>
          <a:xfrm>
            <a:off x="371102" y="1230923"/>
            <a:ext cx="8322201" cy="3347121"/>
          </a:xfrm>
          <a:prstGeom prst="rect">
            <a:avLst/>
          </a:prstGeom>
        </p:spPr>
      </p:pic>
      <p:sp>
        <p:nvSpPr>
          <p:cNvPr id="5" name="Slide Number Placeholder 1">
            <a:extLst>
              <a:ext uri="{FF2B5EF4-FFF2-40B4-BE49-F238E27FC236}">
                <a16:creationId xmlns:a16="http://schemas.microsoft.com/office/drawing/2014/main" id="{3A5B2BA5-C764-6641-A166-0A3D8B94D32B}"/>
              </a:ext>
            </a:extLst>
          </p:cNvPr>
          <p:cNvSpPr txBox="1">
            <a:spLocks/>
          </p:cNvSpPr>
          <p:nvPr/>
        </p:nvSpPr>
        <p:spPr>
          <a:xfrm>
            <a:off x="103328" y="4733944"/>
            <a:ext cx="3606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mtClean="0"/>
              <a:pPr/>
              <a:t>9</a:t>
            </a:fld>
            <a:endParaRPr lang="en" dirty="0"/>
          </a:p>
        </p:txBody>
      </p:sp>
    </p:spTree>
    <p:extLst>
      <p:ext uri="{BB962C8B-B14F-4D97-AF65-F5344CB8AC3E}">
        <p14:creationId xmlns:p14="http://schemas.microsoft.com/office/powerpoint/2010/main" val="2188256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104"/>
        <p:cNvGrpSpPr/>
        <p:nvPr/>
      </p:nvGrpSpPr>
      <p:grpSpPr>
        <a:xfrm>
          <a:off x="0" y="0"/>
          <a:ext cx="0" cy="0"/>
          <a:chOff x="0" y="0"/>
          <a:chExt cx="0" cy="0"/>
        </a:xfrm>
      </p:grpSpPr>
      <p:sp>
        <p:nvSpPr>
          <p:cNvPr id="4106" name="Shape 4106"/>
          <p:cNvSpPr txBox="1"/>
          <p:nvPr/>
        </p:nvSpPr>
        <p:spPr>
          <a:xfrm>
            <a:off x="778225" y="445025"/>
            <a:ext cx="7587600" cy="5727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3200">
                <a:solidFill>
                  <a:srgbClr val="000000"/>
                </a:solidFill>
                <a:latin typeface="Overpass"/>
                <a:ea typeface="Overpass"/>
                <a:cs typeface="Overpass"/>
                <a:sym typeface="Overpass"/>
              </a:rPr>
              <a:t>TEMPLATE </a:t>
            </a:r>
            <a:r>
              <a:rPr lang="en" sz="3200">
                <a:latin typeface="Overpass"/>
                <a:ea typeface="Overpass"/>
                <a:cs typeface="Overpass"/>
                <a:sym typeface="Overpass"/>
              </a:rPr>
              <a:t>SERVICE BROKER</a:t>
            </a:r>
            <a:br>
              <a:rPr lang="en" sz="3200">
                <a:latin typeface="Overpass"/>
                <a:ea typeface="Overpass"/>
                <a:cs typeface="Overpass"/>
                <a:sym typeface="Overpass"/>
              </a:rPr>
            </a:br>
            <a:r>
              <a:rPr lang="en" sz="3200">
                <a:solidFill>
                  <a:srgbClr val="000000"/>
                </a:solidFill>
                <a:latin typeface="Overpass"/>
                <a:ea typeface="Overpass"/>
                <a:cs typeface="Overpass"/>
                <a:sym typeface="Overpass"/>
              </a:rPr>
              <a:t>BINDING</a:t>
            </a:r>
            <a:endParaRPr sz="3200">
              <a:solidFill>
                <a:srgbClr val="000000"/>
              </a:solidFill>
              <a:latin typeface="Overpass"/>
              <a:ea typeface="Overpass"/>
              <a:cs typeface="Overpass"/>
              <a:sym typeface="Overpass"/>
            </a:endParaRPr>
          </a:p>
        </p:txBody>
      </p:sp>
      <p:pic>
        <p:nvPicPr>
          <p:cNvPr id="4107" name="Shape 4107"/>
          <p:cNvPicPr preferRelativeResize="0"/>
          <p:nvPr/>
        </p:nvPicPr>
        <p:blipFill>
          <a:blip r:embed="rId3">
            <a:alphaModFix/>
          </a:blip>
          <a:stretch>
            <a:fillRect/>
          </a:stretch>
        </p:blipFill>
        <p:spPr>
          <a:xfrm>
            <a:off x="1981425" y="3354338"/>
            <a:ext cx="1103104" cy="692815"/>
          </a:xfrm>
          <a:prstGeom prst="rect">
            <a:avLst/>
          </a:prstGeom>
          <a:noFill/>
          <a:ln w="9525" cap="flat" cmpd="sng">
            <a:solidFill>
              <a:srgbClr val="999999"/>
            </a:solidFill>
            <a:prstDash val="solid"/>
            <a:round/>
            <a:headEnd type="none" w="med" len="med"/>
            <a:tailEnd type="none" w="med" len="med"/>
          </a:ln>
        </p:spPr>
      </p:pic>
      <p:pic>
        <p:nvPicPr>
          <p:cNvPr id="4108" name="Shape 4108"/>
          <p:cNvPicPr preferRelativeResize="0"/>
          <p:nvPr/>
        </p:nvPicPr>
        <p:blipFill>
          <a:blip r:embed="rId4">
            <a:alphaModFix/>
          </a:blip>
          <a:stretch>
            <a:fillRect/>
          </a:stretch>
        </p:blipFill>
        <p:spPr>
          <a:xfrm>
            <a:off x="1365601" y="3414400"/>
            <a:ext cx="370571" cy="572700"/>
          </a:xfrm>
          <a:prstGeom prst="rect">
            <a:avLst/>
          </a:prstGeom>
          <a:noFill/>
          <a:ln>
            <a:noFill/>
          </a:ln>
        </p:spPr>
      </p:pic>
      <p:cxnSp>
        <p:nvCxnSpPr>
          <p:cNvPr id="4109" name="Shape 4109"/>
          <p:cNvCxnSpPr>
            <a:stCxn id="4108" idx="3"/>
            <a:endCxn id="4107" idx="1"/>
          </p:cNvCxnSpPr>
          <p:nvPr/>
        </p:nvCxnSpPr>
        <p:spPr>
          <a:xfrm>
            <a:off x="1736172" y="3700750"/>
            <a:ext cx="245400" cy="0"/>
          </a:xfrm>
          <a:prstGeom prst="straightConnector1">
            <a:avLst/>
          </a:prstGeom>
          <a:noFill/>
          <a:ln w="9525" cap="flat" cmpd="sng">
            <a:solidFill>
              <a:srgbClr val="595959"/>
            </a:solidFill>
            <a:prstDash val="solid"/>
            <a:round/>
            <a:headEnd type="none" w="lg" len="lg"/>
            <a:tailEnd type="triangle" w="lg" len="lg"/>
          </a:ln>
        </p:spPr>
      </p:cxnSp>
      <p:sp>
        <p:nvSpPr>
          <p:cNvPr id="4110" name="Shape 4110"/>
          <p:cNvSpPr/>
          <p:nvPr/>
        </p:nvSpPr>
        <p:spPr>
          <a:xfrm>
            <a:off x="4077825" y="3354350"/>
            <a:ext cx="1437000" cy="692700"/>
          </a:xfrm>
          <a:prstGeom prst="rect">
            <a:avLst/>
          </a:prstGeom>
          <a:solidFill>
            <a:srgbClr val="165D80"/>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Template Service Broker  </a:t>
            </a:r>
            <a:endParaRPr sz="900">
              <a:solidFill>
                <a:srgbClr val="FFFFFF"/>
              </a:solidFill>
              <a:latin typeface="Overpass"/>
              <a:ea typeface="Overpass"/>
              <a:cs typeface="Overpass"/>
              <a:sym typeface="Overpass"/>
            </a:endParaRPr>
          </a:p>
        </p:txBody>
      </p:sp>
      <p:cxnSp>
        <p:nvCxnSpPr>
          <p:cNvPr id="4111" name="Shape 4111"/>
          <p:cNvCxnSpPr>
            <a:stCxn id="4107" idx="3"/>
            <a:endCxn id="4110" idx="1"/>
          </p:cNvCxnSpPr>
          <p:nvPr/>
        </p:nvCxnSpPr>
        <p:spPr>
          <a:xfrm>
            <a:off x="3084529" y="3700745"/>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112" name="Shape 4112"/>
          <p:cNvCxnSpPr>
            <a:endCxn id="4110" idx="0"/>
          </p:cNvCxnSpPr>
          <p:nvPr/>
        </p:nvCxnSpPr>
        <p:spPr>
          <a:xfrm flipH="1">
            <a:off x="4796325" y="2892950"/>
            <a:ext cx="300" cy="461400"/>
          </a:xfrm>
          <a:prstGeom prst="straightConnector1">
            <a:avLst/>
          </a:prstGeom>
          <a:noFill/>
          <a:ln w="9525" cap="flat" cmpd="sng">
            <a:solidFill>
              <a:srgbClr val="595959"/>
            </a:solidFill>
            <a:prstDash val="solid"/>
            <a:round/>
            <a:headEnd type="none" w="lg" len="lg"/>
            <a:tailEnd type="triangle" w="lg" len="lg"/>
          </a:ln>
        </p:spPr>
      </p:cxnSp>
      <p:sp>
        <p:nvSpPr>
          <p:cNvPr id="4113" name="Shape 4113"/>
          <p:cNvSpPr/>
          <p:nvPr/>
        </p:nvSpPr>
        <p:spPr>
          <a:xfrm>
            <a:off x="6538475" y="3353700"/>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a:ea typeface="Overpass"/>
                <a:cs typeface="Overpass"/>
                <a:sym typeface="Overpass"/>
              </a:rPr>
              <a:t>Node.js</a:t>
            </a:r>
            <a:br>
              <a:rPr lang="en" sz="900">
                <a:latin typeface="Overpass"/>
                <a:ea typeface="Overpass"/>
                <a:cs typeface="Overpass"/>
                <a:sym typeface="Overpass"/>
              </a:rPr>
            </a:br>
            <a:r>
              <a:rPr lang="en" sz="900">
                <a:latin typeface="Overpass"/>
                <a:ea typeface="Overpass"/>
                <a:cs typeface="Overpass"/>
                <a:sym typeface="Overpass"/>
              </a:rPr>
              <a:t>Container</a:t>
            </a:r>
            <a:endParaRPr sz="700">
              <a:latin typeface="Overpass"/>
              <a:ea typeface="Overpass"/>
              <a:cs typeface="Overpass"/>
              <a:sym typeface="Overpass"/>
            </a:endParaRPr>
          </a:p>
        </p:txBody>
      </p:sp>
      <p:sp>
        <p:nvSpPr>
          <p:cNvPr id="4114" name="Shape 4114"/>
          <p:cNvSpPr/>
          <p:nvPr/>
        </p:nvSpPr>
        <p:spPr>
          <a:xfrm>
            <a:off x="3918200" y="1977550"/>
            <a:ext cx="1452300" cy="7629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a:ea typeface="Overpass"/>
              <a:cs typeface="Overpass"/>
              <a:sym typeface="Overpass"/>
            </a:endParaRPr>
          </a:p>
        </p:txBody>
      </p:sp>
      <p:sp>
        <p:nvSpPr>
          <p:cNvPr id="4115" name="Shape 4115"/>
          <p:cNvSpPr/>
          <p:nvPr/>
        </p:nvSpPr>
        <p:spPr>
          <a:xfrm>
            <a:off x="3994400" y="2053750"/>
            <a:ext cx="1452300" cy="7629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a:ea typeface="Overpass"/>
              <a:cs typeface="Overpass"/>
              <a:sym typeface="Overpass"/>
            </a:endParaRPr>
          </a:p>
        </p:txBody>
      </p:sp>
      <p:sp>
        <p:nvSpPr>
          <p:cNvPr id="4116" name="Shape 4116"/>
          <p:cNvSpPr/>
          <p:nvPr/>
        </p:nvSpPr>
        <p:spPr>
          <a:xfrm>
            <a:off x="4070600" y="2130000"/>
            <a:ext cx="1452300" cy="7629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a:ea typeface="Overpass"/>
                <a:cs typeface="Overpass"/>
                <a:sym typeface="Overpass"/>
              </a:rPr>
              <a:t>openshift</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namespace</a:t>
            </a:r>
            <a:endParaRPr sz="1000">
              <a:solidFill>
                <a:srgbClr val="FFFFFF"/>
              </a:solidFill>
              <a:latin typeface="Overpass"/>
              <a:ea typeface="Overpass"/>
              <a:cs typeface="Overpass"/>
              <a:sym typeface="Overpass"/>
            </a:endParaRPr>
          </a:p>
        </p:txBody>
      </p:sp>
      <p:sp>
        <p:nvSpPr>
          <p:cNvPr id="4117" name="Shape 4117"/>
          <p:cNvSpPr/>
          <p:nvPr/>
        </p:nvSpPr>
        <p:spPr>
          <a:xfrm>
            <a:off x="4329650" y="259298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a:ea typeface="Overpass"/>
                <a:cs typeface="Overpass"/>
                <a:sym typeface="Overpass"/>
              </a:rPr>
              <a:t>nodejs-template</a:t>
            </a:r>
            <a:endParaRPr sz="800">
              <a:latin typeface="Overpass"/>
              <a:ea typeface="Overpass"/>
              <a:cs typeface="Overpass"/>
              <a:sym typeface="Overpass"/>
            </a:endParaRPr>
          </a:p>
        </p:txBody>
      </p:sp>
      <p:sp>
        <p:nvSpPr>
          <p:cNvPr id="4118" name="Shape 4118"/>
          <p:cNvSpPr txBox="1"/>
          <p:nvPr/>
        </p:nvSpPr>
        <p:spPr>
          <a:xfrm>
            <a:off x="1955452" y="2889931"/>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a:ea typeface="Overpass"/>
                <a:cs typeface="Overpass"/>
                <a:sym typeface="Overpass"/>
              </a:rPr>
              <a:t>OpenShift </a:t>
            </a:r>
            <a:br>
              <a:rPr lang="en" sz="1000">
                <a:latin typeface="Overpass"/>
                <a:ea typeface="Overpass"/>
                <a:cs typeface="Overpass"/>
                <a:sym typeface="Overpass"/>
              </a:rPr>
            </a:br>
            <a:r>
              <a:rPr lang="en" sz="1000">
                <a:latin typeface="Overpass"/>
                <a:ea typeface="Overpass"/>
                <a:cs typeface="Overpass"/>
                <a:sym typeface="Overpass"/>
              </a:rPr>
              <a:t>Service Catalog</a:t>
            </a:r>
            <a:endParaRPr sz="1000">
              <a:latin typeface="Overpass"/>
              <a:ea typeface="Overpass"/>
              <a:cs typeface="Overpass"/>
              <a:sym typeface="Overpass"/>
            </a:endParaRPr>
          </a:p>
        </p:txBody>
      </p:sp>
      <p:cxnSp>
        <p:nvCxnSpPr>
          <p:cNvPr id="4119" name="Shape 4119"/>
          <p:cNvCxnSpPr>
            <a:stCxn id="4110" idx="2"/>
            <a:endCxn id="4107" idx="2"/>
          </p:cNvCxnSpPr>
          <p:nvPr/>
        </p:nvCxnSpPr>
        <p:spPr>
          <a:xfrm rot="5400000">
            <a:off x="3664425" y="2915750"/>
            <a:ext cx="600" cy="2263200"/>
          </a:xfrm>
          <a:prstGeom prst="bentConnector3">
            <a:avLst>
              <a:gd name="adj1" fmla="val 39704644"/>
            </a:avLst>
          </a:prstGeom>
          <a:noFill/>
          <a:ln w="9525" cap="flat" cmpd="sng">
            <a:solidFill>
              <a:srgbClr val="595959"/>
            </a:solidFill>
            <a:prstDash val="solid"/>
            <a:round/>
            <a:headEnd type="none" w="lg" len="lg"/>
            <a:tailEnd type="triangle" w="lg" len="lg"/>
          </a:ln>
        </p:spPr>
      </p:cxnSp>
      <p:sp>
        <p:nvSpPr>
          <p:cNvPr id="4120" name="Shape 4120"/>
          <p:cNvSpPr txBox="1"/>
          <p:nvPr/>
        </p:nvSpPr>
        <p:spPr>
          <a:xfrm>
            <a:off x="2767275" y="4254175"/>
            <a:ext cx="1794900" cy="277200"/>
          </a:xfrm>
          <a:prstGeom prst="rect">
            <a:avLst/>
          </a:prstGeom>
          <a:noFill/>
          <a:ln>
            <a:noFill/>
          </a:ln>
        </p:spPr>
        <p:txBody>
          <a:bodyPr wrap="square" lIns="91425" tIns="91425" rIns="91425" bIns="91425" anchor="t" anchorCtr="0">
            <a:noAutofit/>
          </a:bodyPr>
          <a:lstStyle/>
          <a:p>
            <a:pPr marL="0" lvl="0" indent="0" algn="ctr" rtl="0">
              <a:lnSpc>
                <a:spcPct val="130000"/>
              </a:lnSpc>
              <a:spcBef>
                <a:spcPts val="0"/>
              </a:spcBef>
              <a:spcAft>
                <a:spcPts val="0"/>
              </a:spcAft>
              <a:buNone/>
            </a:pPr>
            <a:r>
              <a:rPr lang="en" sz="1000">
                <a:latin typeface="Overpass"/>
                <a:ea typeface="Overpass"/>
                <a:cs typeface="Overpass"/>
                <a:sym typeface="Overpass"/>
              </a:rPr>
              <a:t>create binding</a:t>
            </a:r>
            <a:endParaRPr sz="1000">
              <a:latin typeface="Overpass"/>
              <a:ea typeface="Overpass"/>
              <a:cs typeface="Overpass"/>
              <a:sym typeface="Overpass"/>
            </a:endParaRPr>
          </a:p>
        </p:txBody>
      </p:sp>
      <p:sp>
        <p:nvSpPr>
          <p:cNvPr id="4121" name="Shape 4121"/>
          <p:cNvSpPr txBox="1"/>
          <p:nvPr/>
        </p:nvSpPr>
        <p:spPr>
          <a:xfrm>
            <a:off x="6054750" y="1638350"/>
            <a:ext cx="2799900" cy="1792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latin typeface="Overpass"/>
                <a:ea typeface="Overpass"/>
                <a:cs typeface="Overpass"/>
                <a:sym typeface="Overpass"/>
              </a:rPr>
              <a:t>Service Broker creates a binding and secret for any credentials (config map, secret, etc) created by the template</a:t>
            </a:r>
            <a:endParaRPr sz="1800">
              <a:latin typeface="Overpass"/>
              <a:ea typeface="Overpass"/>
              <a:cs typeface="Overpass"/>
              <a:sym typeface="Overpass"/>
            </a:endParaRPr>
          </a:p>
        </p:txBody>
      </p:sp>
      <p:sp>
        <p:nvSpPr>
          <p:cNvPr id="2" name="Slide Number Placeholder 1">
            <a:extLst>
              <a:ext uri="{FF2B5EF4-FFF2-40B4-BE49-F238E27FC236}">
                <a16:creationId xmlns:a16="http://schemas.microsoft.com/office/drawing/2014/main" id="{6F615656-256B-894C-88A3-B9F2322B8502}"/>
              </a:ext>
            </a:extLst>
          </p:cNvPr>
          <p:cNvSpPr>
            <a:spLocks noGrp="1"/>
          </p:cNvSpPr>
          <p:nvPr>
            <p:ph type="sldNum" idx="12"/>
          </p:nvPr>
        </p:nvSpPr>
        <p:spPr/>
        <p:txBody>
          <a:bodyPr/>
          <a:lstStyle/>
          <a:p>
            <a:fld id="{00000000-1234-1234-1234-123412341234}" type="slidenum">
              <a:rPr lang="en" smtClean="0"/>
              <a:pPr/>
              <a:t>90</a:t>
            </a:fld>
            <a:endParaRPr lang="en"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125"/>
        <p:cNvGrpSpPr/>
        <p:nvPr/>
      </p:nvGrpSpPr>
      <p:grpSpPr>
        <a:xfrm>
          <a:off x="0" y="0"/>
          <a:ext cx="0" cy="0"/>
          <a:chOff x="0" y="0"/>
          <a:chExt cx="0" cy="0"/>
        </a:xfrm>
      </p:grpSpPr>
      <p:sp>
        <p:nvSpPr>
          <p:cNvPr id="4127" name="Shape 4127"/>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t>OPENSHIFT ANSIBLE BROKER</a:t>
            </a:r>
            <a:endParaRPr/>
          </a:p>
        </p:txBody>
      </p:sp>
      <p:sp>
        <p:nvSpPr>
          <p:cNvPr id="4128" name="Shape 4128"/>
          <p:cNvSpPr txBox="1">
            <a:spLocks noGrp="1"/>
          </p:cNvSpPr>
          <p:nvPr>
            <p:ph type="body" idx="1"/>
          </p:nvPr>
        </p:nvSpPr>
        <p:spPr>
          <a:xfrm>
            <a:off x="826700" y="1233775"/>
            <a:ext cx="7490700" cy="3290100"/>
          </a:xfrm>
          <a:prstGeom prst="rect">
            <a:avLst/>
          </a:prstGeom>
        </p:spPr>
        <p:txBody>
          <a:bodyPr wrap="square" lIns="91425" tIns="91425" rIns="91425" bIns="91425" anchor="t" anchorCtr="0">
            <a:noAutofit/>
          </a:bodyPr>
          <a:lstStyle/>
          <a:p>
            <a:pPr marL="457200" lvl="0" indent="-292100">
              <a:spcBef>
                <a:spcPts val="600"/>
              </a:spcBef>
              <a:spcAft>
                <a:spcPts val="0"/>
              </a:spcAft>
              <a:buSzPts val="1000"/>
              <a:buChar char="●"/>
            </a:pPr>
            <a:r>
              <a:rPr lang="en"/>
              <a:t>Use Ansible on OpenShift</a:t>
            </a:r>
            <a:endParaRPr/>
          </a:p>
          <a:p>
            <a:pPr marL="914400" lvl="1" indent="-292100">
              <a:spcBef>
                <a:spcPts val="1000"/>
              </a:spcBef>
              <a:spcAft>
                <a:spcPts val="0"/>
              </a:spcAft>
              <a:buSzPts val="1000"/>
              <a:buChar char="○"/>
            </a:pPr>
            <a:r>
              <a:rPr lang="en"/>
              <a:t>Deploy containerized applications</a:t>
            </a:r>
            <a:endParaRPr/>
          </a:p>
          <a:p>
            <a:pPr marL="914400" lvl="1" indent="-292100">
              <a:spcBef>
                <a:spcPts val="0"/>
              </a:spcBef>
              <a:spcAft>
                <a:spcPts val="0"/>
              </a:spcAft>
              <a:buSzPts val="1000"/>
              <a:buChar char="○"/>
            </a:pPr>
            <a:r>
              <a:rPr lang="en"/>
              <a:t>Provision external services (e.g. Oracle database)</a:t>
            </a:r>
            <a:endParaRPr/>
          </a:p>
          <a:p>
            <a:pPr marL="914400" lvl="1" indent="-292100">
              <a:spcBef>
                <a:spcPts val="0"/>
              </a:spcBef>
              <a:spcAft>
                <a:spcPts val="0"/>
              </a:spcAft>
              <a:buSzPts val="1000"/>
              <a:buChar char="○"/>
            </a:pPr>
            <a:r>
              <a:rPr lang="en"/>
              <a:t>Provision cloud services (e.g. AWS RDS)</a:t>
            </a:r>
            <a:endParaRPr/>
          </a:p>
          <a:p>
            <a:pPr marL="914400" lvl="1" indent="-292100">
              <a:spcBef>
                <a:spcPts val="0"/>
              </a:spcBef>
              <a:spcAft>
                <a:spcPts val="0"/>
              </a:spcAft>
              <a:buSzPts val="1000"/>
              <a:buChar char="○"/>
            </a:pPr>
            <a:r>
              <a:rPr lang="en"/>
              <a:t>Orchestrate multi-service solutions</a:t>
            </a:r>
            <a:endParaRPr/>
          </a:p>
          <a:p>
            <a:pPr marL="914400" lvl="1" indent="-292100">
              <a:spcBef>
                <a:spcPts val="0"/>
              </a:spcBef>
              <a:spcAft>
                <a:spcPts val="0"/>
              </a:spcAft>
              <a:buSzPts val="1000"/>
              <a:buChar char="○"/>
            </a:pPr>
            <a:r>
              <a:rPr lang="en"/>
              <a:t>Conditional logic for control on deployments (e.g. database is initialized)</a:t>
            </a:r>
            <a:endParaRPr/>
          </a:p>
          <a:p>
            <a:pPr marL="457200" lvl="0" indent="-292100">
              <a:spcBef>
                <a:spcPts val="1000"/>
              </a:spcBef>
              <a:spcAft>
                <a:spcPts val="0"/>
              </a:spcAft>
              <a:buSzPts val="1000"/>
              <a:buChar char="●"/>
            </a:pPr>
            <a:r>
              <a:rPr lang="en"/>
              <a:t>Leverage existing Ansible playbooks</a:t>
            </a:r>
            <a:endParaRPr/>
          </a:p>
          <a:p>
            <a:pPr marL="457200" lvl="0" indent="-292100" rtl="0">
              <a:spcBef>
                <a:spcPts val="1000"/>
              </a:spcBef>
              <a:spcAft>
                <a:spcPts val="1000"/>
              </a:spcAft>
              <a:buSzPts val="1000"/>
              <a:buChar char="●"/>
            </a:pPr>
            <a:r>
              <a:rPr lang="en"/>
              <a:t>Anything you can do with Ansible, you can do with OAB</a:t>
            </a:r>
            <a:endParaRPr/>
          </a:p>
        </p:txBody>
      </p:sp>
      <p:sp>
        <p:nvSpPr>
          <p:cNvPr id="2" name="Slide Number Placeholder 1">
            <a:extLst>
              <a:ext uri="{FF2B5EF4-FFF2-40B4-BE49-F238E27FC236}">
                <a16:creationId xmlns:a16="http://schemas.microsoft.com/office/drawing/2014/main" id="{1EB31D93-C594-8845-80DF-A369AF9F7732}"/>
              </a:ext>
            </a:extLst>
          </p:cNvPr>
          <p:cNvSpPr>
            <a:spLocks noGrp="1"/>
          </p:cNvSpPr>
          <p:nvPr>
            <p:ph type="sldNum" idx="12"/>
          </p:nvPr>
        </p:nvSpPr>
        <p:spPr/>
        <p:txBody>
          <a:bodyPr/>
          <a:lstStyle/>
          <a:p>
            <a:fld id="{00000000-1234-1234-1234-123412341234}" type="slidenum">
              <a:rPr lang="en" smtClean="0"/>
              <a:pPr/>
              <a:t>91</a:t>
            </a:fld>
            <a:endParaRPr lang="e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4" name="Shape 4134"/>
          <p:cNvSpPr txBox="1">
            <a:spLocks noGrp="1"/>
          </p:cNvSpPr>
          <p:nvPr>
            <p:ph type="body" idx="1"/>
          </p:nvPr>
        </p:nvSpPr>
        <p:spPr>
          <a:xfrm>
            <a:off x="826700" y="1233775"/>
            <a:ext cx="3721800" cy="3290100"/>
          </a:xfrm>
          <a:prstGeom prst="rect">
            <a:avLst/>
          </a:prstGeom>
        </p:spPr>
        <p:txBody>
          <a:bodyPr wrap="square" lIns="91425" tIns="91425" rIns="91425" bIns="91425" anchor="t" anchorCtr="0">
            <a:noAutofit/>
          </a:bodyPr>
          <a:lstStyle/>
          <a:p>
            <a:pPr marL="457200" lvl="0" indent="-292100">
              <a:spcBef>
                <a:spcPts val="600"/>
              </a:spcBef>
              <a:spcAft>
                <a:spcPts val="0"/>
              </a:spcAft>
              <a:buSzPts val="1000"/>
              <a:buChar char="●"/>
            </a:pPr>
            <a:r>
              <a:rPr lang="en">
                <a:latin typeface="Overpass" pitchFamily="2" charset="77"/>
              </a:rPr>
              <a:t>Lightweight application definition</a:t>
            </a:r>
            <a:endParaRPr>
              <a:latin typeface="Overpass" pitchFamily="2" charset="77"/>
            </a:endParaRPr>
          </a:p>
          <a:p>
            <a:pPr marL="457200" lvl="0" indent="-292100">
              <a:spcBef>
                <a:spcPts val="1000"/>
              </a:spcBef>
              <a:spcAft>
                <a:spcPts val="0"/>
              </a:spcAft>
              <a:buSzPts val="1000"/>
              <a:buChar char="●"/>
            </a:pPr>
            <a:r>
              <a:rPr lang="en">
                <a:latin typeface="Overpass" pitchFamily="2" charset="77"/>
              </a:rPr>
              <a:t>Packaged as a container image</a:t>
            </a:r>
            <a:endParaRPr>
              <a:latin typeface="Overpass" pitchFamily="2" charset="77"/>
            </a:endParaRPr>
          </a:p>
          <a:p>
            <a:pPr marL="457200" lvl="0" indent="-292100">
              <a:spcBef>
                <a:spcPts val="1000"/>
              </a:spcBef>
              <a:spcAft>
                <a:spcPts val="0"/>
              </a:spcAft>
              <a:buSzPts val="1000"/>
              <a:buChar char="●"/>
            </a:pPr>
            <a:r>
              <a:rPr lang="en">
                <a:latin typeface="Overpass" pitchFamily="2" charset="77"/>
              </a:rPr>
              <a:t>Embedded Ansible runtime</a:t>
            </a:r>
            <a:endParaRPr>
              <a:latin typeface="Overpass" pitchFamily="2" charset="77"/>
            </a:endParaRPr>
          </a:p>
          <a:p>
            <a:pPr marL="457200" lvl="0" indent="-292100">
              <a:spcBef>
                <a:spcPts val="1000"/>
              </a:spcBef>
              <a:spcAft>
                <a:spcPts val="0"/>
              </a:spcAft>
              <a:buSzPts val="1000"/>
              <a:buChar char="●"/>
            </a:pPr>
            <a:r>
              <a:rPr lang="en">
                <a:latin typeface="Overpass" pitchFamily="2" charset="77"/>
              </a:rPr>
              <a:t>Metadata for parameters</a:t>
            </a:r>
            <a:endParaRPr>
              <a:latin typeface="Overpass" pitchFamily="2" charset="77"/>
            </a:endParaRPr>
          </a:p>
          <a:p>
            <a:pPr marL="457200" lvl="0" indent="-292100">
              <a:spcBef>
                <a:spcPts val="1000"/>
              </a:spcBef>
              <a:spcAft>
                <a:spcPts val="0"/>
              </a:spcAft>
              <a:buSzPts val="1000"/>
              <a:buChar char="●"/>
            </a:pPr>
            <a:r>
              <a:rPr lang="en">
                <a:latin typeface="Overpass" pitchFamily="2" charset="77"/>
              </a:rPr>
              <a:t>Named playbooks for actions</a:t>
            </a:r>
            <a:endParaRPr>
              <a:latin typeface="Overpass" pitchFamily="2" charset="77"/>
            </a:endParaRPr>
          </a:p>
          <a:p>
            <a:pPr marL="457200" lvl="0" indent="-292100">
              <a:spcBef>
                <a:spcPts val="1000"/>
              </a:spcBef>
              <a:spcAft>
                <a:spcPts val="0"/>
              </a:spcAft>
              <a:buSzPts val="1000"/>
              <a:buChar char="●"/>
            </a:pPr>
            <a:r>
              <a:rPr lang="en">
                <a:latin typeface="Overpass" pitchFamily="2" charset="77"/>
              </a:rPr>
              <a:t>Leverage existing Ansible playbooks</a:t>
            </a:r>
            <a:endParaRPr>
              <a:latin typeface="Overpass" pitchFamily="2" charset="77"/>
            </a:endParaRPr>
          </a:p>
          <a:p>
            <a:pPr marL="457200" lvl="0" indent="-292100">
              <a:spcBef>
                <a:spcPts val="1000"/>
              </a:spcBef>
              <a:spcAft>
                <a:spcPts val="1000"/>
              </a:spcAft>
              <a:buSzPts val="1000"/>
              <a:buChar char="●"/>
            </a:pPr>
            <a:r>
              <a:rPr lang="en">
                <a:latin typeface="Overpass" pitchFamily="2" charset="77"/>
              </a:rPr>
              <a:t>Registry is queried to discover APBs</a:t>
            </a:r>
            <a:endParaRPr>
              <a:latin typeface="Overpass" pitchFamily="2" charset="77"/>
            </a:endParaRPr>
          </a:p>
        </p:txBody>
      </p:sp>
      <p:sp>
        <p:nvSpPr>
          <p:cNvPr id="4135" name="Shape 4135"/>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spcBef>
                <a:spcPts val="0"/>
              </a:spcBef>
              <a:spcAft>
                <a:spcPts val="0"/>
              </a:spcAft>
              <a:buNone/>
            </a:pPr>
            <a:r>
              <a:rPr lang="en">
                <a:latin typeface="Overpass" pitchFamily="2" charset="77"/>
              </a:rPr>
              <a:t>ANSIBLE PLAYBOOK BUNDLES (APB)</a:t>
            </a:r>
            <a:endParaRPr>
              <a:latin typeface="Overpass" pitchFamily="2" charset="77"/>
            </a:endParaRPr>
          </a:p>
        </p:txBody>
      </p:sp>
      <p:sp>
        <p:nvSpPr>
          <p:cNvPr id="4136" name="Shape 4136"/>
          <p:cNvSpPr/>
          <p:nvPr/>
        </p:nvSpPr>
        <p:spPr>
          <a:xfrm>
            <a:off x="5954975" y="1504675"/>
            <a:ext cx="2448900" cy="2448900"/>
          </a:xfrm>
          <a:prstGeom prst="rect">
            <a:avLst/>
          </a:prstGeom>
          <a:solidFill>
            <a:srgbClr val="D0E0E3"/>
          </a:solidFill>
          <a:ln>
            <a:noFill/>
          </a:ln>
        </p:spPr>
        <p:txBody>
          <a:bodyPr wrap="square" lIns="91425" tIns="91425" rIns="91425" bIns="91425" anchor="b" anchorCtr="0">
            <a:noAutofit/>
          </a:bodyPr>
          <a:lstStyle/>
          <a:p>
            <a:pPr marL="0" lvl="0" indent="0" algn="ctr" rtl="0">
              <a:spcBef>
                <a:spcPts val="0"/>
              </a:spcBef>
              <a:spcAft>
                <a:spcPts val="0"/>
              </a:spcAft>
              <a:buNone/>
            </a:pPr>
            <a:r>
              <a:rPr lang="en" sz="1200" b="1">
                <a:latin typeface="Overpass" pitchFamily="2" charset="77"/>
                <a:ea typeface="Overpass"/>
                <a:cs typeface="Overpass"/>
                <a:sym typeface="Overpass"/>
              </a:rPr>
              <a:t>Ansible Playbook Bundle (Container Image)</a:t>
            </a:r>
            <a:endParaRPr sz="1200" b="1">
              <a:latin typeface="Overpass" pitchFamily="2" charset="77"/>
              <a:ea typeface="Overpass"/>
              <a:cs typeface="Overpass"/>
              <a:sym typeface="Overpass"/>
            </a:endParaRPr>
          </a:p>
        </p:txBody>
      </p:sp>
      <p:sp>
        <p:nvSpPr>
          <p:cNvPr id="4137" name="Shape 4137"/>
          <p:cNvSpPr/>
          <p:nvPr/>
        </p:nvSpPr>
        <p:spPr>
          <a:xfrm>
            <a:off x="6258275" y="2999200"/>
            <a:ext cx="1842300" cy="393600"/>
          </a:xfrm>
          <a:prstGeom prst="rect">
            <a:avLst/>
          </a:prstGeom>
          <a:solidFill>
            <a:srgbClr val="5BBDBF"/>
          </a:solidFill>
          <a:ln>
            <a:noFill/>
          </a:ln>
        </p:spPr>
        <p:txBody>
          <a:bodyPr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Overpass" pitchFamily="2" charset="77"/>
                <a:ea typeface="Overpass"/>
                <a:cs typeface="Overpass"/>
                <a:sym typeface="Overpass"/>
              </a:rPr>
              <a:t>Ansible Runtime</a:t>
            </a:r>
            <a:endParaRPr sz="1200">
              <a:solidFill>
                <a:srgbClr val="FFFFFF"/>
              </a:solidFill>
              <a:latin typeface="Overpass" pitchFamily="2" charset="77"/>
              <a:ea typeface="Overpass"/>
              <a:cs typeface="Overpass"/>
              <a:sym typeface="Overpass"/>
            </a:endParaRPr>
          </a:p>
        </p:txBody>
      </p:sp>
      <p:sp>
        <p:nvSpPr>
          <p:cNvPr id="4138" name="Shape 4138"/>
          <p:cNvSpPr/>
          <p:nvPr/>
        </p:nvSpPr>
        <p:spPr>
          <a:xfrm>
            <a:off x="6258275" y="1719625"/>
            <a:ext cx="1842300" cy="1234200"/>
          </a:xfrm>
          <a:prstGeom prst="rect">
            <a:avLst/>
          </a:prstGeom>
          <a:solidFill>
            <a:srgbClr val="285455"/>
          </a:solidFill>
          <a:ln>
            <a:noFill/>
          </a:ln>
        </p:spPr>
        <p:txBody>
          <a:bodyPr wrap="square" lIns="91425" tIns="91425" rIns="91425" bIns="91425" anchor="ctr" anchorCtr="0">
            <a:noAutofit/>
          </a:bodyPr>
          <a:lstStyle/>
          <a:p>
            <a:pPr marL="0" lvl="0" indent="0" rtl="0">
              <a:spcBef>
                <a:spcPts val="0"/>
              </a:spcBef>
              <a:spcAft>
                <a:spcPts val="0"/>
              </a:spcAft>
              <a:buNone/>
            </a:pPr>
            <a:r>
              <a:rPr lang="en" sz="1000">
                <a:solidFill>
                  <a:srgbClr val="FFFFFF"/>
                </a:solidFill>
                <a:latin typeface="Overpass" pitchFamily="2" charset="77"/>
                <a:ea typeface="Consolas"/>
                <a:cs typeface="Consolas"/>
                <a:sym typeface="Consolas"/>
              </a:rPr>
              <a:t>├─ roles</a:t>
            </a:r>
            <a:endParaRPr sz="1000">
              <a:solidFill>
                <a:srgbClr val="FFFFFF"/>
              </a:solidFill>
              <a:latin typeface="Overpass" pitchFamily="2" charset="77"/>
              <a:ea typeface="Consolas"/>
              <a:cs typeface="Consolas"/>
              <a:sym typeface="Consolas"/>
            </a:endParaRPr>
          </a:p>
          <a:p>
            <a:pPr marL="0" lvl="0" indent="0" rtl="0">
              <a:spcBef>
                <a:spcPts val="0"/>
              </a:spcBef>
              <a:spcAft>
                <a:spcPts val="0"/>
              </a:spcAft>
              <a:buNone/>
            </a:pPr>
            <a:r>
              <a:rPr lang="en" sz="1000">
                <a:solidFill>
                  <a:srgbClr val="FFFFFF"/>
                </a:solidFill>
                <a:latin typeface="Overpass" pitchFamily="2" charset="77"/>
                <a:ea typeface="Consolas"/>
                <a:cs typeface="Consolas"/>
                <a:sym typeface="Consolas"/>
              </a:rPr>
              <a:t>├─ playbooks</a:t>
            </a:r>
            <a:endParaRPr sz="1000">
              <a:solidFill>
                <a:srgbClr val="FFFFFF"/>
              </a:solidFill>
              <a:latin typeface="Overpass" pitchFamily="2" charset="77"/>
              <a:ea typeface="Consolas"/>
              <a:cs typeface="Consolas"/>
              <a:sym typeface="Consolas"/>
            </a:endParaRPr>
          </a:p>
          <a:p>
            <a:pPr marL="0" lvl="0" indent="0" rtl="0">
              <a:spcBef>
                <a:spcPts val="0"/>
              </a:spcBef>
              <a:spcAft>
                <a:spcPts val="0"/>
              </a:spcAft>
              <a:buNone/>
            </a:pPr>
            <a:r>
              <a:rPr lang="en" sz="1000">
                <a:solidFill>
                  <a:srgbClr val="FFFFFF"/>
                </a:solidFill>
                <a:latin typeface="Overpass" pitchFamily="2" charset="77"/>
                <a:ea typeface="Consolas"/>
                <a:cs typeface="Consolas"/>
                <a:sym typeface="Consolas"/>
              </a:rPr>
              <a:t>│   ├─ provision.yaml</a:t>
            </a:r>
            <a:endParaRPr sz="1000">
              <a:solidFill>
                <a:srgbClr val="FFFFFF"/>
              </a:solidFill>
              <a:latin typeface="Overpass" pitchFamily="2" charset="77"/>
              <a:ea typeface="Consolas"/>
              <a:cs typeface="Consolas"/>
              <a:sym typeface="Consolas"/>
            </a:endParaRPr>
          </a:p>
          <a:p>
            <a:pPr marL="0" lvl="0" indent="0" rtl="0">
              <a:spcBef>
                <a:spcPts val="0"/>
              </a:spcBef>
              <a:spcAft>
                <a:spcPts val="0"/>
              </a:spcAft>
              <a:buNone/>
            </a:pPr>
            <a:r>
              <a:rPr lang="en" sz="1000">
                <a:solidFill>
                  <a:srgbClr val="FFFFFF"/>
                </a:solidFill>
                <a:latin typeface="Overpass" pitchFamily="2" charset="77"/>
                <a:ea typeface="Consolas"/>
                <a:cs typeface="Consolas"/>
                <a:sym typeface="Consolas"/>
              </a:rPr>
              <a:t>│   ├─ unprovision.yaml</a:t>
            </a:r>
            <a:endParaRPr sz="1000">
              <a:solidFill>
                <a:srgbClr val="FFFFFF"/>
              </a:solidFill>
              <a:latin typeface="Overpass" pitchFamily="2" charset="77"/>
              <a:ea typeface="Consolas"/>
              <a:cs typeface="Consolas"/>
              <a:sym typeface="Consolas"/>
            </a:endParaRPr>
          </a:p>
          <a:p>
            <a:pPr marL="0" lvl="0" indent="0" rtl="0">
              <a:spcBef>
                <a:spcPts val="0"/>
              </a:spcBef>
              <a:spcAft>
                <a:spcPts val="0"/>
              </a:spcAft>
              <a:buNone/>
            </a:pPr>
            <a:r>
              <a:rPr lang="en" sz="1000">
                <a:solidFill>
                  <a:srgbClr val="FFFFFF"/>
                </a:solidFill>
                <a:latin typeface="Overpass" pitchFamily="2" charset="77"/>
                <a:ea typeface="Consolas"/>
                <a:cs typeface="Consolas"/>
                <a:sym typeface="Consolas"/>
              </a:rPr>
              <a:t>│   ├─ bind.yaml</a:t>
            </a:r>
            <a:endParaRPr sz="1000">
              <a:solidFill>
                <a:srgbClr val="FFFFFF"/>
              </a:solidFill>
              <a:latin typeface="Overpass" pitchFamily="2" charset="77"/>
              <a:ea typeface="Consolas"/>
              <a:cs typeface="Consolas"/>
              <a:sym typeface="Consolas"/>
            </a:endParaRPr>
          </a:p>
          <a:p>
            <a:pPr marL="0" lvl="0" indent="0" rtl="0">
              <a:spcBef>
                <a:spcPts val="0"/>
              </a:spcBef>
              <a:spcAft>
                <a:spcPts val="0"/>
              </a:spcAft>
              <a:buNone/>
            </a:pPr>
            <a:r>
              <a:rPr lang="en" sz="1000">
                <a:solidFill>
                  <a:srgbClr val="FFFFFF"/>
                </a:solidFill>
                <a:latin typeface="Overpass" pitchFamily="2" charset="77"/>
                <a:ea typeface="Consolas"/>
                <a:cs typeface="Consolas"/>
                <a:sym typeface="Consolas"/>
              </a:rPr>
              <a:t>│   └─ unbind.yaml</a:t>
            </a:r>
            <a:endParaRPr sz="1000">
              <a:solidFill>
                <a:srgbClr val="FFFFFF"/>
              </a:solidFill>
              <a:latin typeface="Overpass" pitchFamily="2" charset="77"/>
              <a:ea typeface="Consolas"/>
              <a:cs typeface="Consolas"/>
              <a:sym typeface="Consolas"/>
            </a:endParaRPr>
          </a:p>
          <a:p>
            <a:pPr marL="0" lvl="0" indent="0" rtl="0">
              <a:spcBef>
                <a:spcPts val="0"/>
              </a:spcBef>
              <a:spcAft>
                <a:spcPts val="0"/>
              </a:spcAft>
              <a:buNone/>
            </a:pPr>
            <a:r>
              <a:rPr lang="en" sz="1000">
                <a:solidFill>
                  <a:srgbClr val="FFFFFF"/>
                </a:solidFill>
                <a:latin typeface="Overpass" pitchFamily="2" charset="77"/>
                <a:ea typeface="Consolas"/>
                <a:cs typeface="Consolas"/>
                <a:sym typeface="Consolas"/>
              </a:rPr>
              <a:t>└─ apb.yaml</a:t>
            </a:r>
            <a:endParaRPr sz="1000">
              <a:solidFill>
                <a:srgbClr val="FFFFFF"/>
              </a:solidFill>
              <a:latin typeface="Overpass" pitchFamily="2" charset="77"/>
              <a:ea typeface="Consolas"/>
              <a:cs typeface="Consolas"/>
              <a:sym typeface="Consolas"/>
            </a:endParaRPr>
          </a:p>
        </p:txBody>
      </p:sp>
      <p:sp>
        <p:nvSpPr>
          <p:cNvPr id="2" name="Slide Number Placeholder 1">
            <a:extLst>
              <a:ext uri="{FF2B5EF4-FFF2-40B4-BE49-F238E27FC236}">
                <a16:creationId xmlns:a16="http://schemas.microsoft.com/office/drawing/2014/main" id="{1BD7F138-8E61-664E-A507-23340F1796BB}"/>
              </a:ext>
            </a:extLst>
          </p:cNvPr>
          <p:cNvSpPr>
            <a:spLocks noGrp="1"/>
          </p:cNvSpPr>
          <p:nvPr>
            <p:ph type="sldNum" idx="12"/>
          </p:nvPr>
        </p:nvSpPr>
        <p:spPr/>
        <p:txBody>
          <a:bodyPr/>
          <a:lstStyle/>
          <a:p>
            <a:fld id="{00000000-1234-1234-1234-123412341234}" type="slidenum">
              <a:rPr lang="en" smtClean="0"/>
              <a:pPr/>
              <a:t>92</a:t>
            </a:fld>
            <a:endParaRPr lang="en"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142"/>
        <p:cNvGrpSpPr/>
        <p:nvPr/>
      </p:nvGrpSpPr>
      <p:grpSpPr>
        <a:xfrm>
          <a:off x="0" y="0"/>
          <a:ext cx="0" cy="0"/>
          <a:chOff x="0" y="0"/>
          <a:chExt cx="0" cy="0"/>
        </a:xfrm>
      </p:grpSpPr>
      <p:sp>
        <p:nvSpPr>
          <p:cNvPr id="4144" name="Shape 4144"/>
          <p:cNvSpPr/>
          <p:nvPr/>
        </p:nvSpPr>
        <p:spPr>
          <a:xfrm>
            <a:off x="3202025" y="1700925"/>
            <a:ext cx="1452300" cy="10203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145" name="Shape 4145"/>
          <p:cNvSpPr/>
          <p:nvPr/>
        </p:nvSpPr>
        <p:spPr>
          <a:xfrm>
            <a:off x="3278225" y="1777124"/>
            <a:ext cx="1452300" cy="10203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pic>
        <p:nvPicPr>
          <p:cNvPr id="4146" name="Shape 4146"/>
          <p:cNvPicPr preferRelativeResize="0"/>
          <p:nvPr/>
        </p:nvPicPr>
        <p:blipFill>
          <a:blip r:embed="rId3">
            <a:alphaModFix/>
          </a:blip>
          <a:stretch>
            <a:fillRect/>
          </a:stretch>
        </p:blipFill>
        <p:spPr>
          <a:xfrm>
            <a:off x="1265250" y="3335113"/>
            <a:ext cx="1103104" cy="692815"/>
          </a:xfrm>
          <a:prstGeom prst="rect">
            <a:avLst/>
          </a:prstGeom>
          <a:noFill/>
          <a:ln w="9525" cap="flat" cmpd="sng">
            <a:solidFill>
              <a:srgbClr val="999999"/>
            </a:solidFill>
            <a:prstDash val="solid"/>
            <a:round/>
            <a:headEnd type="none" w="med" len="med"/>
            <a:tailEnd type="none" w="med" len="med"/>
          </a:ln>
        </p:spPr>
      </p:pic>
      <p:pic>
        <p:nvPicPr>
          <p:cNvPr id="4147" name="Shape 4147"/>
          <p:cNvPicPr preferRelativeResize="0"/>
          <p:nvPr/>
        </p:nvPicPr>
        <p:blipFill>
          <a:blip r:embed="rId4">
            <a:alphaModFix/>
          </a:blip>
          <a:stretch>
            <a:fillRect/>
          </a:stretch>
        </p:blipFill>
        <p:spPr>
          <a:xfrm>
            <a:off x="649426" y="3395175"/>
            <a:ext cx="370571" cy="572700"/>
          </a:xfrm>
          <a:prstGeom prst="rect">
            <a:avLst/>
          </a:prstGeom>
          <a:noFill/>
          <a:ln>
            <a:noFill/>
          </a:ln>
        </p:spPr>
      </p:pic>
      <p:cxnSp>
        <p:nvCxnSpPr>
          <p:cNvPr id="4148" name="Shape 4148"/>
          <p:cNvCxnSpPr>
            <a:stCxn id="4147" idx="3"/>
            <a:endCxn id="4146" idx="1"/>
          </p:cNvCxnSpPr>
          <p:nvPr/>
        </p:nvCxnSpPr>
        <p:spPr>
          <a:xfrm>
            <a:off x="1019997" y="3681525"/>
            <a:ext cx="245400" cy="0"/>
          </a:xfrm>
          <a:prstGeom prst="straightConnector1">
            <a:avLst/>
          </a:prstGeom>
          <a:noFill/>
          <a:ln w="9525" cap="flat" cmpd="sng">
            <a:solidFill>
              <a:srgbClr val="595959"/>
            </a:solidFill>
            <a:prstDash val="solid"/>
            <a:round/>
            <a:headEnd type="none" w="lg" len="lg"/>
            <a:tailEnd type="triangle" w="lg" len="lg"/>
          </a:ln>
        </p:spPr>
      </p:cxnSp>
      <p:grpSp>
        <p:nvGrpSpPr>
          <p:cNvPr id="4149" name="Shape 4149"/>
          <p:cNvGrpSpPr/>
          <p:nvPr/>
        </p:nvGrpSpPr>
        <p:grpSpPr>
          <a:xfrm>
            <a:off x="3361650" y="3335125"/>
            <a:ext cx="1437000" cy="692700"/>
            <a:chOff x="3209250" y="2792350"/>
            <a:chExt cx="1437000" cy="692700"/>
          </a:xfrm>
        </p:grpSpPr>
        <p:sp>
          <p:nvSpPr>
            <p:cNvPr id="4150" name="Shape 4150"/>
            <p:cNvSpPr/>
            <p:nvPr/>
          </p:nvSpPr>
          <p:spPr>
            <a:xfrm>
              <a:off x="3209250" y="2792350"/>
              <a:ext cx="1437000" cy="692700"/>
            </a:xfrm>
            <a:prstGeom prst="rect">
              <a:avLst/>
            </a:prstGeom>
            <a:solidFill>
              <a:srgbClr val="89DBDB"/>
            </a:solidFill>
            <a:ln>
              <a:noFill/>
            </a:ln>
          </p:spPr>
          <p:txBody>
            <a:bodyPr wrap="square" lIns="91425" tIns="91425" rIns="91425" bIns="91425" anchor="ctr" anchorCtr="0">
              <a:noAutofit/>
            </a:bodyPr>
            <a:lstStyle/>
            <a:p>
              <a:pPr marL="0" lvl="0" indent="0" rtl="0">
                <a:spcBef>
                  <a:spcPts val="0"/>
                </a:spcBef>
                <a:spcAft>
                  <a:spcPts val="0"/>
                </a:spcAft>
                <a:buNone/>
              </a:pPr>
              <a:r>
                <a:rPr lang="en" sz="1000" b="1">
                  <a:latin typeface="Overpass" pitchFamily="2" charset="77"/>
                </a:rPr>
                <a:t>  </a:t>
              </a:r>
              <a:endParaRPr sz="900" b="1">
                <a:latin typeface="Overpass" pitchFamily="2" charset="77"/>
              </a:endParaRPr>
            </a:p>
          </p:txBody>
        </p:sp>
        <p:pic>
          <p:nvPicPr>
            <p:cNvPr id="4151" name="Shape 4151" descr="Ansible_Linux_www.hackthesec.co_.in_.png"/>
            <p:cNvPicPr preferRelativeResize="0"/>
            <p:nvPr/>
          </p:nvPicPr>
          <p:blipFill rotWithShape="1">
            <a:blip r:embed="rId5">
              <a:alphaModFix/>
            </a:blip>
            <a:srcRect l="21405" r="17206" b="24613"/>
            <a:stretch/>
          </p:blipFill>
          <p:spPr>
            <a:xfrm>
              <a:off x="3274855" y="2931720"/>
              <a:ext cx="429567" cy="429415"/>
            </a:xfrm>
            <a:prstGeom prst="rect">
              <a:avLst/>
            </a:prstGeom>
            <a:noFill/>
            <a:ln>
              <a:noFill/>
            </a:ln>
          </p:spPr>
        </p:pic>
        <p:sp>
          <p:nvSpPr>
            <p:cNvPr id="4152" name="Shape 4152"/>
            <p:cNvSpPr txBox="1"/>
            <p:nvPr/>
          </p:nvSpPr>
          <p:spPr>
            <a:xfrm>
              <a:off x="3617500" y="2908750"/>
              <a:ext cx="1023300" cy="429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OpenShift Ansible Broker</a:t>
              </a:r>
              <a:endParaRPr sz="1000">
                <a:latin typeface="Overpass" pitchFamily="2" charset="77"/>
                <a:ea typeface="Overpass"/>
                <a:cs typeface="Overpass"/>
                <a:sym typeface="Overpass"/>
              </a:endParaRPr>
            </a:p>
          </p:txBody>
        </p:sp>
      </p:grpSp>
      <p:sp>
        <p:nvSpPr>
          <p:cNvPr id="4153" name="Shape 4153"/>
          <p:cNvSpPr/>
          <p:nvPr/>
        </p:nvSpPr>
        <p:spPr>
          <a:xfrm>
            <a:off x="3354425" y="1853375"/>
            <a:ext cx="1452300" cy="10203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Red Hat </a:t>
            </a:r>
            <a:br>
              <a:rPr lang="en" sz="1000">
                <a:solidFill>
                  <a:srgbClr val="FFFFFF"/>
                </a:solidFill>
                <a:latin typeface="Overpass" pitchFamily="2" charset="77"/>
                <a:ea typeface="Overpass"/>
                <a:cs typeface="Overpass"/>
                <a:sym typeface="Overpass"/>
              </a:rPr>
            </a:br>
            <a:r>
              <a:rPr lang="en" sz="1000">
                <a:solidFill>
                  <a:srgbClr val="FFFFFF"/>
                </a:solidFill>
                <a:latin typeface="Overpass" pitchFamily="2" charset="77"/>
                <a:ea typeface="Overpass"/>
                <a:cs typeface="Overpass"/>
                <a:sym typeface="Overpass"/>
              </a:rPr>
              <a:t>Container Catalog</a:t>
            </a:r>
            <a:endParaRPr sz="1000">
              <a:solidFill>
                <a:srgbClr val="FFFFFF"/>
              </a:solidFill>
              <a:latin typeface="Overpass" pitchFamily="2" charset="77"/>
              <a:ea typeface="Overpass"/>
              <a:cs typeface="Overpass"/>
              <a:sym typeface="Overpass"/>
            </a:endParaRPr>
          </a:p>
        </p:txBody>
      </p:sp>
      <p:sp>
        <p:nvSpPr>
          <p:cNvPr id="4154" name="Shape 4154"/>
          <p:cNvSpPr txBox="1"/>
          <p:nvPr/>
        </p:nvSpPr>
        <p:spPr>
          <a:xfrm rot="5400000">
            <a:off x="4492079" y="2161618"/>
            <a:ext cx="1020300" cy="34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000000"/>
                </a:solidFill>
                <a:latin typeface="Overpass" pitchFamily="2" charset="77"/>
                <a:ea typeface="Overpass"/>
                <a:cs typeface="Overpass"/>
                <a:sym typeface="Overpass"/>
              </a:rPr>
              <a:t>Docker Hub</a:t>
            </a:r>
            <a:endParaRPr sz="700">
              <a:latin typeface="Overpass" pitchFamily="2" charset="77"/>
              <a:ea typeface="Overpass"/>
              <a:cs typeface="Overpass"/>
              <a:sym typeface="Overpass"/>
            </a:endParaRPr>
          </a:p>
          <a:p>
            <a:pPr marL="0" lvl="0" indent="0" rtl="0">
              <a:spcBef>
                <a:spcPts val="0"/>
              </a:spcBef>
              <a:spcAft>
                <a:spcPts val="0"/>
              </a:spcAft>
              <a:buNone/>
            </a:pPr>
            <a:r>
              <a:rPr lang="en" sz="700">
                <a:latin typeface="Overpass" pitchFamily="2" charset="77"/>
                <a:ea typeface="Overpass"/>
                <a:cs typeface="Overpass"/>
                <a:sym typeface="Overpass"/>
              </a:rPr>
              <a:t>OpenShift Registry</a:t>
            </a:r>
            <a:endParaRPr sz="700">
              <a:latin typeface="Overpass" pitchFamily="2" charset="77"/>
              <a:ea typeface="Overpass"/>
              <a:cs typeface="Overpass"/>
              <a:sym typeface="Overpass"/>
            </a:endParaRPr>
          </a:p>
        </p:txBody>
      </p:sp>
      <p:cxnSp>
        <p:nvCxnSpPr>
          <p:cNvPr id="4155" name="Shape 4155"/>
          <p:cNvCxnSpPr>
            <a:stCxn id="4146" idx="3"/>
            <a:endCxn id="4150" idx="1"/>
          </p:cNvCxnSpPr>
          <p:nvPr/>
        </p:nvCxnSpPr>
        <p:spPr>
          <a:xfrm>
            <a:off x="2368354" y="3681520"/>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156" name="Shape 4156"/>
          <p:cNvCxnSpPr>
            <a:stCxn id="4153" idx="2"/>
            <a:endCxn id="4150" idx="0"/>
          </p:cNvCxnSpPr>
          <p:nvPr/>
        </p:nvCxnSpPr>
        <p:spPr>
          <a:xfrm flipH="1">
            <a:off x="4080275" y="2873675"/>
            <a:ext cx="300" cy="461400"/>
          </a:xfrm>
          <a:prstGeom prst="straightConnector1">
            <a:avLst/>
          </a:prstGeom>
          <a:noFill/>
          <a:ln w="9525" cap="flat" cmpd="sng">
            <a:solidFill>
              <a:srgbClr val="595959"/>
            </a:solidFill>
            <a:prstDash val="solid"/>
            <a:round/>
            <a:headEnd type="none" w="lg" len="lg"/>
            <a:tailEnd type="triangle" w="lg" len="lg"/>
          </a:ln>
        </p:spPr>
      </p:cxnSp>
      <p:sp>
        <p:nvSpPr>
          <p:cNvPr id="4157" name="Shape 4157"/>
          <p:cNvSpPr/>
          <p:nvPr/>
        </p:nvSpPr>
        <p:spPr>
          <a:xfrm>
            <a:off x="3613475" y="2345161"/>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mediawiki-apb</a:t>
            </a:r>
            <a:endParaRPr sz="800">
              <a:latin typeface="Overpass" pitchFamily="2" charset="77"/>
              <a:ea typeface="Overpass"/>
              <a:cs typeface="Overpass"/>
              <a:sym typeface="Overpass"/>
            </a:endParaRPr>
          </a:p>
        </p:txBody>
      </p:sp>
      <p:sp>
        <p:nvSpPr>
          <p:cNvPr id="4158" name="Shape 4158"/>
          <p:cNvSpPr/>
          <p:nvPr/>
        </p:nvSpPr>
        <p:spPr>
          <a:xfrm>
            <a:off x="3613475" y="260503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postgresql-apb</a:t>
            </a:r>
            <a:endParaRPr sz="800">
              <a:latin typeface="Overpass" pitchFamily="2" charset="77"/>
              <a:ea typeface="Overpass"/>
              <a:cs typeface="Overpass"/>
              <a:sym typeface="Overpass"/>
            </a:endParaRPr>
          </a:p>
        </p:txBody>
      </p:sp>
      <p:sp>
        <p:nvSpPr>
          <p:cNvPr id="4159" name="Shape 4159"/>
          <p:cNvSpPr txBox="1"/>
          <p:nvPr/>
        </p:nvSpPr>
        <p:spPr>
          <a:xfrm>
            <a:off x="5696200" y="2382975"/>
            <a:ext cx="2387400" cy="122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latin typeface="Overpass" pitchFamily="2" charset="77"/>
                <a:ea typeface="Overpass"/>
                <a:cs typeface="Overpass"/>
                <a:sym typeface="Overpass"/>
              </a:rPr>
              <a:t>Discover and list APBs from the configured image registries</a:t>
            </a:r>
            <a:endParaRPr sz="1800">
              <a:latin typeface="Overpass" pitchFamily="2" charset="77"/>
              <a:ea typeface="Overpass"/>
              <a:cs typeface="Overpass"/>
              <a:sym typeface="Overpass"/>
            </a:endParaRPr>
          </a:p>
        </p:txBody>
      </p:sp>
      <p:sp>
        <p:nvSpPr>
          <p:cNvPr id="4160" name="Shape 4160"/>
          <p:cNvSpPr txBox="1"/>
          <p:nvPr/>
        </p:nvSpPr>
        <p:spPr>
          <a:xfrm>
            <a:off x="1239277" y="2870706"/>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Overpass"/>
                <a:cs typeface="Overpass"/>
                <a:sym typeface="Overpass"/>
              </a:rPr>
              <a:t>OpenShift </a:t>
            </a:r>
            <a:br>
              <a:rPr lang="en" sz="1000">
                <a:latin typeface="Overpass" pitchFamily="2" charset="77"/>
                <a:ea typeface="Overpass"/>
                <a:cs typeface="Overpass"/>
                <a:sym typeface="Overpass"/>
              </a:rPr>
            </a:br>
            <a:r>
              <a:rPr lang="en" sz="1000">
                <a:latin typeface="Overpass" pitchFamily="2" charset="77"/>
                <a:ea typeface="Overpass"/>
                <a:cs typeface="Overpass"/>
                <a:sym typeface="Overpass"/>
              </a:rPr>
              <a:t>Service Catalog</a:t>
            </a:r>
            <a:endParaRPr sz="1000">
              <a:latin typeface="Overpass" pitchFamily="2" charset="77"/>
              <a:ea typeface="Overpass"/>
              <a:cs typeface="Overpass"/>
              <a:sym typeface="Overpass"/>
            </a:endParaRPr>
          </a:p>
        </p:txBody>
      </p:sp>
      <p:sp>
        <p:nvSpPr>
          <p:cNvPr id="4161" name="Shape 4161"/>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OPENSHIFT ANSIBLE BROKER </a:t>
            </a:r>
            <a:endParaRPr>
              <a:latin typeface="Overpass" pitchFamily="2" charset="77"/>
            </a:endParaRPr>
          </a:p>
          <a:p>
            <a:pPr marL="0" lvl="0" indent="0" algn="ctr" rtl="0">
              <a:spcBef>
                <a:spcPts val="0"/>
              </a:spcBef>
              <a:spcAft>
                <a:spcPts val="0"/>
              </a:spcAft>
              <a:buNone/>
            </a:pPr>
            <a:r>
              <a:rPr lang="en">
                <a:latin typeface="Overpass" pitchFamily="2" charset="77"/>
              </a:rPr>
              <a:t>PROVISIONING</a:t>
            </a:r>
            <a:endParaRPr>
              <a:latin typeface="Overpass" pitchFamily="2" charset="77"/>
            </a:endParaRPr>
          </a:p>
        </p:txBody>
      </p:sp>
      <p:sp>
        <p:nvSpPr>
          <p:cNvPr id="2" name="Slide Number Placeholder 1">
            <a:extLst>
              <a:ext uri="{FF2B5EF4-FFF2-40B4-BE49-F238E27FC236}">
                <a16:creationId xmlns:a16="http://schemas.microsoft.com/office/drawing/2014/main" id="{B1273535-45A7-3946-96A8-26203DF9F4AA}"/>
              </a:ext>
            </a:extLst>
          </p:cNvPr>
          <p:cNvSpPr>
            <a:spLocks noGrp="1"/>
          </p:cNvSpPr>
          <p:nvPr>
            <p:ph type="sldNum" idx="12"/>
          </p:nvPr>
        </p:nvSpPr>
        <p:spPr/>
        <p:txBody>
          <a:bodyPr/>
          <a:lstStyle/>
          <a:p>
            <a:fld id="{00000000-1234-1234-1234-123412341234}" type="slidenum">
              <a:rPr lang="en" smtClean="0"/>
              <a:pPr/>
              <a:t>93</a:t>
            </a:fld>
            <a:endParaRPr lang="e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65"/>
        <p:cNvGrpSpPr/>
        <p:nvPr/>
      </p:nvGrpSpPr>
      <p:grpSpPr>
        <a:xfrm>
          <a:off x="0" y="0"/>
          <a:ext cx="0" cy="0"/>
          <a:chOff x="0" y="0"/>
          <a:chExt cx="0" cy="0"/>
        </a:xfrm>
      </p:grpSpPr>
      <p:pic>
        <p:nvPicPr>
          <p:cNvPr id="4167" name="Shape 4167"/>
          <p:cNvPicPr preferRelativeResize="0"/>
          <p:nvPr/>
        </p:nvPicPr>
        <p:blipFill>
          <a:blip r:embed="rId3">
            <a:alphaModFix/>
          </a:blip>
          <a:stretch>
            <a:fillRect/>
          </a:stretch>
        </p:blipFill>
        <p:spPr>
          <a:xfrm>
            <a:off x="1265250" y="3335113"/>
            <a:ext cx="1103104" cy="692815"/>
          </a:xfrm>
          <a:prstGeom prst="rect">
            <a:avLst/>
          </a:prstGeom>
          <a:noFill/>
          <a:ln w="9525" cap="flat" cmpd="sng">
            <a:solidFill>
              <a:srgbClr val="999999"/>
            </a:solidFill>
            <a:prstDash val="solid"/>
            <a:round/>
            <a:headEnd type="none" w="med" len="med"/>
            <a:tailEnd type="none" w="med" len="med"/>
          </a:ln>
        </p:spPr>
      </p:pic>
      <p:pic>
        <p:nvPicPr>
          <p:cNvPr id="4168" name="Shape 4168"/>
          <p:cNvPicPr preferRelativeResize="0"/>
          <p:nvPr/>
        </p:nvPicPr>
        <p:blipFill>
          <a:blip r:embed="rId4">
            <a:alphaModFix/>
          </a:blip>
          <a:stretch>
            <a:fillRect/>
          </a:stretch>
        </p:blipFill>
        <p:spPr>
          <a:xfrm>
            <a:off x="649426" y="3395175"/>
            <a:ext cx="370571" cy="572700"/>
          </a:xfrm>
          <a:prstGeom prst="rect">
            <a:avLst/>
          </a:prstGeom>
          <a:noFill/>
          <a:ln>
            <a:noFill/>
          </a:ln>
        </p:spPr>
      </p:pic>
      <p:cxnSp>
        <p:nvCxnSpPr>
          <p:cNvPr id="4169" name="Shape 4169"/>
          <p:cNvCxnSpPr>
            <a:stCxn id="4168" idx="3"/>
            <a:endCxn id="4167" idx="1"/>
          </p:cNvCxnSpPr>
          <p:nvPr/>
        </p:nvCxnSpPr>
        <p:spPr>
          <a:xfrm>
            <a:off x="1019997" y="3681525"/>
            <a:ext cx="245400" cy="0"/>
          </a:xfrm>
          <a:prstGeom prst="straightConnector1">
            <a:avLst/>
          </a:prstGeom>
          <a:noFill/>
          <a:ln w="9525" cap="flat" cmpd="sng">
            <a:solidFill>
              <a:srgbClr val="595959"/>
            </a:solidFill>
            <a:prstDash val="solid"/>
            <a:round/>
            <a:headEnd type="none" w="lg" len="lg"/>
            <a:tailEnd type="triangle" w="lg" len="lg"/>
          </a:ln>
        </p:spPr>
      </p:cxnSp>
      <p:grpSp>
        <p:nvGrpSpPr>
          <p:cNvPr id="4170" name="Shape 4170"/>
          <p:cNvGrpSpPr/>
          <p:nvPr/>
        </p:nvGrpSpPr>
        <p:grpSpPr>
          <a:xfrm>
            <a:off x="3361650" y="3335125"/>
            <a:ext cx="1437000" cy="692700"/>
            <a:chOff x="3209250" y="2792350"/>
            <a:chExt cx="1437000" cy="692700"/>
          </a:xfrm>
        </p:grpSpPr>
        <p:sp>
          <p:nvSpPr>
            <p:cNvPr id="4171" name="Shape 4171"/>
            <p:cNvSpPr/>
            <p:nvPr/>
          </p:nvSpPr>
          <p:spPr>
            <a:xfrm>
              <a:off x="3209250" y="2792350"/>
              <a:ext cx="1437000" cy="692700"/>
            </a:xfrm>
            <a:prstGeom prst="rect">
              <a:avLst/>
            </a:prstGeom>
            <a:solidFill>
              <a:srgbClr val="89DBDB"/>
            </a:solidFill>
            <a:ln>
              <a:noFill/>
            </a:ln>
          </p:spPr>
          <p:txBody>
            <a:bodyPr wrap="square" lIns="91425" tIns="91425" rIns="91425" bIns="91425" anchor="ctr" anchorCtr="0">
              <a:noAutofit/>
            </a:bodyPr>
            <a:lstStyle/>
            <a:p>
              <a:pPr marL="0" lvl="0" indent="0" rtl="0">
                <a:spcBef>
                  <a:spcPts val="0"/>
                </a:spcBef>
                <a:spcAft>
                  <a:spcPts val="0"/>
                </a:spcAft>
                <a:buNone/>
              </a:pPr>
              <a:r>
                <a:rPr lang="en" sz="1000" b="1">
                  <a:latin typeface="Overpass" pitchFamily="2" charset="77"/>
                </a:rPr>
                <a:t>  </a:t>
              </a:r>
              <a:endParaRPr sz="900" b="1">
                <a:latin typeface="Overpass" pitchFamily="2" charset="77"/>
              </a:endParaRPr>
            </a:p>
          </p:txBody>
        </p:sp>
        <p:pic>
          <p:nvPicPr>
            <p:cNvPr id="4172" name="Shape 4172" descr="Ansible_Linux_www.hackthesec.co_.in_.png"/>
            <p:cNvPicPr preferRelativeResize="0"/>
            <p:nvPr/>
          </p:nvPicPr>
          <p:blipFill rotWithShape="1">
            <a:blip r:embed="rId5">
              <a:alphaModFix/>
            </a:blip>
            <a:srcRect l="21405" r="17206" b="24613"/>
            <a:stretch/>
          </p:blipFill>
          <p:spPr>
            <a:xfrm>
              <a:off x="3274855" y="2931720"/>
              <a:ext cx="429567" cy="429415"/>
            </a:xfrm>
            <a:prstGeom prst="rect">
              <a:avLst/>
            </a:prstGeom>
            <a:noFill/>
            <a:ln>
              <a:noFill/>
            </a:ln>
          </p:spPr>
        </p:pic>
        <p:sp>
          <p:nvSpPr>
            <p:cNvPr id="4173" name="Shape 4173"/>
            <p:cNvSpPr txBox="1"/>
            <p:nvPr/>
          </p:nvSpPr>
          <p:spPr>
            <a:xfrm>
              <a:off x="3617500" y="2908750"/>
              <a:ext cx="1023300" cy="429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OpenShift Ansible </a:t>
              </a:r>
              <a:r>
                <a:rPr lang="en" sz="1000">
                  <a:solidFill>
                    <a:srgbClr val="000000"/>
                  </a:solidFill>
                  <a:latin typeface="Overpass" pitchFamily="2" charset="77"/>
                  <a:ea typeface="Overpass"/>
                  <a:cs typeface="Overpass"/>
                  <a:sym typeface="Overpass"/>
                </a:rPr>
                <a:t>Broker</a:t>
              </a:r>
              <a:endParaRPr sz="1000">
                <a:latin typeface="Overpass" pitchFamily="2" charset="77"/>
                <a:ea typeface="Overpass"/>
                <a:cs typeface="Overpass"/>
                <a:sym typeface="Overpass"/>
              </a:endParaRPr>
            </a:p>
          </p:txBody>
        </p:sp>
      </p:grpSp>
      <p:cxnSp>
        <p:nvCxnSpPr>
          <p:cNvPr id="4174" name="Shape 4174"/>
          <p:cNvCxnSpPr>
            <a:stCxn id="4167" idx="3"/>
            <a:endCxn id="4171" idx="1"/>
          </p:cNvCxnSpPr>
          <p:nvPr/>
        </p:nvCxnSpPr>
        <p:spPr>
          <a:xfrm>
            <a:off x="2368354" y="3681520"/>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175" name="Shape 4175"/>
          <p:cNvCxnSpPr>
            <a:endCxn id="4171" idx="0"/>
          </p:cNvCxnSpPr>
          <p:nvPr/>
        </p:nvCxnSpPr>
        <p:spPr>
          <a:xfrm flipH="1">
            <a:off x="4080150" y="2873725"/>
            <a:ext cx="300" cy="461400"/>
          </a:xfrm>
          <a:prstGeom prst="straightConnector1">
            <a:avLst/>
          </a:prstGeom>
          <a:noFill/>
          <a:ln w="9525" cap="flat" cmpd="sng">
            <a:solidFill>
              <a:srgbClr val="595959"/>
            </a:solidFill>
            <a:prstDash val="solid"/>
            <a:round/>
            <a:headEnd type="none" w="lg" len="lg"/>
            <a:tailEnd type="triangle" w="lg" len="lg"/>
          </a:ln>
        </p:spPr>
      </p:cxnSp>
      <p:sp>
        <p:nvSpPr>
          <p:cNvPr id="4176" name="Shape 4176"/>
          <p:cNvSpPr/>
          <p:nvPr/>
        </p:nvSpPr>
        <p:spPr>
          <a:xfrm>
            <a:off x="5791950" y="3331225"/>
            <a:ext cx="692700" cy="692700"/>
          </a:xfrm>
          <a:prstGeom prst="rect">
            <a:avLst/>
          </a:prstGeom>
          <a:solidFill>
            <a:srgbClr val="B8E9EC"/>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solidFill>
                  <a:srgbClr val="000000"/>
                </a:solidFill>
                <a:latin typeface="Overpass" pitchFamily="2" charset="77"/>
                <a:ea typeface="Overpass"/>
                <a:cs typeface="Overpass"/>
                <a:sym typeface="Overpass"/>
              </a:rPr>
              <a:t>APB</a:t>
            </a:r>
            <a:br>
              <a:rPr lang="en" sz="900">
                <a:solidFill>
                  <a:srgbClr val="000000"/>
                </a:solidFill>
                <a:latin typeface="Overpass" pitchFamily="2" charset="77"/>
                <a:ea typeface="Overpass"/>
                <a:cs typeface="Overpass"/>
                <a:sym typeface="Overpass"/>
              </a:rPr>
            </a:br>
            <a:r>
              <a:rPr lang="en" sz="900">
                <a:solidFill>
                  <a:srgbClr val="000000"/>
                </a:solidFill>
                <a:latin typeface="Overpass" pitchFamily="2" charset="77"/>
                <a:ea typeface="Overpass"/>
                <a:cs typeface="Overpass"/>
                <a:sym typeface="Overpass"/>
              </a:rPr>
              <a:t>Container</a:t>
            </a:r>
            <a:endParaRPr sz="900">
              <a:solidFill>
                <a:srgbClr val="000000"/>
              </a:solidFill>
              <a:latin typeface="Overpass" pitchFamily="2" charset="77"/>
              <a:ea typeface="Overpass"/>
              <a:cs typeface="Overpass"/>
              <a:sym typeface="Overpass"/>
            </a:endParaRPr>
          </a:p>
          <a:p>
            <a:pPr marL="0" lvl="0" indent="0" algn="ctr" rtl="0">
              <a:lnSpc>
                <a:spcPct val="100000"/>
              </a:lnSpc>
              <a:spcBef>
                <a:spcPts val="0"/>
              </a:spcBef>
              <a:spcAft>
                <a:spcPts val="0"/>
              </a:spcAft>
              <a:buNone/>
            </a:pPr>
            <a:r>
              <a:rPr lang="en" sz="700">
                <a:solidFill>
                  <a:srgbClr val="000000"/>
                </a:solidFill>
                <a:latin typeface="Overpass" pitchFamily="2" charset="77"/>
                <a:ea typeface="Overpass"/>
                <a:cs typeface="Overpass"/>
                <a:sym typeface="Overpass"/>
              </a:rPr>
              <a:t>(postgresql)</a:t>
            </a:r>
            <a:endParaRPr sz="700">
              <a:solidFill>
                <a:srgbClr val="000000"/>
              </a:solidFill>
              <a:latin typeface="Overpass" pitchFamily="2" charset="77"/>
              <a:ea typeface="Overpass"/>
              <a:cs typeface="Overpass"/>
              <a:sym typeface="Overpass"/>
            </a:endParaRPr>
          </a:p>
        </p:txBody>
      </p:sp>
      <p:cxnSp>
        <p:nvCxnSpPr>
          <p:cNvPr id="4177" name="Shape 4177"/>
          <p:cNvCxnSpPr>
            <a:stCxn id="4171" idx="3"/>
            <a:endCxn id="4176" idx="1"/>
          </p:cNvCxnSpPr>
          <p:nvPr/>
        </p:nvCxnSpPr>
        <p:spPr>
          <a:xfrm rot="10800000" flipH="1">
            <a:off x="4798650" y="3677575"/>
            <a:ext cx="993300" cy="3900"/>
          </a:xfrm>
          <a:prstGeom prst="straightConnector1">
            <a:avLst/>
          </a:prstGeom>
          <a:noFill/>
          <a:ln w="9525" cap="flat" cmpd="sng">
            <a:solidFill>
              <a:srgbClr val="595959"/>
            </a:solidFill>
            <a:prstDash val="solid"/>
            <a:round/>
            <a:headEnd type="none" w="lg" len="lg"/>
            <a:tailEnd type="triangle" w="lg" len="lg"/>
          </a:ln>
        </p:spPr>
      </p:cxnSp>
      <p:sp>
        <p:nvSpPr>
          <p:cNvPr id="4178" name="Shape 4178"/>
          <p:cNvSpPr txBox="1"/>
          <p:nvPr/>
        </p:nvSpPr>
        <p:spPr>
          <a:xfrm>
            <a:off x="2965975" y="4135675"/>
            <a:ext cx="2154600" cy="25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a:latin typeface="Overpass" pitchFamily="2" charset="77"/>
                <a:ea typeface="Consolas"/>
                <a:cs typeface="Consolas"/>
                <a:sym typeface="Consolas"/>
              </a:rPr>
              <a:t>oc run postgresql-apb provision $vars</a:t>
            </a:r>
            <a:endParaRPr sz="700">
              <a:latin typeface="Overpass" pitchFamily="2" charset="77"/>
              <a:ea typeface="Consolas"/>
              <a:cs typeface="Consolas"/>
              <a:sym typeface="Consolas"/>
            </a:endParaRPr>
          </a:p>
        </p:txBody>
      </p:sp>
      <p:sp>
        <p:nvSpPr>
          <p:cNvPr id="4179" name="Shape 4179"/>
          <p:cNvSpPr txBox="1"/>
          <p:nvPr/>
        </p:nvSpPr>
        <p:spPr>
          <a:xfrm>
            <a:off x="5749950" y="1714550"/>
            <a:ext cx="2387400" cy="122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latin typeface="Overpass" pitchFamily="2" charset="77"/>
                <a:ea typeface="Overpass"/>
                <a:cs typeface="Overpass"/>
                <a:sym typeface="Overpass"/>
              </a:rPr>
              <a:t>Pull APB image and run it with the broker action as a parameter</a:t>
            </a:r>
            <a:endParaRPr sz="1800">
              <a:latin typeface="Overpass" pitchFamily="2" charset="77"/>
              <a:ea typeface="Overpass"/>
              <a:cs typeface="Overpass"/>
              <a:sym typeface="Overpass"/>
            </a:endParaRPr>
          </a:p>
        </p:txBody>
      </p:sp>
      <p:sp>
        <p:nvSpPr>
          <p:cNvPr id="4180" name="Shape 4180"/>
          <p:cNvSpPr/>
          <p:nvPr/>
        </p:nvSpPr>
        <p:spPr>
          <a:xfrm>
            <a:off x="3202025" y="1700925"/>
            <a:ext cx="1452300" cy="10203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181" name="Shape 4181"/>
          <p:cNvSpPr/>
          <p:nvPr/>
        </p:nvSpPr>
        <p:spPr>
          <a:xfrm>
            <a:off x="3278225" y="1777124"/>
            <a:ext cx="1452300" cy="10203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182" name="Shape 4182"/>
          <p:cNvSpPr/>
          <p:nvPr/>
        </p:nvSpPr>
        <p:spPr>
          <a:xfrm>
            <a:off x="3354425" y="1853375"/>
            <a:ext cx="1452300" cy="10203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Red Hat </a:t>
            </a:r>
            <a:br>
              <a:rPr lang="en" sz="1000">
                <a:solidFill>
                  <a:srgbClr val="FFFFFF"/>
                </a:solidFill>
                <a:latin typeface="Overpass" pitchFamily="2" charset="77"/>
                <a:ea typeface="Overpass"/>
                <a:cs typeface="Overpass"/>
                <a:sym typeface="Overpass"/>
              </a:rPr>
            </a:br>
            <a:r>
              <a:rPr lang="en" sz="1000">
                <a:solidFill>
                  <a:srgbClr val="FFFFFF"/>
                </a:solidFill>
                <a:latin typeface="Overpass" pitchFamily="2" charset="77"/>
                <a:ea typeface="Overpass"/>
                <a:cs typeface="Overpass"/>
                <a:sym typeface="Overpass"/>
              </a:rPr>
              <a:t>Container Catalog</a:t>
            </a:r>
            <a:endParaRPr sz="1000">
              <a:solidFill>
                <a:srgbClr val="FFFFFF"/>
              </a:solidFill>
              <a:latin typeface="Overpass" pitchFamily="2" charset="77"/>
              <a:ea typeface="Overpass"/>
              <a:cs typeface="Overpass"/>
              <a:sym typeface="Overpass"/>
            </a:endParaRPr>
          </a:p>
        </p:txBody>
      </p:sp>
      <p:sp>
        <p:nvSpPr>
          <p:cNvPr id="4183" name="Shape 4183"/>
          <p:cNvSpPr txBox="1"/>
          <p:nvPr/>
        </p:nvSpPr>
        <p:spPr>
          <a:xfrm rot="5400000">
            <a:off x="4492079" y="2161618"/>
            <a:ext cx="1020300" cy="34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000000"/>
                </a:solidFill>
                <a:latin typeface="Overpass" pitchFamily="2" charset="77"/>
                <a:ea typeface="Overpass"/>
                <a:cs typeface="Overpass"/>
                <a:sym typeface="Overpass"/>
              </a:rPr>
              <a:t>Docker Hub</a:t>
            </a:r>
            <a:endParaRPr sz="700">
              <a:latin typeface="Overpass" pitchFamily="2" charset="77"/>
              <a:ea typeface="Overpass"/>
              <a:cs typeface="Overpass"/>
              <a:sym typeface="Overpass"/>
            </a:endParaRPr>
          </a:p>
          <a:p>
            <a:pPr marL="0" lvl="0" indent="0" rtl="0">
              <a:spcBef>
                <a:spcPts val="0"/>
              </a:spcBef>
              <a:spcAft>
                <a:spcPts val="0"/>
              </a:spcAft>
              <a:buNone/>
            </a:pPr>
            <a:r>
              <a:rPr lang="en" sz="700">
                <a:latin typeface="Overpass" pitchFamily="2" charset="77"/>
                <a:ea typeface="Overpass"/>
                <a:cs typeface="Overpass"/>
                <a:sym typeface="Overpass"/>
              </a:rPr>
              <a:t>OpenShift Registry</a:t>
            </a:r>
            <a:endParaRPr sz="700">
              <a:latin typeface="Overpass" pitchFamily="2" charset="77"/>
              <a:ea typeface="Overpass"/>
              <a:cs typeface="Overpass"/>
              <a:sym typeface="Overpass"/>
            </a:endParaRPr>
          </a:p>
        </p:txBody>
      </p:sp>
      <p:sp>
        <p:nvSpPr>
          <p:cNvPr id="4184" name="Shape 4184"/>
          <p:cNvSpPr/>
          <p:nvPr/>
        </p:nvSpPr>
        <p:spPr>
          <a:xfrm>
            <a:off x="3613475" y="2345161"/>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mediawiki-apb</a:t>
            </a:r>
            <a:endParaRPr sz="800">
              <a:latin typeface="Overpass" pitchFamily="2" charset="77"/>
              <a:ea typeface="Overpass"/>
              <a:cs typeface="Overpass"/>
              <a:sym typeface="Overpass"/>
            </a:endParaRPr>
          </a:p>
        </p:txBody>
      </p:sp>
      <p:sp>
        <p:nvSpPr>
          <p:cNvPr id="4185" name="Shape 4185"/>
          <p:cNvSpPr/>
          <p:nvPr/>
        </p:nvSpPr>
        <p:spPr>
          <a:xfrm>
            <a:off x="3613475" y="260503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postgresql-apb</a:t>
            </a:r>
            <a:endParaRPr sz="800">
              <a:latin typeface="Overpass" pitchFamily="2" charset="77"/>
              <a:ea typeface="Overpass"/>
              <a:cs typeface="Overpass"/>
              <a:sym typeface="Overpass"/>
            </a:endParaRPr>
          </a:p>
        </p:txBody>
      </p:sp>
      <p:sp>
        <p:nvSpPr>
          <p:cNvPr id="4186" name="Shape 4186"/>
          <p:cNvSpPr txBox="1"/>
          <p:nvPr/>
        </p:nvSpPr>
        <p:spPr>
          <a:xfrm>
            <a:off x="1239277" y="2870706"/>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Overpass"/>
                <a:cs typeface="Overpass"/>
                <a:sym typeface="Overpass"/>
              </a:rPr>
              <a:t>OpenShift </a:t>
            </a:r>
            <a:br>
              <a:rPr lang="en" sz="1000">
                <a:latin typeface="Overpass" pitchFamily="2" charset="77"/>
                <a:ea typeface="Overpass"/>
                <a:cs typeface="Overpass"/>
                <a:sym typeface="Overpass"/>
              </a:rPr>
            </a:br>
            <a:r>
              <a:rPr lang="en" sz="1000">
                <a:latin typeface="Overpass" pitchFamily="2" charset="77"/>
                <a:ea typeface="Overpass"/>
                <a:cs typeface="Overpass"/>
                <a:sym typeface="Overpass"/>
              </a:rPr>
              <a:t>Service Catalog</a:t>
            </a:r>
            <a:endParaRPr sz="1000">
              <a:latin typeface="Overpass" pitchFamily="2" charset="77"/>
              <a:ea typeface="Overpass"/>
              <a:cs typeface="Overpass"/>
              <a:sym typeface="Overpass"/>
            </a:endParaRPr>
          </a:p>
        </p:txBody>
      </p:sp>
      <p:sp>
        <p:nvSpPr>
          <p:cNvPr id="4187" name="Shape 4187"/>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OPENSHIFT ANSIBLE BROKER </a:t>
            </a:r>
            <a:endParaRPr>
              <a:latin typeface="Overpass" pitchFamily="2" charset="77"/>
            </a:endParaRPr>
          </a:p>
          <a:p>
            <a:pPr marL="0" lvl="0" indent="0" algn="ctr" rtl="0">
              <a:spcBef>
                <a:spcPts val="0"/>
              </a:spcBef>
              <a:spcAft>
                <a:spcPts val="0"/>
              </a:spcAft>
              <a:buNone/>
            </a:pPr>
            <a:r>
              <a:rPr lang="en">
                <a:latin typeface="Overpass" pitchFamily="2" charset="77"/>
              </a:rPr>
              <a:t>PROVISIONING</a:t>
            </a:r>
            <a:endParaRPr>
              <a:latin typeface="Overpass" pitchFamily="2" charset="77"/>
            </a:endParaRPr>
          </a:p>
        </p:txBody>
      </p:sp>
      <p:sp>
        <p:nvSpPr>
          <p:cNvPr id="2" name="Slide Number Placeholder 1">
            <a:extLst>
              <a:ext uri="{FF2B5EF4-FFF2-40B4-BE49-F238E27FC236}">
                <a16:creationId xmlns:a16="http://schemas.microsoft.com/office/drawing/2014/main" id="{53DE847D-E313-5F46-AEBE-E0D321C67B63}"/>
              </a:ext>
            </a:extLst>
          </p:cNvPr>
          <p:cNvSpPr>
            <a:spLocks noGrp="1"/>
          </p:cNvSpPr>
          <p:nvPr>
            <p:ph type="sldNum" idx="12"/>
          </p:nvPr>
        </p:nvSpPr>
        <p:spPr/>
        <p:txBody>
          <a:bodyPr/>
          <a:lstStyle/>
          <a:p>
            <a:fld id="{00000000-1234-1234-1234-123412341234}" type="slidenum">
              <a:rPr lang="en" smtClean="0"/>
              <a:pPr/>
              <a:t>94</a:t>
            </a:fld>
            <a:endParaRPr lang="en"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pic>
        <p:nvPicPr>
          <p:cNvPr id="4193" name="Shape 4193"/>
          <p:cNvPicPr preferRelativeResize="0"/>
          <p:nvPr/>
        </p:nvPicPr>
        <p:blipFill>
          <a:blip r:embed="rId3">
            <a:alphaModFix/>
          </a:blip>
          <a:stretch>
            <a:fillRect/>
          </a:stretch>
        </p:blipFill>
        <p:spPr>
          <a:xfrm>
            <a:off x="1265250" y="3335113"/>
            <a:ext cx="1103104" cy="692815"/>
          </a:xfrm>
          <a:prstGeom prst="rect">
            <a:avLst/>
          </a:prstGeom>
          <a:noFill/>
          <a:ln w="9525" cap="flat" cmpd="sng">
            <a:solidFill>
              <a:srgbClr val="999999"/>
            </a:solidFill>
            <a:prstDash val="solid"/>
            <a:round/>
            <a:headEnd type="none" w="med" len="med"/>
            <a:tailEnd type="none" w="med" len="med"/>
          </a:ln>
        </p:spPr>
      </p:pic>
      <p:pic>
        <p:nvPicPr>
          <p:cNvPr id="4194" name="Shape 4194"/>
          <p:cNvPicPr preferRelativeResize="0"/>
          <p:nvPr/>
        </p:nvPicPr>
        <p:blipFill>
          <a:blip r:embed="rId4">
            <a:alphaModFix/>
          </a:blip>
          <a:stretch>
            <a:fillRect/>
          </a:stretch>
        </p:blipFill>
        <p:spPr>
          <a:xfrm>
            <a:off x="649426" y="3395175"/>
            <a:ext cx="370571" cy="572700"/>
          </a:xfrm>
          <a:prstGeom prst="rect">
            <a:avLst/>
          </a:prstGeom>
          <a:noFill/>
          <a:ln>
            <a:noFill/>
          </a:ln>
        </p:spPr>
      </p:pic>
      <p:cxnSp>
        <p:nvCxnSpPr>
          <p:cNvPr id="4195" name="Shape 4195"/>
          <p:cNvCxnSpPr>
            <a:stCxn id="4194" idx="3"/>
            <a:endCxn id="4193" idx="1"/>
          </p:cNvCxnSpPr>
          <p:nvPr/>
        </p:nvCxnSpPr>
        <p:spPr>
          <a:xfrm>
            <a:off x="1019997" y="3681525"/>
            <a:ext cx="245400" cy="0"/>
          </a:xfrm>
          <a:prstGeom prst="straightConnector1">
            <a:avLst/>
          </a:prstGeom>
          <a:noFill/>
          <a:ln w="9525" cap="flat" cmpd="sng">
            <a:solidFill>
              <a:srgbClr val="595959"/>
            </a:solidFill>
            <a:prstDash val="solid"/>
            <a:round/>
            <a:headEnd type="none" w="lg" len="lg"/>
            <a:tailEnd type="triangle" w="lg" len="lg"/>
          </a:ln>
        </p:spPr>
      </p:cxnSp>
      <p:grpSp>
        <p:nvGrpSpPr>
          <p:cNvPr id="4196" name="Shape 4196"/>
          <p:cNvGrpSpPr/>
          <p:nvPr/>
        </p:nvGrpSpPr>
        <p:grpSpPr>
          <a:xfrm>
            <a:off x="3361650" y="3335125"/>
            <a:ext cx="1437000" cy="692700"/>
            <a:chOff x="3209250" y="2792350"/>
            <a:chExt cx="1437000" cy="692700"/>
          </a:xfrm>
        </p:grpSpPr>
        <p:sp>
          <p:nvSpPr>
            <p:cNvPr id="4197" name="Shape 4197"/>
            <p:cNvSpPr/>
            <p:nvPr/>
          </p:nvSpPr>
          <p:spPr>
            <a:xfrm>
              <a:off x="3209250" y="2792350"/>
              <a:ext cx="1437000" cy="692700"/>
            </a:xfrm>
            <a:prstGeom prst="rect">
              <a:avLst/>
            </a:prstGeom>
            <a:solidFill>
              <a:srgbClr val="89DBDB"/>
            </a:solidFill>
            <a:ln>
              <a:noFill/>
            </a:ln>
          </p:spPr>
          <p:txBody>
            <a:bodyPr wrap="square" lIns="91425" tIns="91425" rIns="91425" bIns="91425" anchor="ctr" anchorCtr="0">
              <a:noAutofit/>
            </a:bodyPr>
            <a:lstStyle/>
            <a:p>
              <a:pPr marL="0" lvl="0" indent="0" rtl="0">
                <a:spcBef>
                  <a:spcPts val="0"/>
                </a:spcBef>
                <a:spcAft>
                  <a:spcPts val="0"/>
                </a:spcAft>
                <a:buNone/>
              </a:pPr>
              <a:r>
                <a:rPr lang="en" sz="1000" b="1">
                  <a:latin typeface="Overpass" pitchFamily="2" charset="77"/>
                </a:rPr>
                <a:t>  </a:t>
              </a:r>
              <a:endParaRPr sz="900" b="1">
                <a:latin typeface="Overpass" pitchFamily="2" charset="77"/>
              </a:endParaRPr>
            </a:p>
          </p:txBody>
        </p:sp>
        <p:pic>
          <p:nvPicPr>
            <p:cNvPr id="4198" name="Shape 4198" descr="Ansible_Linux_www.hackthesec.co_.in_.png"/>
            <p:cNvPicPr preferRelativeResize="0"/>
            <p:nvPr/>
          </p:nvPicPr>
          <p:blipFill rotWithShape="1">
            <a:blip r:embed="rId5">
              <a:alphaModFix/>
            </a:blip>
            <a:srcRect l="21405" r="17206" b="24613"/>
            <a:stretch/>
          </p:blipFill>
          <p:spPr>
            <a:xfrm>
              <a:off x="3274855" y="2931720"/>
              <a:ext cx="429567" cy="429415"/>
            </a:xfrm>
            <a:prstGeom prst="rect">
              <a:avLst/>
            </a:prstGeom>
            <a:noFill/>
            <a:ln>
              <a:noFill/>
            </a:ln>
          </p:spPr>
        </p:pic>
        <p:sp>
          <p:nvSpPr>
            <p:cNvPr id="4199" name="Shape 4199"/>
            <p:cNvSpPr txBox="1"/>
            <p:nvPr/>
          </p:nvSpPr>
          <p:spPr>
            <a:xfrm>
              <a:off x="3617500" y="2908750"/>
              <a:ext cx="1023300" cy="429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solidFill>
                    <a:srgbClr val="000000"/>
                  </a:solidFill>
                  <a:latin typeface="Overpass" pitchFamily="2" charset="77"/>
                  <a:ea typeface="Overpass"/>
                  <a:cs typeface="Overpass"/>
                  <a:sym typeface="Overpass"/>
                </a:rPr>
                <a:t>Ansible </a:t>
              </a:r>
              <a:br>
                <a:rPr lang="en" sz="1000">
                  <a:solidFill>
                    <a:srgbClr val="000000"/>
                  </a:solidFill>
                  <a:latin typeface="Overpass" pitchFamily="2" charset="77"/>
                  <a:ea typeface="Overpass"/>
                  <a:cs typeface="Overpass"/>
                  <a:sym typeface="Overpass"/>
                </a:rPr>
              </a:br>
              <a:r>
                <a:rPr lang="en" sz="1000">
                  <a:solidFill>
                    <a:srgbClr val="000000"/>
                  </a:solidFill>
                  <a:latin typeface="Overpass" pitchFamily="2" charset="77"/>
                  <a:ea typeface="Overpass"/>
                  <a:cs typeface="Overpass"/>
                  <a:sym typeface="Overpass"/>
                </a:rPr>
                <a:t>Service Broker</a:t>
              </a:r>
              <a:endParaRPr sz="1000">
                <a:latin typeface="Overpass" pitchFamily="2" charset="77"/>
                <a:ea typeface="Overpass"/>
                <a:cs typeface="Overpass"/>
                <a:sym typeface="Overpass"/>
              </a:endParaRPr>
            </a:p>
          </p:txBody>
        </p:sp>
      </p:grpSp>
      <p:cxnSp>
        <p:nvCxnSpPr>
          <p:cNvPr id="4200" name="Shape 4200"/>
          <p:cNvCxnSpPr>
            <a:stCxn id="4193" idx="3"/>
            <a:endCxn id="4197" idx="1"/>
          </p:cNvCxnSpPr>
          <p:nvPr/>
        </p:nvCxnSpPr>
        <p:spPr>
          <a:xfrm>
            <a:off x="2368354" y="3681520"/>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201" name="Shape 4201"/>
          <p:cNvCxnSpPr>
            <a:endCxn id="4197" idx="0"/>
          </p:cNvCxnSpPr>
          <p:nvPr/>
        </p:nvCxnSpPr>
        <p:spPr>
          <a:xfrm flipH="1">
            <a:off x="4080150" y="2873725"/>
            <a:ext cx="300" cy="461400"/>
          </a:xfrm>
          <a:prstGeom prst="straightConnector1">
            <a:avLst/>
          </a:prstGeom>
          <a:noFill/>
          <a:ln w="9525" cap="flat" cmpd="sng">
            <a:solidFill>
              <a:srgbClr val="595959"/>
            </a:solidFill>
            <a:prstDash val="solid"/>
            <a:round/>
            <a:headEnd type="none" w="lg" len="lg"/>
            <a:tailEnd type="triangle" w="lg" len="lg"/>
          </a:ln>
        </p:spPr>
      </p:cxnSp>
      <p:sp>
        <p:nvSpPr>
          <p:cNvPr id="4202" name="Shape 4202"/>
          <p:cNvSpPr/>
          <p:nvPr/>
        </p:nvSpPr>
        <p:spPr>
          <a:xfrm>
            <a:off x="5791950" y="3331225"/>
            <a:ext cx="692700" cy="692700"/>
          </a:xfrm>
          <a:prstGeom prst="rect">
            <a:avLst/>
          </a:prstGeom>
          <a:solidFill>
            <a:srgbClr val="B8E9EC"/>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solidFill>
                  <a:srgbClr val="000000"/>
                </a:solidFill>
                <a:latin typeface="Overpass" pitchFamily="2" charset="77"/>
                <a:ea typeface="Overpass"/>
                <a:cs typeface="Overpass"/>
                <a:sym typeface="Overpass"/>
              </a:rPr>
              <a:t>APB</a:t>
            </a:r>
            <a:br>
              <a:rPr lang="en" sz="900">
                <a:solidFill>
                  <a:srgbClr val="000000"/>
                </a:solidFill>
                <a:latin typeface="Overpass" pitchFamily="2" charset="77"/>
                <a:ea typeface="Overpass"/>
                <a:cs typeface="Overpass"/>
                <a:sym typeface="Overpass"/>
              </a:rPr>
            </a:br>
            <a:r>
              <a:rPr lang="en" sz="900">
                <a:solidFill>
                  <a:srgbClr val="000000"/>
                </a:solidFill>
                <a:latin typeface="Overpass" pitchFamily="2" charset="77"/>
                <a:ea typeface="Overpass"/>
                <a:cs typeface="Overpass"/>
                <a:sym typeface="Overpass"/>
              </a:rPr>
              <a:t>Container</a:t>
            </a:r>
            <a:endParaRPr sz="900">
              <a:solidFill>
                <a:srgbClr val="000000"/>
              </a:solidFill>
              <a:latin typeface="Overpass" pitchFamily="2" charset="77"/>
              <a:ea typeface="Overpass"/>
              <a:cs typeface="Overpass"/>
              <a:sym typeface="Overpass"/>
            </a:endParaRPr>
          </a:p>
          <a:p>
            <a:pPr marL="0" lvl="0" indent="0" algn="ctr" rtl="0">
              <a:lnSpc>
                <a:spcPct val="100000"/>
              </a:lnSpc>
              <a:spcBef>
                <a:spcPts val="0"/>
              </a:spcBef>
              <a:spcAft>
                <a:spcPts val="0"/>
              </a:spcAft>
              <a:buNone/>
            </a:pPr>
            <a:r>
              <a:rPr lang="en" sz="700">
                <a:solidFill>
                  <a:srgbClr val="000000"/>
                </a:solidFill>
                <a:latin typeface="Overpass" pitchFamily="2" charset="77"/>
                <a:ea typeface="Overpass"/>
                <a:cs typeface="Overpass"/>
                <a:sym typeface="Overpass"/>
              </a:rPr>
              <a:t>(postgresql)</a:t>
            </a:r>
            <a:endParaRPr sz="700">
              <a:solidFill>
                <a:srgbClr val="000000"/>
              </a:solidFill>
              <a:latin typeface="Overpass" pitchFamily="2" charset="77"/>
              <a:ea typeface="Overpass"/>
              <a:cs typeface="Overpass"/>
              <a:sym typeface="Overpass"/>
            </a:endParaRPr>
          </a:p>
        </p:txBody>
      </p:sp>
      <p:cxnSp>
        <p:nvCxnSpPr>
          <p:cNvPr id="4203" name="Shape 4203"/>
          <p:cNvCxnSpPr>
            <a:stCxn id="4197" idx="3"/>
            <a:endCxn id="4202" idx="1"/>
          </p:cNvCxnSpPr>
          <p:nvPr/>
        </p:nvCxnSpPr>
        <p:spPr>
          <a:xfrm rot="10800000" flipH="1">
            <a:off x="4798650" y="3677575"/>
            <a:ext cx="993300" cy="3900"/>
          </a:xfrm>
          <a:prstGeom prst="straightConnector1">
            <a:avLst/>
          </a:prstGeom>
          <a:noFill/>
          <a:ln w="9525" cap="flat" cmpd="sng">
            <a:solidFill>
              <a:srgbClr val="595959"/>
            </a:solidFill>
            <a:prstDash val="solid"/>
            <a:round/>
            <a:headEnd type="none" w="lg" len="lg"/>
            <a:tailEnd type="triangle" w="lg" len="lg"/>
          </a:ln>
        </p:spPr>
      </p:cxnSp>
      <p:sp>
        <p:nvSpPr>
          <p:cNvPr id="4204" name="Shape 4204"/>
          <p:cNvSpPr txBox="1"/>
          <p:nvPr/>
        </p:nvSpPr>
        <p:spPr>
          <a:xfrm>
            <a:off x="2965975" y="4135675"/>
            <a:ext cx="2154600" cy="25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a:latin typeface="Overpass" pitchFamily="2" charset="77"/>
                <a:ea typeface="Consolas"/>
                <a:cs typeface="Consolas"/>
                <a:sym typeface="Consolas"/>
              </a:rPr>
              <a:t>oc run postgresql-apb provision $vars</a:t>
            </a:r>
            <a:endParaRPr sz="700">
              <a:latin typeface="Overpass" pitchFamily="2" charset="77"/>
              <a:ea typeface="Consolas"/>
              <a:cs typeface="Consolas"/>
              <a:sym typeface="Consolas"/>
            </a:endParaRPr>
          </a:p>
        </p:txBody>
      </p:sp>
      <p:sp>
        <p:nvSpPr>
          <p:cNvPr id="4205" name="Shape 4205"/>
          <p:cNvSpPr txBox="1"/>
          <p:nvPr/>
        </p:nvSpPr>
        <p:spPr>
          <a:xfrm>
            <a:off x="5144150" y="4135675"/>
            <a:ext cx="2049000" cy="25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a:latin typeface="Overpass" pitchFamily="2" charset="77"/>
                <a:ea typeface="Consolas"/>
                <a:cs typeface="Consolas"/>
                <a:sym typeface="Consolas"/>
              </a:rPr>
              <a:t>ansible-playbook provision.yaml $vars</a:t>
            </a:r>
            <a:endParaRPr sz="700">
              <a:latin typeface="Overpass" pitchFamily="2" charset="77"/>
              <a:ea typeface="Consolas"/>
              <a:cs typeface="Consolas"/>
              <a:sym typeface="Consolas"/>
            </a:endParaRPr>
          </a:p>
        </p:txBody>
      </p:sp>
      <p:sp>
        <p:nvSpPr>
          <p:cNvPr id="4206" name="Shape 4206"/>
          <p:cNvSpPr/>
          <p:nvPr/>
        </p:nvSpPr>
        <p:spPr>
          <a:xfrm>
            <a:off x="7477950" y="3331225"/>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pitchFamily="2" charset="77"/>
                <a:ea typeface="Overpass"/>
                <a:cs typeface="Overpass"/>
                <a:sym typeface="Overpass"/>
              </a:rPr>
              <a:t>Postgre</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SQL</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Container</a:t>
            </a:r>
            <a:endParaRPr sz="700">
              <a:latin typeface="Overpass" pitchFamily="2" charset="77"/>
              <a:ea typeface="Overpass"/>
              <a:cs typeface="Overpass"/>
              <a:sym typeface="Overpass"/>
            </a:endParaRPr>
          </a:p>
        </p:txBody>
      </p:sp>
      <p:cxnSp>
        <p:nvCxnSpPr>
          <p:cNvPr id="4207" name="Shape 4207"/>
          <p:cNvCxnSpPr>
            <a:stCxn id="4202" idx="3"/>
            <a:endCxn id="4206" idx="1"/>
          </p:cNvCxnSpPr>
          <p:nvPr/>
        </p:nvCxnSpPr>
        <p:spPr>
          <a:xfrm>
            <a:off x="6484650" y="3677575"/>
            <a:ext cx="993300" cy="0"/>
          </a:xfrm>
          <a:prstGeom prst="straightConnector1">
            <a:avLst/>
          </a:prstGeom>
          <a:noFill/>
          <a:ln w="9525" cap="flat" cmpd="sng">
            <a:solidFill>
              <a:srgbClr val="595959"/>
            </a:solidFill>
            <a:prstDash val="solid"/>
            <a:round/>
            <a:headEnd type="none" w="lg" len="lg"/>
            <a:tailEnd type="triangle" w="lg" len="lg"/>
          </a:ln>
        </p:spPr>
      </p:cxnSp>
      <p:sp>
        <p:nvSpPr>
          <p:cNvPr id="4208" name="Shape 4208"/>
          <p:cNvSpPr txBox="1"/>
          <p:nvPr/>
        </p:nvSpPr>
        <p:spPr>
          <a:xfrm>
            <a:off x="5749950" y="1714550"/>
            <a:ext cx="2472000" cy="122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dirty="0">
                <a:latin typeface="Overpass" pitchFamily="2" charset="77"/>
                <a:ea typeface="Overpass"/>
                <a:cs typeface="Overpass"/>
                <a:sym typeface="Overpass"/>
              </a:rPr>
              <a:t>APB container runs</a:t>
            </a:r>
            <a:endParaRPr sz="1800" dirty="0">
              <a:latin typeface="Overpass" pitchFamily="2" charset="77"/>
              <a:ea typeface="Overpass"/>
              <a:cs typeface="Overpass"/>
              <a:sym typeface="Overpass"/>
            </a:endParaRPr>
          </a:p>
          <a:p>
            <a:pPr marL="0" lvl="0" indent="0" rtl="0">
              <a:spcBef>
                <a:spcPts val="0"/>
              </a:spcBef>
              <a:spcAft>
                <a:spcPts val="0"/>
              </a:spcAft>
              <a:buNone/>
            </a:pPr>
            <a:r>
              <a:rPr lang="en" sz="1800" dirty="0" err="1">
                <a:latin typeface="Overpass" pitchFamily="2" charset="77"/>
                <a:ea typeface="Consolas"/>
                <a:cs typeface="Consolas"/>
                <a:sym typeface="Consolas"/>
              </a:rPr>
              <a:t>provision.yaml</a:t>
            </a:r>
            <a:r>
              <a:rPr lang="en" sz="1800" dirty="0">
                <a:latin typeface="Overpass" pitchFamily="2" charset="77"/>
                <a:ea typeface="Overpass"/>
                <a:cs typeface="Overpass"/>
                <a:sym typeface="Overpass"/>
              </a:rPr>
              <a:t> playbook to create a PostgreSQL container</a:t>
            </a:r>
            <a:endParaRPr sz="1800" dirty="0">
              <a:latin typeface="Overpass" pitchFamily="2" charset="77"/>
              <a:ea typeface="Overpass"/>
              <a:cs typeface="Overpass"/>
              <a:sym typeface="Overpass"/>
            </a:endParaRPr>
          </a:p>
        </p:txBody>
      </p:sp>
      <p:sp>
        <p:nvSpPr>
          <p:cNvPr id="4209" name="Shape 4209"/>
          <p:cNvSpPr/>
          <p:nvPr/>
        </p:nvSpPr>
        <p:spPr>
          <a:xfrm>
            <a:off x="3202025" y="1700925"/>
            <a:ext cx="1452300" cy="10203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210" name="Shape 4210"/>
          <p:cNvSpPr/>
          <p:nvPr/>
        </p:nvSpPr>
        <p:spPr>
          <a:xfrm>
            <a:off x="3278225" y="1777124"/>
            <a:ext cx="1452300" cy="10203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211" name="Shape 4211"/>
          <p:cNvSpPr/>
          <p:nvPr/>
        </p:nvSpPr>
        <p:spPr>
          <a:xfrm>
            <a:off x="3354425" y="1853375"/>
            <a:ext cx="1452300" cy="10203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Red Hat </a:t>
            </a:r>
            <a:br>
              <a:rPr lang="en" sz="1000">
                <a:solidFill>
                  <a:srgbClr val="FFFFFF"/>
                </a:solidFill>
                <a:latin typeface="Overpass" pitchFamily="2" charset="77"/>
                <a:ea typeface="Overpass"/>
                <a:cs typeface="Overpass"/>
                <a:sym typeface="Overpass"/>
              </a:rPr>
            </a:br>
            <a:r>
              <a:rPr lang="en" sz="1000">
                <a:solidFill>
                  <a:srgbClr val="FFFFFF"/>
                </a:solidFill>
                <a:latin typeface="Overpass" pitchFamily="2" charset="77"/>
                <a:ea typeface="Overpass"/>
                <a:cs typeface="Overpass"/>
                <a:sym typeface="Overpass"/>
              </a:rPr>
              <a:t>Container Catalog</a:t>
            </a:r>
            <a:endParaRPr sz="1000">
              <a:solidFill>
                <a:srgbClr val="FFFFFF"/>
              </a:solidFill>
              <a:latin typeface="Overpass" pitchFamily="2" charset="77"/>
              <a:ea typeface="Overpass"/>
              <a:cs typeface="Overpass"/>
              <a:sym typeface="Overpass"/>
            </a:endParaRPr>
          </a:p>
        </p:txBody>
      </p:sp>
      <p:sp>
        <p:nvSpPr>
          <p:cNvPr id="4212" name="Shape 4212"/>
          <p:cNvSpPr txBox="1"/>
          <p:nvPr/>
        </p:nvSpPr>
        <p:spPr>
          <a:xfrm rot="5400000">
            <a:off x="4492079" y="2161618"/>
            <a:ext cx="1020300" cy="34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000000"/>
                </a:solidFill>
                <a:latin typeface="Overpass" pitchFamily="2" charset="77"/>
                <a:ea typeface="Overpass"/>
                <a:cs typeface="Overpass"/>
                <a:sym typeface="Overpass"/>
              </a:rPr>
              <a:t>Docker Hub</a:t>
            </a:r>
            <a:endParaRPr sz="700">
              <a:latin typeface="Overpass" pitchFamily="2" charset="77"/>
              <a:ea typeface="Overpass"/>
              <a:cs typeface="Overpass"/>
              <a:sym typeface="Overpass"/>
            </a:endParaRPr>
          </a:p>
          <a:p>
            <a:pPr marL="0" lvl="0" indent="0" rtl="0">
              <a:spcBef>
                <a:spcPts val="0"/>
              </a:spcBef>
              <a:spcAft>
                <a:spcPts val="0"/>
              </a:spcAft>
              <a:buNone/>
            </a:pPr>
            <a:r>
              <a:rPr lang="en" sz="700">
                <a:latin typeface="Overpass" pitchFamily="2" charset="77"/>
                <a:ea typeface="Overpass"/>
                <a:cs typeface="Overpass"/>
                <a:sym typeface="Overpass"/>
              </a:rPr>
              <a:t>OpenShift Registry</a:t>
            </a:r>
            <a:endParaRPr sz="700">
              <a:latin typeface="Overpass" pitchFamily="2" charset="77"/>
              <a:ea typeface="Overpass"/>
              <a:cs typeface="Overpass"/>
              <a:sym typeface="Overpass"/>
            </a:endParaRPr>
          </a:p>
        </p:txBody>
      </p:sp>
      <p:sp>
        <p:nvSpPr>
          <p:cNvPr id="4213" name="Shape 4213"/>
          <p:cNvSpPr/>
          <p:nvPr/>
        </p:nvSpPr>
        <p:spPr>
          <a:xfrm>
            <a:off x="3613475" y="2345161"/>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mediawiki-apb</a:t>
            </a:r>
            <a:endParaRPr sz="800">
              <a:latin typeface="Overpass" pitchFamily="2" charset="77"/>
              <a:ea typeface="Overpass"/>
              <a:cs typeface="Overpass"/>
              <a:sym typeface="Overpass"/>
            </a:endParaRPr>
          </a:p>
        </p:txBody>
      </p:sp>
      <p:sp>
        <p:nvSpPr>
          <p:cNvPr id="4214" name="Shape 4214"/>
          <p:cNvSpPr/>
          <p:nvPr/>
        </p:nvSpPr>
        <p:spPr>
          <a:xfrm>
            <a:off x="3613475" y="260503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postgresql-apb</a:t>
            </a:r>
            <a:endParaRPr sz="800">
              <a:latin typeface="Overpass" pitchFamily="2" charset="77"/>
              <a:ea typeface="Overpass"/>
              <a:cs typeface="Overpass"/>
              <a:sym typeface="Overpass"/>
            </a:endParaRPr>
          </a:p>
        </p:txBody>
      </p:sp>
      <p:sp>
        <p:nvSpPr>
          <p:cNvPr id="4215" name="Shape 4215"/>
          <p:cNvSpPr txBox="1"/>
          <p:nvPr/>
        </p:nvSpPr>
        <p:spPr>
          <a:xfrm>
            <a:off x="1239277" y="2870706"/>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Overpass"/>
                <a:cs typeface="Overpass"/>
                <a:sym typeface="Overpass"/>
              </a:rPr>
              <a:t>OpenShift </a:t>
            </a:r>
            <a:br>
              <a:rPr lang="en" sz="1000">
                <a:latin typeface="Overpass" pitchFamily="2" charset="77"/>
                <a:ea typeface="Overpass"/>
                <a:cs typeface="Overpass"/>
                <a:sym typeface="Overpass"/>
              </a:rPr>
            </a:br>
            <a:r>
              <a:rPr lang="en" sz="1000">
                <a:latin typeface="Overpass" pitchFamily="2" charset="77"/>
                <a:ea typeface="Overpass"/>
                <a:cs typeface="Overpass"/>
                <a:sym typeface="Overpass"/>
              </a:rPr>
              <a:t>Service Catalog</a:t>
            </a:r>
            <a:endParaRPr sz="1000">
              <a:latin typeface="Overpass" pitchFamily="2" charset="77"/>
              <a:ea typeface="Overpass"/>
              <a:cs typeface="Overpass"/>
              <a:sym typeface="Overpass"/>
            </a:endParaRPr>
          </a:p>
        </p:txBody>
      </p:sp>
      <p:pic>
        <p:nvPicPr>
          <p:cNvPr id="4216" name="Shape 4216"/>
          <p:cNvPicPr preferRelativeResize="0"/>
          <p:nvPr/>
        </p:nvPicPr>
        <p:blipFill>
          <a:blip r:embed="rId3">
            <a:alphaModFix/>
          </a:blip>
          <a:stretch>
            <a:fillRect/>
          </a:stretch>
        </p:blipFill>
        <p:spPr>
          <a:xfrm>
            <a:off x="1265250" y="3335113"/>
            <a:ext cx="1103104" cy="692815"/>
          </a:xfrm>
          <a:prstGeom prst="rect">
            <a:avLst/>
          </a:prstGeom>
          <a:noFill/>
          <a:ln w="9525" cap="flat" cmpd="sng">
            <a:solidFill>
              <a:srgbClr val="999999"/>
            </a:solidFill>
            <a:prstDash val="solid"/>
            <a:round/>
            <a:headEnd type="none" w="med" len="med"/>
            <a:tailEnd type="none" w="med" len="med"/>
          </a:ln>
        </p:spPr>
      </p:pic>
      <p:pic>
        <p:nvPicPr>
          <p:cNvPr id="4217" name="Shape 4217"/>
          <p:cNvPicPr preferRelativeResize="0"/>
          <p:nvPr/>
        </p:nvPicPr>
        <p:blipFill>
          <a:blip r:embed="rId4">
            <a:alphaModFix/>
          </a:blip>
          <a:stretch>
            <a:fillRect/>
          </a:stretch>
        </p:blipFill>
        <p:spPr>
          <a:xfrm>
            <a:off x="649426" y="3395175"/>
            <a:ext cx="370571" cy="572700"/>
          </a:xfrm>
          <a:prstGeom prst="rect">
            <a:avLst/>
          </a:prstGeom>
          <a:noFill/>
          <a:ln>
            <a:noFill/>
          </a:ln>
        </p:spPr>
      </p:pic>
      <p:cxnSp>
        <p:nvCxnSpPr>
          <p:cNvPr id="4218" name="Shape 4218"/>
          <p:cNvCxnSpPr>
            <a:stCxn id="4217" idx="3"/>
            <a:endCxn id="4216" idx="1"/>
          </p:cNvCxnSpPr>
          <p:nvPr/>
        </p:nvCxnSpPr>
        <p:spPr>
          <a:xfrm>
            <a:off x="1019997" y="3681525"/>
            <a:ext cx="245400" cy="0"/>
          </a:xfrm>
          <a:prstGeom prst="straightConnector1">
            <a:avLst/>
          </a:prstGeom>
          <a:noFill/>
          <a:ln w="9525" cap="flat" cmpd="sng">
            <a:solidFill>
              <a:srgbClr val="595959"/>
            </a:solidFill>
            <a:prstDash val="solid"/>
            <a:round/>
            <a:headEnd type="none" w="lg" len="lg"/>
            <a:tailEnd type="triangle" w="lg" len="lg"/>
          </a:ln>
        </p:spPr>
      </p:cxnSp>
      <p:sp>
        <p:nvSpPr>
          <p:cNvPr id="4219" name="Shape 4219"/>
          <p:cNvSpPr txBox="1"/>
          <p:nvPr/>
        </p:nvSpPr>
        <p:spPr>
          <a:xfrm>
            <a:off x="1239277" y="2870706"/>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Overpass"/>
                <a:cs typeface="Overpass"/>
                <a:sym typeface="Overpass"/>
              </a:rPr>
              <a:t>OpenShift </a:t>
            </a:r>
            <a:br>
              <a:rPr lang="en" sz="1000">
                <a:latin typeface="Overpass" pitchFamily="2" charset="77"/>
                <a:ea typeface="Overpass"/>
                <a:cs typeface="Overpass"/>
                <a:sym typeface="Overpass"/>
              </a:rPr>
            </a:br>
            <a:r>
              <a:rPr lang="en" sz="1000">
                <a:latin typeface="Overpass" pitchFamily="2" charset="77"/>
                <a:ea typeface="Overpass"/>
                <a:cs typeface="Overpass"/>
                <a:sym typeface="Overpass"/>
              </a:rPr>
              <a:t>Service Catalog</a:t>
            </a:r>
            <a:endParaRPr sz="1000">
              <a:latin typeface="Overpass" pitchFamily="2" charset="77"/>
              <a:ea typeface="Overpass"/>
              <a:cs typeface="Overpass"/>
              <a:sym typeface="Overpass"/>
            </a:endParaRPr>
          </a:p>
        </p:txBody>
      </p:sp>
      <p:grpSp>
        <p:nvGrpSpPr>
          <p:cNvPr id="4220" name="Shape 4220"/>
          <p:cNvGrpSpPr/>
          <p:nvPr/>
        </p:nvGrpSpPr>
        <p:grpSpPr>
          <a:xfrm>
            <a:off x="3361650" y="3335125"/>
            <a:ext cx="1437000" cy="692700"/>
            <a:chOff x="3209250" y="2792350"/>
            <a:chExt cx="1437000" cy="692700"/>
          </a:xfrm>
        </p:grpSpPr>
        <p:sp>
          <p:nvSpPr>
            <p:cNvPr id="4221" name="Shape 4221"/>
            <p:cNvSpPr/>
            <p:nvPr/>
          </p:nvSpPr>
          <p:spPr>
            <a:xfrm>
              <a:off x="3209250" y="2792350"/>
              <a:ext cx="1437000" cy="692700"/>
            </a:xfrm>
            <a:prstGeom prst="rect">
              <a:avLst/>
            </a:prstGeom>
            <a:solidFill>
              <a:srgbClr val="89DBDB"/>
            </a:solidFill>
            <a:ln>
              <a:noFill/>
            </a:ln>
          </p:spPr>
          <p:txBody>
            <a:bodyPr wrap="square" lIns="91425" tIns="91425" rIns="91425" bIns="91425" anchor="ctr" anchorCtr="0">
              <a:noAutofit/>
            </a:bodyPr>
            <a:lstStyle/>
            <a:p>
              <a:pPr marL="0" lvl="0" indent="0" rtl="0">
                <a:spcBef>
                  <a:spcPts val="0"/>
                </a:spcBef>
                <a:spcAft>
                  <a:spcPts val="0"/>
                </a:spcAft>
                <a:buNone/>
              </a:pPr>
              <a:r>
                <a:rPr lang="en" sz="1000" b="1">
                  <a:latin typeface="Overpass" pitchFamily="2" charset="77"/>
                </a:rPr>
                <a:t>  </a:t>
              </a:r>
              <a:endParaRPr sz="900" b="1">
                <a:latin typeface="Overpass" pitchFamily="2" charset="77"/>
              </a:endParaRPr>
            </a:p>
          </p:txBody>
        </p:sp>
        <p:pic>
          <p:nvPicPr>
            <p:cNvPr id="4222" name="Shape 4222" descr="Ansible_Linux_www.hackthesec.co_.in_.png"/>
            <p:cNvPicPr preferRelativeResize="0"/>
            <p:nvPr/>
          </p:nvPicPr>
          <p:blipFill rotWithShape="1">
            <a:blip r:embed="rId5">
              <a:alphaModFix/>
            </a:blip>
            <a:srcRect l="21405" r="17206" b="24613"/>
            <a:stretch/>
          </p:blipFill>
          <p:spPr>
            <a:xfrm>
              <a:off x="3274855" y="2931720"/>
              <a:ext cx="429567" cy="429415"/>
            </a:xfrm>
            <a:prstGeom prst="rect">
              <a:avLst/>
            </a:prstGeom>
            <a:noFill/>
            <a:ln>
              <a:noFill/>
            </a:ln>
          </p:spPr>
        </p:pic>
        <p:sp>
          <p:nvSpPr>
            <p:cNvPr id="4223" name="Shape 4223"/>
            <p:cNvSpPr txBox="1"/>
            <p:nvPr/>
          </p:nvSpPr>
          <p:spPr>
            <a:xfrm>
              <a:off x="3617500" y="2908750"/>
              <a:ext cx="1023300" cy="429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OpenShift Ansible</a:t>
              </a:r>
              <a:r>
                <a:rPr lang="en" sz="1000">
                  <a:solidFill>
                    <a:srgbClr val="000000"/>
                  </a:solidFill>
                  <a:latin typeface="Overpass" pitchFamily="2" charset="77"/>
                  <a:ea typeface="Overpass"/>
                  <a:cs typeface="Overpass"/>
                  <a:sym typeface="Overpass"/>
                </a:rPr>
                <a:t> Broker</a:t>
              </a:r>
              <a:endParaRPr sz="1000">
                <a:latin typeface="Overpass" pitchFamily="2" charset="77"/>
                <a:ea typeface="Overpass"/>
                <a:cs typeface="Overpass"/>
                <a:sym typeface="Overpass"/>
              </a:endParaRPr>
            </a:p>
          </p:txBody>
        </p:sp>
      </p:grpSp>
      <p:cxnSp>
        <p:nvCxnSpPr>
          <p:cNvPr id="4224" name="Shape 4224"/>
          <p:cNvCxnSpPr>
            <a:stCxn id="4216" idx="3"/>
            <a:endCxn id="4221" idx="1"/>
          </p:cNvCxnSpPr>
          <p:nvPr/>
        </p:nvCxnSpPr>
        <p:spPr>
          <a:xfrm>
            <a:off x="2368354" y="3681520"/>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225" name="Shape 4225"/>
          <p:cNvCxnSpPr>
            <a:endCxn id="4221" idx="0"/>
          </p:cNvCxnSpPr>
          <p:nvPr/>
        </p:nvCxnSpPr>
        <p:spPr>
          <a:xfrm flipH="1">
            <a:off x="4080150" y="2873725"/>
            <a:ext cx="300" cy="461400"/>
          </a:xfrm>
          <a:prstGeom prst="straightConnector1">
            <a:avLst/>
          </a:prstGeom>
          <a:noFill/>
          <a:ln w="9525" cap="flat" cmpd="sng">
            <a:solidFill>
              <a:srgbClr val="595959"/>
            </a:solidFill>
            <a:prstDash val="solid"/>
            <a:round/>
            <a:headEnd type="none" w="lg" len="lg"/>
            <a:tailEnd type="triangle" w="lg" len="lg"/>
          </a:ln>
        </p:spPr>
      </p:cxnSp>
      <p:sp>
        <p:nvSpPr>
          <p:cNvPr id="4226" name="Shape 4226"/>
          <p:cNvSpPr/>
          <p:nvPr/>
        </p:nvSpPr>
        <p:spPr>
          <a:xfrm>
            <a:off x="7477950" y="3331225"/>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pitchFamily="2" charset="77"/>
                <a:ea typeface="Overpass"/>
                <a:cs typeface="Overpass"/>
                <a:sym typeface="Overpass"/>
              </a:rPr>
              <a:t>Postgre</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SQL</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Container</a:t>
            </a:r>
            <a:endParaRPr sz="700">
              <a:latin typeface="Overpass" pitchFamily="2" charset="77"/>
              <a:ea typeface="Overpass"/>
              <a:cs typeface="Overpass"/>
              <a:sym typeface="Overpass"/>
            </a:endParaRPr>
          </a:p>
        </p:txBody>
      </p:sp>
      <p:sp>
        <p:nvSpPr>
          <p:cNvPr id="4227" name="Shape 4227"/>
          <p:cNvSpPr/>
          <p:nvPr/>
        </p:nvSpPr>
        <p:spPr>
          <a:xfrm>
            <a:off x="3202025" y="1700925"/>
            <a:ext cx="1452300" cy="10203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228" name="Shape 4228"/>
          <p:cNvSpPr/>
          <p:nvPr/>
        </p:nvSpPr>
        <p:spPr>
          <a:xfrm>
            <a:off x="3278225" y="1777124"/>
            <a:ext cx="1452300" cy="10203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229" name="Shape 4229"/>
          <p:cNvSpPr/>
          <p:nvPr/>
        </p:nvSpPr>
        <p:spPr>
          <a:xfrm>
            <a:off x="3354425" y="1853375"/>
            <a:ext cx="1452300" cy="10203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Red Hat </a:t>
            </a:r>
            <a:br>
              <a:rPr lang="en" sz="1000">
                <a:solidFill>
                  <a:srgbClr val="FFFFFF"/>
                </a:solidFill>
                <a:latin typeface="Overpass" pitchFamily="2" charset="77"/>
                <a:ea typeface="Overpass"/>
                <a:cs typeface="Overpass"/>
                <a:sym typeface="Overpass"/>
              </a:rPr>
            </a:br>
            <a:r>
              <a:rPr lang="en" sz="1000">
                <a:solidFill>
                  <a:srgbClr val="FFFFFF"/>
                </a:solidFill>
                <a:latin typeface="Overpass" pitchFamily="2" charset="77"/>
                <a:ea typeface="Overpass"/>
                <a:cs typeface="Overpass"/>
                <a:sym typeface="Overpass"/>
              </a:rPr>
              <a:t>Container Catalog</a:t>
            </a:r>
            <a:endParaRPr sz="1000">
              <a:solidFill>
                <a:srgbClr val="FFFFFF"/>
              </a:solidFill>
              <a:latin typeface="Overpass" pitchFamily="2" charset="77"/>
              <a:ea typeface="Overpass"/>
              <a:cs typeface="Overpass"/>
              <a:sym typeface="Overpass"/>
            </a:endParaRPr>
          </a:p>
        </p:txBody>
      </p:sp>
      <p:sp>
        <p:nvSpPr>
          <p:cNvPr id="4230" name="Shape 4230"/>
          <p:cNvSpPr txBox="1"/>
          <p:nvPr/>
        </p:nvSpPr>
        <p:spPr>
          <a:xfrm rot="5400000">
            <a:off x="4492079" y="2161618"/>
            <a:ext cx="1020300" cy="34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000000"/>
                </a:solidFill>
                <a:latin typeface="Overpass" pitchFamily="2" charset="77"/>
                <a:ea typeface="Overpass"/>
                <a:cs typeface="Overpass"/>
                <a:sym typeface="Overpass"/>
              </a:rPr>
              <a:t>Docker Hub</a:t>
            </a:r>
            <a:endParaRPr sz="700">
              <a:latin typeface="Overpass" pitchFamily="2" charset="77"/>
              <a:ea typeface="Overpass"/>
              <a:cs typeface="Overpass"/>
              <a:sym typeface="Overpass"/>
            </a:endParaRPr>
          </a:p>
          <a:p>
            <a:pPr marL="0" lvl="0" indent="0" rtl="0">
              <a:spcBef>
                <a:spcPts val="0"/>
              </a:spcBef>
              <a:spcAft>
                <a:spcPts val="0"/>
              </a:spcAft>
              <a:buNone/>
            </a:pPr>
            <a:r>
              <a:rPr lang="en" sz="700">
                <a:latin typeface="Overpass" pitchFamily="2" charset="77"/>
                <a:ea typeface="Overpass"/>
                <a:cs typeface="Overpass"/>
                <a:sym typeface="Overpass"/>
              </a:rPr>
              <a:t>OpenShift Registry</a:t>
            </a:r>
            <a:endParaRPr sz="700">
              <a:latin typeface="Overpass" pitchFamily="2" charset="77"/>
              <a:ea typeface="Overpass"/>
              <a:cs typeface="Overpass"/>
              <a:sym typeface="Overpass"/>
            </a:endParaRPr>
          </a:p>
        </p:txBody>
      </p:sp>
      <p:sp>
        <p:nvSpPr>
          <p:cNvPr id="4231" name="Shape 4231"/>
          <p:cNvSpPr/>
          <p:nvPr/>
        </p:nvSpPr>
        <p:spPr>
          <a:xfrm>
            <a:off x="3613475" y="2345161"/>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mediawiki-apb</a:t>
            </a:r>
            <a:endParaRPr sz="800">
              <a:latin typeface="Overpass" pitchFamily="2" charset="77"/>
              <a:ea typeface="Overpass"/>
              <a:cs typeface="Overpass"/>
              <a:sym typeface="Overpass"/>
            </a:endParaRPr>
          </a:p>
        </p:txBody>
      </p:sp>
      <p:sp>
        <p:nvSpPr>
          <p:cNvPr id="4232" name="Shape 4232"/>
          <p:cNvSpPr/>
          <p:nvPr/>
        </p:nvSpPr>
        <p:spPr>
          <a:xfrm>
            <a:off x="3613475" y="260503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postgresql-apb</a:t>
            </a:r>
            <a:endParaRPr sz="800">
              <a:latin typeface="Overpass" pitchFamily="2" charset="77"/>
              <a:ea typeface="Overpass"/>
              <a:cs typeface="Overpass"/>
              <a:sym typeface="Overpass"/>
            </a:endParaRPr>
          </a:p>
        </p:txBody>
      </p:sp>
      <p:sp>
        <p:nvSpPr>
          <p:cNvPr id="4233" name="Shape 4233"/>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latin typeface="Overpass" pitchFamily="2" charset="77"/>
              </a:rPr>
              <a:t>OPENSHIFT ANSIBLE BROKER </a:t>
            </a:r>
            <a:endParaRPr dirty="0">
              <a:latin typeface="Overpass" pitchFamily="2" charset="77"/>
            </a:endParaRPr>
          </a:p>
          <a:p>
            <a:pPr marL="0" lvl="0" indent="0" algn="ctr" rtl="0">
              <a:spcBef>
                <a:spcPts val="0"/>
              </a:spcBef>
              <a:spcAft>
                <a:spcPts val="0"/>
              </a:spcAft>
              <a:buNone/>
            </a:pPr>
            <a:r>
              <a:rPr lang="en" dirty="0">
                <a:latin typeface="Overpass" pitchFamily="2" charset="77"/>
              </a:rPr>
              <a:t>PROVISIONING</a:t>
            </a:r>
            <a:endParaRPr dirty="0">
              <a:latin typeface="Overpass" pitchFamily="2" charset="77"/>
            </a:endParaRPr>
          </a:p>
        </p:txBody>
      </p:sp>
      <p:sp>
        <p:nvSpPr>
          <p:cNvPr id="2" name="Slide Number Placeholder 1">
            <a:extLst>
              <a:ext uri="{FF2B5EF4-FFF2-40B4-BE49-F238E27FC236}">
                <a16:creationId xmlns:a16="http://schemas.microsoft.com/office/drawing/2014/main" id="{10E77D7C-FBAE-7644-8A27-7C29C2ECCB77}"/>
              </a:ext>
            </a:extLst>
          </p:cNvPr>
          <p:cNvSpPr>
            <a:spLocks noGrp="1"/>
          </p:cNvSpPr>
          <p:nvPr>
            <p:ph type="sldNum" idx="12"/>
          </p:nvPr>
        </p:nvSpPr>
        <p:spPr/>
        <p:txBody>
          <a:bodyPr/>
          <a:lstStyle/>
          <a:p>
            <a:fld id="{00000000-1234-1234-1234-123412341234}" type="slidenum">
              <a:rPr lang="en" smtClean="0"/>
              <a:pPr/>
              <a:t>95</a:t>
            </a:fld>
            <a:endParaRPr lang="en"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237"/>
        <p:cNvGrpSpPr/>
        <p:nvPr/>
      </p:nvGrpSpPr>
      <p:grpSpPr>
        <a:xfrm>
          <a:off x="0" y="0"/>
          <a:ext cx="0" cy="0"/>
          <a:chOff x="0" y="0"/>
          <a:chExt cx="0" cy="0"/>
        </a:xfrm>
      </p:grpSpPr>
      <p:pic>
        <p:nvPicPr>
          <p:cNvPr id="4239" name="Shape 4239"/>
          <p:cNvPicPr preferRelativeResize="0"/>
          <p:nvPr/>
        </p:nvPicPr>
        <p:blipFill>
          <a:blip r:embed="rId3">
            <a:alphaModFix/>
          </a:blip>
          <a:stretch>
            <a:fillRect/>
          </a:stretch>
        </p:blipFill>
        <p:spPr>
          <a:xfrm>
            <a:off x="1265250" y="2954112"/>
            <a:ext cx="1103104" cy="692815"/>
          </a:xfrm>
          <a:prstGeom prst="rect">
            <a:avLst/>
          </a:prstGeom>
          <a:noFill/>
          <a:ln w="9525" cap="flat" cmpd="sng">
            <a:solidFill>
              <a:srgbClr val="999999"/>
            </a:solidFill>
            <a:prstDash val="solid"/>
            <a:round/>
            <a:headEnd type="none" w="med" len="med"/>
            <a:tailEnd type="none" w="med" len="med"/>
          </a:ln>
        </p:spPr>
      </p:pic>
      <p:pic>
        <p:nvPicPr>
          <p:cNvPr id="4240" name="Shape 4240"/>
          <p:cNvPicPr preferRelativeResize="0"/>
          <p:nvPr/>
        </p:nvPicPr>
        <p:blipFill>
          <a:blip r:embed="rId4">
            <a:alphaModFix/>
          </a:blip>
          <a:stretch>
            <a:fillRect/>
          </a:stretch>
        </p:blipFill>
        <p:spPr>
          <a:xfrm>
            <a:off x="649426" y="3014175"/>
            <a:ext cx="370571" cy="572700"/>
          </a:xfrm>
          <a:prstGeom prst="rect">
            <a:avLst/>
          </a:prstGeom>
          <a:noFill/>
          <a:ln>
            <a:noFill/>
          </a:ln>
        </p:spPr>
      </p:pic>
      <p:cxnSp>
        <p:nvCxnSpPr>
          <p:cNvPr id="4241" name="Shape 4241"/>
          <p:cNvCxnSpPr>
            <a:stCxn id="4240" idx="3"/>
            <a:endCxn id="4239" idx="1"/>
          </p:cNvCxnSpPr>
          <p:nvPr/>
        </p:nvCxnSpPr>
        <p:spPr>
          <a:xfrm>
            <a:off x="1019997" y="3300525"/>
            <a:ext cx="245400" cy="0"/>
          </a:xfrm>
          <a:prstGeom prst="straightConnector1">
            <a:avLst/>
          </a:prstGeom>
          <a:noFill/>
          <a:ln w="9525" cap="flat" cmpd="sng">
            <a:solidFill>
              <a:srgbClr val="595959"/>
            </a:solidFill>
            <a:prstDash val="solid"/>
            <a:round/>
            <a:headEnd type="none" w="lg" len="lg"/>
            <a:tailEnd type="triangle" w="lg" len="lg"/>
          </a:ln>
        </p:spPr>
      </p:cxnSp>
      <p:grpSp>
        <p:nvGrpSpPr>
          <p:cNvPr id="4242" name="Shape 4242"/>
          <p:cNvGrpSpPr/>
          <p:nvPr/>
        </p:nvGrpSpPr>
        <p:grpSpPr>
          <a:xfrm>
            <a:off x="3361650" y="2954125"/>
            <a:ext cx="1437000" cy="692700"/>
            <a:chOff x="3209250" y="2792350"/>
            <a:chExt cx="1437000" cy="692700"/>
          </a:xfrm>
        </p:grpSpPr>
        <p:sp>
          <p:nvSpPr>
            <p:cNvPr id="4243" name="Shape 4243"/>
            <p:cNvSpPr/>
            <p:nvPr/>
          </p:nvSpPr>
          <p:spPr>
            <a:xfrm>
              <a:off x="3209250" y="2792350"/>
              <a:ext cx="1437000" cy="692700"/>
            </a:xfrm>
            <a:prstGeom prst="rect">
              <a:avLst/>
            </a:prstGeom>
            <a:solidFill>
              <a:srgbClr val="89DBDB"/>
            </a:solidFill>
            <a:ln>
              <a:noFill/>
            </a:ln>
          </p:spPr>
          <p:txBody>
            <a:bodyPr wrap="square" lIns="91425" tIns="91425" rIns="91425" bIns="91425" anchor="ctr" anchorCtr="0">
              <a:noAutofit/>
            </a:bodyPr>
            <a:lstStyle/>
            <a:p>
              <a:pPr marL="0" lvl="0" indent="0" rtl="0">
                <a:spcBef>
                  <a:spcPts val="0"/>
                </a:spcBef>
                <a:spcAft>
                  <a:spcPts val="0"/>
                </a:spcAft>
                <a:buNone/>
              </a:pPr>
              <a:r>
                <a:rPr lang="en" sz="1000" b="1">
                  <a:latin typeface="Overpass" pitchFamily="2" charset="77"/>
                </a:rPr>
                <a:t>  </a:t>
              </a:r>
              <a:endParaRPr sz="900" b="1">
                <a:latin typeface="Overpass" pitchFamily="2" charset="77"/>
              </a:endParaRPr>
            </a:p>
          </p:txBody>
        </p:sp>
        <p:pic>
          <p:nvPicPr>
            <p:cNvPr id="4244" name="Shape 4244" descr="Ansible_Linux_www.hackthesec.co_.in_.png"/>
            <p:cNvPicPr preferRelativeResize="0"/>
            <p:nvPr/>
          </p:nvPicPr>
          <p:blipFill rotWithShape="1">
            <a:blip r:embed="rId5">
              <a:alphaModFix/>
            </a:blip>
            <a:srcRect l="21405" r="17206" b="24613"/>
            <a:stretch/>
          </p:blipFill>
          <p:spPr>
            <a:xfrm>
              <a:off x="3274855" y="2931720"/>
              <a:ext cx="429567" cy="429415"/>
            </a:xfrm>
            <a:prstGeom prst="rect">
              <a:avLst/>
            </a:prstGeom>
            <a:noFill/>
            <a:ln>
              <a:noFill/>
            </a:ln>
          </p:spPr>
        </p:pic>
        <p:sp>
          <p:nvSpPr>
            <p:cNvPr id="4245" name="Shape 4245"/>
            <p:cNvSpPr txBox="1"/>
            <p:nvPr/>
          </p:nvSpPr>
          <p:spPr>
            <a:xfrm>
              <a:off x="3617500" y="2908750"/>
              <a:ext cx="1023300" cy="429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OpenShift Ansible</a:t>
              </a:r>
              <a:r>
                <a:rPr lang="en" sz="1000">
                  <a:solidFill>
                    <a:srgbClr val="000000"/>
                  </a:solidFill>
                  <a:latin typeface="Overpass" pitchFamily="2" charset="77"/>
                  <a:ea typeface="Overpass"/>
                  <a:cs typeface="Overpass"/>
                  <a:sym typeface="Overpass"/>
                </a:rPr>
                <a:t> Broker</a:t>
              </a:r>
              <a:endParaRPr sz="1000">
                <a:latin typeface="Overpass" pitchFamily="2" charset="77"/>
                <a:ea typeface="Overpass"/>
                <a:cs typeface="Overpass"/>
                <a:sym typeface="Overpass"/>
              </a:endParaRPr>
            </a:p>
          </p:txBody>
        </p:sp>
      </p:grpSp>
      <p:cxnSp>
        <p:nvCxnSpPr>
          <p:cNvPr id="4246" name="Shape 4246"/>
          <p:cNvCxnSpPr>
            <a:stCxn id="4239" idx="3"/>
            <a:endCxn id="4243" idx="1"/>
          </p:cNvCxnSpPr>
          <p:nvPr/>
        </p:nvCxnSpPr>
        <p:spPr>
          <a:xfrm>
            <a:off x="2368354" y="3300520"/>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247" name="Shape 4247"/>
          <p:cNvCxnSpPr>
            <a:endCxn id="4243" idx="0"/>
          </p:cNvCxnSpPr>
          <p:nvPr/>
        </p:nvCxnSpPr>
        <p:spPr>
          <a:xfrm flipH="1">
            <a:off x="4080150" y="2492725"/>
            <a:ext cx="300" cy="461400"/>
          </a:xfrm>
          <a:prstGeom prst="straightConnector1">
            <a:avLst/>
          </a:prstGeom>
          <a:noFill/>
          <a:ln w="9525" cap="flat" cmpd="sng">
            <a:solidFill>
              <a:srgbClr val="595959"/>
            </a:solidFill>
            <a:prstDash val="solid"/>
            <a:round/>
            <a:headEnd type="none" w="lg" len="lg"/>
            <a:tailEnd type="triangle" w="lg" len="lg"/>
          </a:ln>
        </p:spPr>
      </p:cxnSp>
      <p:sp>
        <p:nvSpPr>
          <p:cNvPr id="4248" name="Shape 4248"/>
          <p:cNvSpPr/>
          <p:nvPr/>
        </p:nvSpPr>
        <p:spPr>
          <a:xfrm>
            <a:off x="5791950" y="2950225"/>
            <a:ext cx="692700" cy="692700"/>
          </a:xfrm>
          <a:prstGeom prst="rect">
            <a:avLst/>
          </a:prstGeom>
          <a:solidFill>
            <a:srgbClr val="B8E9EC"/>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solidFill>
                  <a:srgbClr val="000000"/>
                </a:solidFill>
                <a:latin typeface="Overpass" pitchFamily="2" charset="77"/>
                <a:ea typeface="Overpass"/>
                <a:cs typeface="Overpass"/>
                <a:sym typeface="Overpass"/>
              </a:rPr>
              <a:t>APB</a:t>
            </a:r>
            <a:br>
              <a:rPr lang="en" sz="900">
                <a:solidFill>
                  <a:srgbClr val="000000"/>
                </a:solidFill>
                <a:latin typeface="Overpass" pitchFamily="2" charset="77"/>
                <a:ea typeface="Overpass"/>
                <a:cs typeface="Overpass"/>
                <a:sym typeface="Overpass"/>
              </a:rPr>
            </a:br>
            <a:r>
              <a:rPr lang="en" sz="900">
                <a:solidFill>
                  <a:srgbClr val="000000"/>
                </a:solidFill>
                <a:latin typeface="Overpass" pitchFamily="2" charset="77"/>
                <a:ea typeface="Overpass"/>
                <a:cs typeface="Overpass"/>
                <a:sym typeface="Overpass"/>
              </a:rPr>
              <a:t>Container</a:t>
            </a:r>
            <a:endParaRPr sz="900">
              <a:solidFill>
                <a:srgbClr val="000000"/>
              </a:solidFill>
              <a:latin typeface="Overpass" pitchFamily="2" charset="77"/>
              <a:ea typeface="Overpass"/>
              <a:cs typeface="Overpass"/>
              <a:sym typeface="Overpass"/>
            </a:endParaRPr>
          </a:p>
          <a:p>
            <a:pPr marL="0" lvl="0" indent="0" algn="ctr" rtl="0">
              <a:lnSpc>
                <a:spcPct val="100000"/>
              </a:lnSpc>
              <a:spcBef>
                <a:spcPts val="0"/>
              </a:spcBef>
              <a:spcAft>
                <a:spcPts val="0"/>
              </a:spcAft>
              <a:buNone/>
            </a:pPr>
            <a:r>
              <a:rPr lang="en" sz="700">
                <a:solidFill>
                  <a:srgbClr val="000000"/>
                </a:solidFill>
                <a:latin typeface="Overpass" pitchFamily="2" charset="77"/>
                <a:ea typeface="Overpass"/>
                <a:cs typeface="Overpass"/>
                <a:sym typeface="Overpass"/>
              </a:rPr>
              <a:t>(postgresql)</a:t>
            </a:r>
            <a:endParaRPr sz="700">
              <a:solidFill>
                <a:srgbClr val="000000"/>
              </a:solidFill>
              <a:latin typeface="Overpass" pitchFamily="2" charset="77"/>
              <a:ea typeface="Overpass"/>
              <a:cs typeface="Overpass"/>
              <a:sym typeface="Overpass"/>
            </a:endParaRPr>
          </a:p>
        </p:txBody>
      </p:sp>
      <p:cxnSp>
        <p:nvCxnSpPr>
          <p:cNvPr id="4249" name="Shape 4249"/>
          <p:cNvCxnSpPr>
            <a:stCxn id="4243" idx="3"/>
            <a:endCxn id="4248" idx="1"/>
          </p:cNvCxnSpPr>
          <p:nvPr/>
        </p:nvCxnSpPr>
        <p:spPr>
          <a:xfrm rot="10800000" flipH="1">
            <a:off x="4798650" y="3296575"/>
            <a:ext cx="993300" cy="3900"/>
          </a:xfrm>
          <a:prstGeom prst="straightConnector1">
            <a:avLst/>
          </a:prstGeom>
          <a:noFill/>
          <a:ln w="9525" cap="flat" cmpd="sng">
            <a:solidFill>
              <a:srgbClr val="595959"/>
            </a:solidFill>
            <a:prstDash val="solid"/>
            <a:round/>
            <a:headEnd type="none" w="lg" len="lg"/>
            <a:tailEnd type="triangle" w="lg" len="lg"/>
          </a:ln>
        </p:spPr>
      </p:cxnSp>
      <p:sp>
        <p:nvSpPr>
          <p:cNvPr id="4250" name="Shape 4250"/>
          <p:cNvSpPr/>
          <p:nvPr/>
        </p:nvSpPr>
        <p:spPr>
          <a:xfrm>
            <a:off x="7477950" y="2950225"/>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pitchFamily="2" charset="77"/>
                <a:ea typeface="Overpass"/>
                <a:cs typeface="Overpass"/>
                <a:sym typeface="Overpass"/>
              </a:rPr>
              <a:t>Postgre</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SQL</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Container</a:t>
            </a:r>
            <a:endParaRPr sz="700">
              <a:latin typeface="Overpass" pitchFamily="2" charset="77"/>
              <a:ea typeface="Overpass"/>
              <a:cs typeface="Overpass"/>
              <a:sym typeface="Overpass"/>
            </a:endParaRPr>
          </a:p>
        </p:txBody>
      </p:sp>
      <p:cxnSp>
        <p:nvCxnSpPr>
          <p:cNvPr id="4251" name="Shape 4251"/>
          <p:cNvCxnSpPr>
            <a:stCxn id="4248" idx="3"/>
            <a:endCxn id="4250" idx="1"/>
          </p:cNvCxnSpPr>
          <p:nvPr/>
        </p:nvCxnSpPr>
        <p:spPr>
          <a:xfrm>
            <a:off x="6484650" y="3296575"/>
            <a:ext cx="993300" cy="0"/>
          </a:xfrm>
          <a:prstGeom prst="straightConnector1">
            <a:avLst/>
          </a:prstGeom>
          <a:noFill/>
          <a:ln w="9525" cap="flat" cmpd="sng">
            <a:solidFill>
              <a:srgbClr val="595959"/>
            </a:solidFill>
            <a:prstDash val="solid"/>
            <a:round/>
            <a:headEnd type="none" w="lg" len="lg"/>
            <a:tailEnd type="triangle" w="lg" len="lg"/>
          </a:ln>
        </p:spPr>
      </p:cxnSp>
      <p:sp>
        <p:nvSpPr>
          <p:cNvPr id="4252" name="Shape 4252"/>
          <p:cNvSpPr txBox="1"/>
          <p:nvPr/>
        </p:nvSpPr>
        <p:spPr>
          <a:xfrm>
            <a:off x="5749950" y="1333550"/>
            <a:ext cx="2387400" cy="122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latin typeface="Overpass" pitchFamily="2" charset="77"/>
                <a:ea typeface="Overpass"/>
                <a:cs typeface="Overpass"/>
                <a:sym typeface="Overpass"/>
              </a:rPr>
              <a:t>APB container runs</a:t>
            </a:r>
            <a:endParaRPr sz="1800">
              <a:latin typeface="Overpass" pitchFamily="2" charset="77"/>
              <a:ea typeface="Overpass"/>
              <a:cs typeface="Overpass"/>
              <a:sym typeface="Overpass"/>
            </a:endParaRPr>
          </a:p>
          <a:p>
            <a:pPr marL="0" lvl="0" indent="0" rtl="0">
              <a:spcBef>
                <a:spcPts val="0"/>
              </a:spcBef>
              <a:spcAft>
                <a:spcPts val="0"/>
              </a:spcAft>
              <a:buNone/>
            </a:pPr>
            <a:r>
              <a:rPr lang="en" sz="1800">
                <a:latin typeface="Overpass" pitchFamily="2" charset="77"/>
                <a:ea typeface="Consolas"/>
                <a:cs typeface="Consolas"/>
                <a:sym typeface="Consolas"/>
              </a:rPr>
              <a:t>bind.yaml</a:t>
            </a:r>
            <a:r>
              <a:rPr lang="en" sz="1800">
                <a:latin typeface="Overpass" pitchFamily="2" charset="77"/>
                <a:ea typeface="Overpass"/>
                <a:cs typeface="Overpass"/>
                <a:sym typeface="Overpass"/>
              </a:rPr>
              <a:t> </a:t>
            </a:r>
            <a:br>
              <a:rPr lang="en" sz="1800">
                <a:latin typeface="Overpass" pitchFamily="2" charset="77"/>
                <a:ea typeface="Overpass"/>
                <a:cs typeface="Overpass"/>
                <a:sym typeface="Overpass"/>
              </a:rPr>
            </a:br>
            <a:r>
              <a:rPr lang="en" sz="1800">
                <a:latin typeface="Overpass" pitchFamily="2" charset="77"/>
                <a:ea typeface="Overpass"/>
                <a:cs typeface="Overpass"/>
                <a:sym typeface="Overpass"/>
              </a:rPr>
              <a:t>playbook to create database user</a:t>
            </a:r>
            <a:endParaRPr sz="1800">
              <a:latin typeface="Overpass" pitchFamily="2" charset="77"/>
              <a:ea typeface="Overpass"/>
              <a:cs typeface="Overpass"/>
              <a:sym typeface="Overpass"/>
            </a:endParaRPr>
          </a:p>
        </p:txBody>
      </p:sp>
      <p:sp>
        <p:nvSpPr>
          <p:cNvPr id="4253" name="Shape 4253"/>
          <p:cNvSpPr txBox="1"/>
          <p:nvPr/>
        </p:nvSpPr>
        <p:spPr>
          <a:xfrm>
            <a:off x="2965975" y="3754675"/>
            <a:ext cx="2154600" cy="25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a:latin typeface="Overpass" pitchFamily="2" charset="77"/>
                <a:ea typeface="Consolas"/>
                <a:cs typeface="Consolas"/>
                <a:sym typeface="Consolas"/>
              </a:rPr>
              <a:t>oc run postgresql-apb bind $vars</a:t>
            </a:r>
            <a:endParaRPr sz="700">
              <a:latin typeface="Overpass" pitchFamily="2" charset="77"/>
              <a:ea typeface="Consolas"/>
              <a:cs typeface="Consolas"/>
              <a:sym typeface="Consolas"/>
            </a:endParaRPr>
          </a:p>
        </p:txBody>
      </p:sp>
      <p:sp>
        <p:nvSpPr>
          <p:cNvPr id="4254" name="Shape 4254"/>
          <p:cNvSpPr txBox="1"/>
          <p:nvPr/>
        </p:nvSpPr>
        <p:spPr>
          <a:xfrm>
            <a:off x="5144150" y="3754675"/>
            <a:ext cx="2049000" cy="2532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700">
                <a:latin typeface="Overpass" pitchFamily="2" charset="77"/>
                <a:ea typeface="Consolas"/>
                <a:cs typeface="Consolas"/>
                <a:sym typeface="Consolas"/>
              </a:rPr>
              <a:t>ansible-playbook bind.yaml $vars</a:t>
            </a:r>
            <a:endParaRPr sz="700">
              <a:latin typeface="Overpass" pitchFamily="2" charset="77"/>
              <a:ea typeface="Consolas"/>
              <a:cs typeface="Consolas"/>
              <a:sym typeface="Consolas"/>
            </a:endParaRPr>
          </a:p>
        </p:txBody>
      </p:sp>
      <p:sp>
        <p:nvSpPr>
          <p:cNvPr id="4255" name="Shape 4255"/>
          <p:cNvSpPr/>
          <p:nvPr/>
        </p:nvSpPr>
        <p:spPr>
          <a:xfrm>
            <a:off x="3202025" y="1319925"/>
            <a:ext cx="1452300" cy="10203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256" name="Shape 4256"/>
          <p:cNvSpPr/>
          <p:nvPr/>
        </p:nvSpPr>
        <p:spPr>
          <a:xfrm>
            <a:off x="3278225" y="1396124"/>
            <a:ext cx="1452300" cy="10203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257" name="Shape 4257"/>
          <p:cNvSpPr/>
          <p:nvPr/>
        </p:nvSpPr>
        <p:spPr>
          <a:xfrm>
            <a:off x="3354425" y="1472375"/>
            <a:ext cx="1452300" cy="10203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Red Hat </a:t>
            </a:r>
            <a:br>
              <a:rPr lang="en" sz="1000">
                <a:solidFill>
                  <a:srgbClr val="FFFFFF"/>
                </a:solidFill>
                <a:latin typeface="Overpass" pitchFamily="2" charset="77"/>
                <a:ea typeface="Overpass"/>
                <a:cs typeface="Overpass"/>
                <a:sym typeface="Overpass"/>
              </a:rPr>
            </a:br>
            <a:r>
              <a:rPr lang="en" sz="1000">
                <a:solidFill>
                  <a:srgbClr val="FFFFFF"/>
                </a:solidFill>
                <a:latin typeface="Overpass" pitchFamily="2" charset="77"/>
                <a:ea typeface="Overpass"/>
                <a:cs typeface="Overpass"/>
                <a:sym typeface="Overpass"/>
              </a:rPr>
              <a:t>Container Catalog</a:t>
            </a:r>
            <a:endParaRPr sz="1000">
              <a:solidFill>
                <a:srgbClr val="FFFFFF"/>
              </a:solidFill>
              <a:latin typeface="Overpass" pitchFamily="2" charset="77"/>
              <a:ea typeface="Overpass"/>
              <a:cs typeface="Overpass"/>
              <a:sym typeface="Overpass"/>
            </a:endParaRPr>
          </a:p>
        </p:txBody>
      </p:sp>
      <p:sp>
        <p:nvSpPr>
          <p:cNvPr id="4258" name="Shape 4258"/>
          <p:cNvSpPr txBox="1"/>
          <p:nvPr/>
        </p:nvSpPr>
        <p:spPr>
          <a:xfrm rot="5400000">
            <a:off x="4492079" y="1780618"/>
            <a:ext cx="1020300" cy="34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000000"/>
                </a:solidFill>
                <a:latin typeface="Overpass" pitchFamily="2" charset="77"/>
                <a:ea typeface="Overpass"/>
                <a:cs typeface="Overpass"/>
                <a:sym typeface="Overpass"/>
              </a:rPr>
              <a:t>Docker Hub</a:t>
            </a:r>
            <a:endParaRPr sz="700">
              <a:latin typeface="Overpass" pitchFamily="2" charset="77"/>
              <a:ea typeface="Overpass"/>
              <a:cs typeface="Overpass"/>
              <a:sym typeface="Overpass"/>
            </a:endParaRPr>
          </a:p>
          <a:p>
            <a:pPr marL="0" lvl="0" indent="0" rtl="0">
              <a:spcBef>
                <a:spcPts val="0"/>
              </a:spcBef>
              <a:spcAft>
                <a:spcPts val="0"/>
              </a:spcAft>
              <a:buNone/>
            </a:pPr>
            <a:r>
              <a:rPr lang="en" sz="700">
                <a:latin typeface="Overpass" pitchFamily="2" charset="77"/>
                <a:ea typeface="Overpass"/>
                <a:cs typeface="Overpass"/>
                <a:sym typeface="Overpass"/>
              </a:rPr>
              <a:t>OpenShift Registry</a:t>
            </a:r>
            <a:endParaRPr sz="700">
              <a:latin typeface="Overpass" pitchFamily="2" charset="77"/>
              <a:ea typeface="Overpass"/>
              <a:cs typeface="Overpass"/>
              <a:sym typeface="Overpass"/>
            </a:endParaRPr>
          </a:p>
        </p:txBody>
      </p:sp>
      <p:sp>
        <p:nvSpPr>
          <p:cNvPr id="4259" name="Shape 4259"/>
          <p:cNvSpPr/>
          <p:nvPr/>
        </p:nvSpPr>
        <p:spPr>
          <a:xfrm>
            <a:off x="3613475" y="1964161"/>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mediawiki-apb</a:t>
            </a:r>
            <a:endParaRPr sz="800">
              <a:latin typeface="Overpass" pitchFamily="2" charset="77"/>
              <a:ea typeface="Overpass"/>
              <a:cs typeface="Overpass"/>
              <a:sym typeface="Overpass"/>
            </a:endParaRPr>
          </a:p>
        </p:txBody>
      </p:sp>
      <p:sp>
        <p:nvSpPr>
          <p:cNvPr id="4260" name="Shape 4260"/>
          <p:cNvSpPr/>
          <p:nvPr/>
        </p:nvSpPr>
        <p:spPr>
          <a:xfrm>
            <a:off x="3613475" y="222403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postgresql-apb</a:t>
            </a:r>
            <a:endParaRPr sz="800">
              <a:latin typeface="Overpass" pitchFamily="2" charset="77"/>
              <a:ea typeface="Overpass"/>
              <a:cs typeface="Overpass"/>
              <a:sym typeface="Overpass"/>
            </a:endParaRPr>
          </a:p>
        </p:txBody>
      </p:sp>
      <p:sp>
        <p:nvSpPr>
          <p:cNvPr id="4261" name="Shape 4261"/>
          <p:cNvSpPr/>
          <p:nvPr/>
        </p:nvSpPr>
        <p:spPr>
          <a:xfrm>
            <a:off x="7477950" y="3854950"/>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endParaRPr sz="700">
              <a:latin typeface="Overpass" pitchFamily="2" charset="77"/>
              <a:ea typeface="Overpass"/>
              <a:cs typeface="Overpass"/>
              <a:sym typeface="Overpass"/>
            </a:endParaRPr>
          </a:p>
        </p:txBody>
      </p:sp>
      <p:sp>
        <p:nvSpPr>
          <p:cNvPr id="4262" name="Shape 4262"/>
          <p:cNvSpPr txBox="1"/>
          <p:nvPr/>
        </p:nvSpPr>
        <p:spPr>
          <a:xfrm>
            <a:off x="7425312" y="3889900"/>
            <a:ext cx="811500" cy="6423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000000"/>
                </a:solidFill>
                <a:latin typeface="Overpass" pitchFamily="2" charset="77"/>
                <a:ea typeface="Overpass"/>
                <a:cs typeface="Overpass"/>
                <a:sym typeface="Overpass"/>
              </a:rPr>
              <a:t>MediaWiki</a:t>
            </a:r>
            <a:br>
              <a:rPr lang="en" sz="900">
                <a:solidFill>
                  <a:srgbClr val="000000"/>
                </a:solidFill>
                <a:latin typeface="Overpass" pitchFamily="2" charset="77"/>
                <a:ea typeface="Overpass"/>
                <a:cs typeface="Overpass"/>
                <a:sym typeface="Overpass"/>
              </a:rPr>
            </a:br>
            <a:r>
              <a:rPr lang="en" sz="900">
                <a:solidFill>
                  <a:srgbClr val="000000"/>
                </a:solidFill>
                <a:latin typeface="Overpass" pitchFamily="2" charset="77"/>
                <a:ea typeface="Overpass"/>
                <a:cs typeface="Overpass"/>
                <a:sym typeface="Overpass"/>
              </a:rPr>
              <a:t>Container</a:t>
            </a:r>
            <a:endParaRPr sz="700">
              <a:solidFill>
                <a:srgbClr val="000000"/>
              </a:solidFill>
              <a:latin typeface="Overpass" pitchFamily="2" charset="77"/>
              <a:ea typeface="Overpass"/>
              <a:cs typeface="Overpass"/>
              <a:sym typeface="Overpass"/>
            </a:endParaRPr>
          </a:p>
        </p:txBody>
      </p:sp>
      <p:sp>
        <p:nvSpPr>
          <p:cNvPr id="4263" name="Shape 4263"/>
          <p:cNvSpPr txBox="1"/>
          <p:nvPr/>
        </p:nvSpPr>
        <p:spPr>
          <a:xfrm>
            <a:off x="1239277" y="2489706"/>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Overpass"/>
                <a:cs typeface="Overpass"/>
                <a:sym typeface="Overpass"/>
              </a:rPr>
              <a:t>OpenShift </a:t>
            </a:r>
            <a:br>
              <a:rPr lang="en" sz="1000">
                <a:latin typeface="Overpass" pitchFamily="2" charset="77"/>
                <a:ea typeface="Overpass"/>
                <a:cs typeface="Overpass"/>
                <a:sym typeface="Overpass"/>
              </a:rPr>
            </a:br>
            <a:r>
              <a:rPr lang="en" sz="1000">
                <a:latin typeface="Overpass" pitchFamily="2" charset="77"/>
                <a:ea typeface="Overpass"/>
                <a:cs typeface="Overpass"/>
                <a:sym typeface="Overpass"/>
              </a:rPr>
              <a:t>Service Catalog</a:t>
            </a:r>
            <a:endParaRPr sz="1000">
              <a:latin typeface="Overpass" pitchFamily="2" charset="77"/>
              <a:ea typeface="Overpass"/>
              <a:cs typeface="Overpass"/>
              <a:sym typeface="Overpass"/>
            </a:endParaRPr>
          </a:p>
        </p:txBody>
      </p:sp>
      <p:sp>
        <p:nvSpPr>
          <p:cNvPr id="4264" name="Shape 4264"/>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latin typeface="Overpass" pitchFamily="2" charset="77"/>
              </a:rPr>
              <a:t>OPENSHIFT ANSIBLE BROKER </a:t>
            </a:r>
            <a:endParaRPr>
              <a:latin typeface="Overpass" pitchFamily="2" charset="77"/>
            </a:endParaRPr>
          </a:p>
          <a:p>
            <a:pPr marL="0" lvl="0" indent="0" algn="ctr" rtl="0">
              <a:spcBef>
                <a:spcPts val="0"/>
              </a:spcBef>
              <a:spcAft>
                <a:spcPts val="0"/>
              </a:spcAft>
              <a:buNone/>
            </a:pPr>
            <a:r>
              <a:rPr lang="en">
                <a:latin typeface="Overpass" pitchFamily="2" charset="77"/>
              </a:rPr>
              <a:t>BINDING</a:t>
            </a:r>
            <a:endParaRPr>
              <a:latin typeface="Overpass" pitchFamily="2" charset="77"/>
            </a:endParaRPr>
          </a:p>
        </p:txBody>
      </p:sp>
      <p:sp>
        <p:nvSpPr>
          <p:cNvPr id="2" name="Slide Number Placeholder 1">
            <a:extLst>
              <a:ext uri="{FF2B5EF4-FFF2-40B4-BE49-F238E27FC236}">
                <a16:creationId xmlns:a16="http://schemas.microsoft.com/office/drawing/2014/main" id="{721794BE-7256-3F48-BC93-075CA0DDF3BF}"/>
              </a:ext>
            </a:extLst>
          </p:cNvPr>
          <p:cNvSpPr>
            <a:spLocks noGrp="1"/>
          </p:cNvSpPr>
          <p:nvPr>
            <p:ph type="sldNum" idx="12"/>
          </p:nvPr>
        </p:nvSpPr>
        <p:spPr/>
        <p:txBody>
          <a:bodyPr/>
          <a:lstStyle/>
          <a:p>
            <a:fld id="{00000000-1234-1234-1234-123412341234}" type="slidenum">
              <a:rPr lang="en" smtClean="0"/>
              <a:pPr/>
              <a:t>96</a:t>
            </a:fld>
            <a:endParaRPr lang="e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268"/>
        <p:cNvGrpSpPr/>
        <p:nvPr/>
      </p:nvGrpSpPr>
      <p:grpSpPr>
        <a:xfrm>
          <a:off x="0" y="0"/>
          <a:ext cx="0" cy="0"/>
          <a:chOff x="0" y="0"/>
          <a:chExt cx="0" cy="0"/>
        </a:xfrm>
      </p:grpSpPr>
      <p:pic>
        <p:nvPicPr>
          <p:cNvPr id="4270" name="Shape 4270"/>
          <p:cNvPicPr preferRelativeResize="0"/>
          <p:nvPr/>
        </p:nvPicPr>
        <p:blipFill>
          <a:blip r:embed="rId3">
            <a:alphaModFix/>
          </a:blip>
          <a:stretch>
            <a:fillRect/>
          </a:stretch>
        </p:blipFill>
        <p:spPr>
          <a:xfrm>
            <a:off x="1265250" y="2954112"/>
            <a:ext cx="1103104" cy="692815"/>
          </a:xfrm>
          <a:prstGeom prst="rect">
            <a:avLst/>
          </a:prstGeom>
          <a:noFill/>
          <a:ln w="9525" cap="flat" cmpd="sng">
            <a:solidFill>
              <a:srgbClr val="999999"/>
            </a:solidFill>
            <a:prstDash val="solid"/>
            <a:round/>
            <a:headEnd type="none" w="med" len="med"/>
            <a:tailEnd type="none" w="med" len="med"/>
          </a:ln>
        </p:spPr>
      </p:pic>
      <p:pic>
        <p:nvPicPr>
          <p:cNvPr id="4271" name="Shape 4271"/>
          <p:cNvPicPr preferRelativeResize="0"/>
          <p:nvPr/>
        </p:nvPicPr>
        <p:blipFill>
          <a:blip r:embed="rId4">
            <a:alphaModFix/>
          </a:blip>
          <a:stretch>
            <a:fillRect/>
          </a:stretch>
        </p:blipFill>
        <p:spPr>
          <a:xfrm>
            <a:off x="649426" y="3014175"/>
            <a:ext cx="370571" cy="572700"/>
          </a:xfrm>
          <a:prstGeom prst="rect">
            <a:avLst/>
          </a:prstGeom>
          <a:noFill/>
          <a:ln>
            <a:noFill/>
          </a:ln>
        </p:spPr>
      </p:pic>
      <p:cxnSp>
        <p:nvCxnSpPr>
          <p:cNvPr id="4272" name="Shape 4272"/>
          <p:cNvCxnSpPr>
            <a:stCxn id="4271" idx="3"/>
            <a:endCxn id="4270" idx="1"/>
          </p:cNvCxnSpPr>
          <p:nvPr/>
        </p:nvCxnSpPr>
        <p:spPr>
          <a:xfrm>
            <a:off x="1019997" y="3300525"/>
            <a:ext cx="245400" cy="0"/>
          </a:xfrm>
          <a:prstGeom prst="straightConnector1">
            <a:avLst/>
          </a:prstGeom>
          <a:noFill/>
          <a:ln w="9525" cap="flat" cmpd="sng">
            <a:solidFill>
              <a:srgbClr val="595959"/>
            </a:solidFill>
            <a:prstDash val="solid"/>
            <a:round/>
            <a:headEnd type="none" w="lg" len="lg"/>
            <a:tailEnd type="triangle" w="lg" len="lg"/>
          </a:ln>
        </p:spPr>
      </p:cxnSp>
      <p:grpSp>
        <p:nvGrpSpPr>
          <p:cNvPr id="4273" name="Shape 4273"/>
          <p:cNvGrpSpPr/>
          <p:nvPr/>
        </p:nvGrpSpPr>
        <p:grpSpPr>
          <a:xfrm>
            <a:off x="3361650" y="2954125"/>
            <a:ext cx="1437000" cy="692700"/>
            <a:chOff x="3209250" y="2792350"/>
            <a:chExt cx="1437000" cy="692700"/>
          </a:xfrm>
        </p:grpSpPr>
        <p:sp>
          <p:nvSpPr>
            <p:cNvPr id="4274" name="Shape 4274"/>
            <p:cNvSpPr/>
            <p:nvPr/>
          </p:nvSpPr>
          <p:spPr>
            <a:xfrm>
              <a:off x="3209250" y="2792350"/>
              <a:ext cx="1437000" cy="692700"/>
            </a:xfrm>
            <a:prstGeom prst="rect">
              <a:avLst/>
            </a:prstGeom>
            <a:solidFill>
              <a:srgbClr val="89DBDB"/>
            </a:solidFill>
            <a:ln>
              <a:noFill/>
            </a:ln>
          </p:spPr>
          <p:txBody>
            <a:bodyPr wrap="square" lIns="91425" tIns="91425" rIns="91425" bIns="91425" anchor="ctr" anchorCtr="0">
              <a:noAutofit/>
            </a:bodyPr>
            <a:lstStyle/>
            <a:p>
              <a:pPr marL="0" lvl="0" indent="0" rtl="0">
                <a:spcBef>
                  <a:spcPts val="0"/>
                </a:spcBef>
                <a:spcAft>
                  <a:spcPts val="0"/>
                </a:spcAft>
                <a:buNone/>
              </a:pPr>
              <a:r>
                <a:rPr lang="en" sz="1000" b="1">
                  <a:latin typeface="Overpass" pitchFamily="2" charset="77"/>
                </a:rPr>
                <a:t>  </a:t>
              </a:r>
              <a:endParaRPr sz="900" b="1">
                <a:latin typeface="Overpass" pitchFamily="2" charset="77"/>
              </a:endParaRPr>
            </a:p>
          </p:txBody>
        </p:sp>
        <p:pic>
          <p:nvPicPr>
            <p:cNvPr id="4275" name="Shape 4275" descr="Ansible_Linux_www.hackthesec.co_.in_.png"/>
            <p:cNvPicPr preferRelativeResize="0"/>
            <p:nvPr/>
          </p:nvPicPr>
          <p:blipFill rotWithShape="1">
            <a:blip r:embed="rId5">
              <a:alphaModFix/>
            </a:blip>
            <a:srcRect l="21405" r="17206" b="24613"/>
            <a:stretch/>
          </p:blipFill>
          <p:spPr>
            <a:xfrm>
              <a:off x="3274855" y="2931720"/>
              <a:ext cx="429567" cy="429415"/>
            </a:xfrm>
            <a:prstGeom prst="rect">
              <a:avLst/>
            </a:prstGeom>
            <a:noFill/>
            <a:ln>
              <a:noFill/>
            </a:ln>
          </p:spPr>
        </p:pic>
        <p:sp>
          <p:nvSpPr>
            <p:cNvPr id="4276" name="Shape 4276"/>
            <p:cNvSpPr txBox="1"/>
            <p:nvPr/>
          </p:nvSpPr>
          <p:spPr>
            <a:xfrm>
              <a:off x="3617500" y="2908750"/>
              <a:ext cx="1023300" cy="429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OpenShift Ansible</a:t>
              </a:r>
              <a:r>
                <a:rPr lang="en" sz="1000">
                  <a:solidFill>
                    <a:srgbClr val="000000"/>
                  </a:solidFill>
                  <a:latin typeface="Overpass" pitchFamily="2" charset="77"/>
                  <a:ea typeface="Overpass"/>
                  <a:cs typeface="Overpass"/>
                  <a:sym typeface="Overpass"/>
                </a:rPr>
                <a:t> Broker</a:t>
              </a:r>
              <a:endParaRPr sz="1000">
                <a:latin typeface="Overpass" pitchFamily="2" charset="77"/>
                <a:ea typeface="Overpass"/>
                <a:cs typeface="Overpass"/>
                <a:sym typeface="Overpass"/>
              </a:endParaRPr>
            </a:p>
          </p:txBody>
        </p:sp>
      </p:grpSp>
      <p:cxnSp>
        <p:nvCxnSpPr>
          <p:cNvPr id="4277" name="Shape 4277"/>
          <p:cNvCxnSpPr>
            <a:stCxn id="4270" idx="3"/>
            <a:endCxn id="4274" idx="1"/>
          </p:cNvCxnSpPr>
          <p:nvPr/>
        </p:nvCxnSpPr>
        <p:spPr>
          <a:xfrm>
            <a:off x="2368354" y="3300520"/>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278" name="Shape 4278"/>
          <p:cNvCxnSpPr>
            <a:endCxn id="4274" idx="0"/>
          </p:cNvCxnSpPr>
          <p:nvPr/>
        </p:nvCxnSpPr>
        <p:spPr>
          <a:xfrm flipH="1">
            <a:off x="4080150" y="2492725"/>
            <a:ext cx="300" cy="461400"/>
          </a:xfrm>
          <a:prstGeom prst="straightConnector1">
            <a:avLst/>
          </a:prstGeom>
          <a:noFill/>
          <a:ln w="9525" cap="flat" cmpd="sng">
            <a:solidFill>
              <a:srgbClr val="595959"/>
            </a:solidFill>
            <a:prstDash val="solid"/>
            <a:round/>
            <a:headEnd type="none" w="lg" len="lg"/>
            <a:tailEnd type="triangle" w="lg" len="lg"/>
          </a:ln>
        </p:spPr>
      </p:cxnSp>
      <p:sp>
        <p:nvSpPr>
          <p:cNvPr id="4279" name="Shape 4279"/>
          <p:cNvSpPr/>
          <p:nvPr/>
        </p:nvSpPr>
        <p:spPr>
          <a:xfrm>
            <a:off x="7477950" y="2950225"/>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pitchFamily="2" charset="77"/>
                <a:ea typeface="Overpass"/>
                <a:cs typeface="Overpass"/>
                <a:sym typeface="Overpass"/>
              </a:rPr>
              <a:t>Postgre</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SQL</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Container</a:t>
            </a:r>
            <a:endParaRPr sz="700">
              <a:latin typeface="Overpass" pitchFamily="2" charset="77"/>
              <a:ea typeface="Overpass"/>
              <a:cs typeface="Overpass"/>
              <a:sym typeface="Overpass"/>
            </a:endParaRPr>
          </a:p>
        </p:txBody>
      </p:sp>
      <p:sp>
        <p:nvSpPr>
          <p:cNvPr id="4280" name="Shape 4280"/>
          <p:cNvSpPr txBox="1"/>
          <p:nvPr/>
        </p:nvSpPr>
        <p:spPr>
          <a:xfrm>
            <a:off x="5592400" y="1370025"/>
            <a:ext cx="2736900" cy="122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solidFill>
                  <a:srgbClr val="000000"/>
                </a:solidFill>
                <a:latin typeface="Overpass" pitchFamily="2" charset="77"/>
                <a:ea typeface="Overpass"/>
                <a:cs typeface="Overpass"/>
                <a:sym typeface="Overpass"/>
              </a:rPr>
              <a:t>APB container goes away and </a:t>
            </a:r>
            <a:r>
              <a:rPr lang="en" sz="1800">
                <a:latin typeface="Overpass" pitchFamily="2" charset="77"/>
                <a:ea typeface="Overpass"/>
                <a:cs typeface="Overpass"/>
                <a:sym typeface="Overpass"/>
              </a:rPr>
              <a:t>Service Broker creates a </a:t>
            </a:r>
            <a:r>
              <a:rPr lang="en" sz="1800">
                <a:solidFill>
                  <a:srgbClr val="1F87BB"/>
                </a:solidFill>
                <a:latin typeface="Overpass" pitchFamily="2" charset="77"/>
                <a:ea typeface="Consolas"/>
                <a:cs typeface="Consolas"/>
                <a:sym typeface="Consolas"/>
              </a:rPr>
              <a:t>binding</a:t>
            </a:r>
            <a:r>
              <a:rPr lang="en" sz="1800">
                <a:latin typeface="Overpass" pitchFamily="2" charset="77"/>
                <a:ea typeface="Overpass"/>
                <a:cs typeface="Overpass"/>
                <a:sym typeface="Overpass"/>
              </a:rPr>
              <a:t> for the PostgreSQL service</a:t>
            </a:r>
            <a:endParaRPr sz="1800">
              <a:latin typeface="Overpass" pitchFamily="2" charset="77"/>
              <a:ea typeface="Overpass"/>
              <a:cs typeface="Overpass"/>
              <a:sym typeface="Overpass"/>
            </a:endParaRPr>
          </a:p>
        </p:txBody>
      </p:sp>
      <p:sp>
        <p:nvSpPr>
          <p:cNvPr id="4281" name="Shape 4281"/>
          <p:cNvSpPr/>
          <p:nvPr/>
        </p:nvSpPr>
        <p:spPr>
          <a:xfrm>
            <a:off x="3202025" y="1319925"/>
            <a:ext cx="1452300" cy="10203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282" name="Shape 4282"/>
          <p:cNvSpPr/>
          <p:nvPr/>
        </p:nvSpPr>
        <p:spPr>
          <a:xfrm>
            <a:off x="3278225" y="1396124"/>
            <a:ext cx="1452300" cy="10203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283" name="Shape 4283"/>
          <p:cNvSpPr/>
          <p:nvPr/>
        </p:nvSpPr>
        <p:spPr>
          <a:xfrm>
            <a:off x="3354425" y="1472375"/>
            <a:ext cx="1452300" cy="10203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Red Hat </a:t>
            </a:r>
            <a:br>
              <a:rPr lang="en" sz="1000">
                <a:solidFill>
                  <a:srgbClr val="FFFFFF"/>
                </a:solidFill>
                <a:latin typeface="Overpass" pitchFamily="2" charset="77"/>
                <a:ea typeface="Overpass"/>
                <a:cs typeface="Overpass"/>
                <a:sym typeface="Overpass"/>
              </a:rPr>
            </a:br>
            <a:r>
              <a:rPr lang="en" sz="1000">
                <a:solidFill>
                  <a:srgbClr val="FFFFFF"/>
                </a:solidFill>
                <a:latin typeface="Overpass" pitchFamily="2" charset="77"/>
                <a:ea typeface="Overpass"/>
                <a:cs typeface="Overpass"/>
                <a:sym typeface="Overpass"/>
              </a:rPr>
              <a:t>Container Catalog</a:t>
            </a:r>
            <a:endParaRPr sz="1000">
              <a:solidFill>
                <a:srgbClr val="FFFFFF"/>
              </a:solidFill>
              <a:latin typeface="Overpass" pitchFamily="2" charset="77"/>
              <a:ea typeface="Overpass"/>
              <a:cs typeface="Overpass"/>
              <a:sym typeface="Overpass"/>
            </a:endParaRPr>
          </a:p>
        </p:txBody>
      </p:sp>
      <p:sp>
        <p:nvSpPr>
          <p:cNvPr id="4284" name="Shape 4284"/>
          <p:cNvSpPr txBox="1"/>
          <p:nvPr/>
        </p:nvSpPr>
        <p:spPr>
          <a:xfrm rot="5400000">
            <a:off x="4492079" y="1780618"/>
            <a:ext cx="1020300" cy="34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000000"/>
                </a:solidFill>
                <a:latin typeface="Overpass" pitchFamily="2" charset="77"/>
                <a:ea typeface="Overpass"/>
                <a:cs typeface="Overpass"/>
                <a:sym typeface="Overpass"/>
              </a:rPr>
              <a:t>Docker Hub</a:t>
            </a:r>
            <a:endParaRPr sz="700">
              <a:latin typeface="Overpass" pitchFamily="2" charset="77"/>
              <a:ea typeface="Overpass"/>
              <a:cs typeface="Overpass"/>
              <a:sym typeface="Overpass"/>
            </a:endParaRPr>
          </a:p>
          <a:p>
            <a:pPr marL="0" lvl="0" indent="0" rtl="0">
              <a:spcBef>
                <a:spcPts val="0"/>
              </a:spcBef>
              <a:spcAft>
                <a:spcPts val="0"/>
              </a:spcAft>
              <a:buNone/>
            </a:pPr>
            <a:r>
              <a:rPr lang="en" sz="700">
                <a:latin typeface="Overpass" pitchFamily="2" charset="77"/>
                <a:ea typeface="Overpass"/>
                <a:cs typeface="Overpass"/>
                <a:sym typeface="Overpass"/>
              </a:rPr>
              <a:t>OpenShift Registry</a:t>
            </a:r>
            <a:endParaRPr sz="700">
              <a:latin typeface="Overpass" pitchFamily="2" charset="77"/>
              <a:ea typeface="Overpass"/>
              <a:cs typeface="Overpass"/>
              <a:sym typeface="Overpass"/>
            </a:endParaRPr>
          </a:p>
        </p:txBody>
      </p:sp>
      <p:sp>
        <p:nvSpPr>
          <p:cNvPr id="4285" name="Shape 4285"/>
          <p:cNvSpPr/>
          <p:nvPr/>
        </p:nvSpPr>
        <p:spPr>
          <a:xfrm>
            <a:off x="3613475" y="1964161"/>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mediawiki-apb</a:t>
            </a:r>
            <a:endParaRPr sz="800">
              <a:latin typeface="Overpass" pitchFamily="2" charset="77"/>
              <a:ea typeface="Overpass"/>
              <a:cs typeface="Overpass"/>
              <a:sym typeface="Overpass"/>
            </a:endParaRPr>
          </a:p>
        </p:txBody>
      </p:sp>
      <p:sp>
        <p:nvSpPr>
          <p:cNvPr id="4286" name="Shape 4286"/>
          <p:cNvSpPr/>
          <p:nvPr/>
        </p:nvSpPr>
        <p:spPr>
          <a:xfrm>
            <a:off x="3613475" y="222403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postgresql-apb</a:t>
            </a:r>
            <a:endParaRPr sz="800">
              <a:latin typeface="Overpass" pitchFamily="2" charset="77"/>
              <a:ea typeface="Overpass"/>
              <a:cs typeface="Overpass"/>
              <a:sym typeface="Overpass"/>
            </a:endParaRPr>
          </a:p>
        </p:txBody>
      </p:sp>
      <p:cxnSp>
        <p:nvCxnSpPr>
          <p:cNvPr id="4287" name="Shape 4287"/>
          <p:cNvCxnSpPr>
            <a:stCxn id="4274" idx="2"/>
            <a:endCxn id="4270" idx="2"/>
          </p:cNvCxnSpPr>
          <p:nvPr/>
        </p:nvCxnSpPr>
        <p:spPr>
          <a:xfrm rot="5400000">
            <a:off x="2948250" y="2515525"/>
            <a:ext cx="600" cy="2263200"/>
          </a:xfrm>
          <a:prstGeom prst="bentConnector3">
            <a:avLst>
              <a:gd name="adj1" fmla="val 39704644"/>
            </a:avLst>
          </a:prstGeom>
          <a:noFill/>
          <a:ln w="9525" cap="flat" cmpd="sng">
            <a:solidFill>
              <a:srgbClr val="595959"/>
            </a:solidFill>
            <a:prstDash val="solid"/>
            <a:round/>
            <a:headEnd type="none" w="lg" len="lg"/>
            <a:tailEnd type="triangle" w="lg" len="lg"/>
          </a:ln>
        </p:spPr>
      </p:cxnSp>
      <p:sp>
        <p:nvSpPr>
          <p:cNvPr id="4288" name="Shape 4288"/>
          <p:cNvSpPr txBox="1"/>
          <p:nvPr/>
        </p:nvSpPr>
        <p:spPr>
          <a:xfrm>
            <a:off x="2082975" y="4092900"/>
            <a:ext cx="1794900" cy="277200"/>
          </a:xfrm>
          <a:prstGeom prst="rect">
            <a:avLst/>
          </a:prstGeom>
          <a:noFill/>
          <a:ln>
            <a:noFill/>
          </a:ln>
        </p:spPr>
        <p:txBody>
          <a:bodyPr wrap="square" lIns="91425" tIns="91425" rIns="91425" bIns="91425" anchor="t" anchorCtr="0">
            <a:noAutofit/>
          </a:bodyPr>
          <a:lstStyle/>
          <a:p>
            <a:pPr marL="0" lvl="0" indent="0" algn="ctr" rtl="0">
              <a:lnSpc>
                <a:spcPct val="130000"/>
              </a:lnSpc>
              <a:spcBef>
                <a:spcPts val="0"/>
              </a:spcBef>
              <a:spcAft>
                <a:spcPts val="0"/>
              </a:spcAft>
              <a:buNone/>
            </a:pPr>
            <a:r>
              <a:rPr lang="en" sz="1000">
                <a:latin typeface="Overpass" pitchFamily="2" charset="77"/>
                <a:ea typeface="Overpass"/>
                <a:cs typeface="Overpass"/>
                <a:sym typeface="Overpass"/>
              </a:rPr>
              <a:t>create binding</a:t>
            </a:r>
            <a:endParaRPr sz="1000">
              <a:latin typeface="Overpass" pitchFamily="2" charset="77"/>
              <a:ea typeface="Overpass"/>
              <a:cs typeface="Overpass"/>
              <a:sym typeface="Overpass"/>
            </a:endParaRPr>
          </a:p>
        </p:txBody>
      </p:sp>
      <p:sp>
        <p:nvSpPr>
          <p:cNvPr id="4289" name="Shape 4289"/>
          <p:cNvSpPr/>
          <p:nvPr/>
        </p:nvSpPr>
        <p:spPr>
          <a:xfrm>
            <a:off x="7477950" y="3854950"/>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endParaRPr sz="700">
              <a:latin typeface="Overpass" pitchFamily="2" charset="77"/>
              <a:ea typeface="Overpass"/>
              <a:cs typeface="Overpass"/>
              <a:sym typeface="Overpass"/>
            </a:endParaRPr>
          </a:p>
        </p:txBody>
      </p:sp>
      <p:sp>
        <p:nvSpPr>
          <p:cNvPr id="4290" name="Shape 4290"/>
          <p:cNvSpPr txBox="1"/>
          <p:nvPr/>
        </p:nvSpPr>
        <p:spPr>
          <a:xfrm>
            <a:off x="7425312" y="3889900"/>
            <a:ext cx="811500" cy="6423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000000"/>
                </a:solidFill>
                <a:latin typeface="Overpass" pitchFamily="2" charset="77"/>
                <a:ea typeface="Overpass"/>
                <a:cs typeface="Overpass"/>
                <a:sym typeface="Overpass"/>
              </a:rPr>
              <a:t>MediaWiki</a:t>
            </a:r>
            <a:br>
              <a:rPr lang="en" sz="900">
                <a:solidFill>
                  <a:srgbClr val="000000"/>
                </a:solidFill>
                <a:latin typeface="Overpass" pitchFamily="2" charset="77"/>
                <a:ea typeface="Overpass"/>
                <a:cs typeface="Overpass"/>
                <a:sym typeface="Overpass"/>
              </a:rPr>
            </a:br>
            <a:r>
              <a:rPr lang="en" sz="900">
                <a:solidFill>
                  <a:srgbClr val="000000"/>
                </a:solidFill>
                <a:latin typeface="Overpass" pitchFamily="2" charset="77"/>
                <a:ea typeface="Overpass"/>
                <a:cs typeface="Overpass"/>
                <a:sym typeface="Overpass"/>
              </a:rPr>
              <a:t>Container</a:t>
            </a:r>
            <a:endParaRPr sz="700">
              <a:solidFill>
                <a:srgbClr val="000000"/>
              </a:solidFill>
              <a:latin typeface="Overpass" pitchFamily="2" charset="77"/>
              <a:ea typeface="Overpass"/>
              <a:cs typeface="Overpass"/>
              <a:sym typeface="Overpass"/>
            </a:endParaRPr>
          </a:p>
        </p:txBody>
      </p:sp>
      <p:sp>
        <p:nvSpPr>
          <p:cNvPr id="4291" name="Shape 4291"/>
          <p:cNvSpPr txBox="1"/>
          <p:nvPr/>
        </p:nvSpPr>
        <p:spPr>
          <a:xfrm>
            <a:off x="1239277" y="2489706"/>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Overpass"/>
                <a:cs typeface="Overpass"/>
                <a:sym typeface="Overpass"/>
              </a:rPr>
              <a:t>OpenShift </a:t>
            </a:r>
            <a:br>
              <a:rPr lang="en" sz="1000">
                <a:latin typeface="Overpass" pitchFamily="2" charset="77"/>
                <a:ea typeface="Overpass"/>
                <a:cs typeface="Overpass"/>
                <a:sym typeface="Overpass"/>
              </a:rPr>
            </a:br>
            <a:r>
              <a:rPr lang="en" sz="1000">
                <a:latin typeface="Overpass" pitchFamily="2" charset="77"/>
                <a:ea typeface="Overpass"/>
                <a:cs typeface="Overpass"/>
                <a:sym typeface="Overpass"/>
              </a:rPr>
              <a:t>Service Catalog</a:t>
            </a:r>
            <a:endParaRPr sz="1000">
              <a:latin typeface="Overpass" pitchFamily="2" charset="77"/>
              <a:ea typeface="Overpass"/>
              <a:cs typeface="Overpass"/>
              <a:sym typeface="Overpass"/>
            </a:endParaRPr>
          </a:p>
        </p:txBody>
      </p:sp>
      <p:sp>
        <p:nvSpPr>
          <p:cNvPr id="4292" name="Shape 4292"/>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latin typeface="Overpass" pitchFamily="2" charset="77"/>
              </a:rPr>
              <a:t>OPENSHIFT ANSIBLE BROKER </a:t>
            </a:r>
            <a:endParaRPr>
              <a:latin typeface="Overpass" pitchFamily="2" charset="77"/>
            </a:endParaRPr>
          </a:p>
          <a:p>
            <a:pPr marL="0" lvl="0" indent="0" algn="ctr" rtl="0">
              <a:spcBef>
                <a:spcPts val="0"/>
              </a:spcBef>
              <a:spcAft>
                <a:spcPts val="0"/>
              </a:spcAft>
              <a:buNone/>
            </a:pPr>
            <a:r>
              <a:rPr lang="en">
                <a:latin typeface="Overpass" pitchFamily="2" charset="77"/>
              </a:rPr>
              <a:t>BINDING</a:t>
            </a:r>
            <a:endParaRPr>
              <a:latin typeface="Overpass" pitchFamily="2" charset="77"/>
            </a:endParaRPr>
          </a:p>
        </p:txBody>
      </p:sp>
      <p:sp>
        <p:nvSpPr>
          <p:cNvPr id="2" name="Slide Number Placeholder 1">
            <a:extLst>
              <a:ext uri="{FF2B5EF4-FFF2-40B4-BE49-F238E27FC236}">
                <a16:creationId xmlns:a16="http://schemas.microsoft.com/office/drawing/2014/main" id="{47603EEC-48A6-9640-8FE3-BF2890687E14}"/>
              </a:ext>
            </a:extLst>
          </p:cNvPr>
          <p:cNvSpPr>
            <a:spLocks noGrp="1"/>
          </p:cNvSpPr>
          <p:nvPr>
            <p:ph type="sldNum" idx="12"/>
          </p:nvPr>
        </p:nvSpPr>
        <p:spPr/>
        <p:txBody>
          <a:bodyPr/>
          <a:lstStyle/>
          <a:p>
            <a:fld id="{00000000-1234-1234-1234-123412341234}" type="slidenum">
              <a:rPr lang="en" smtClean="0"/>
              <a:pPr/>
              <a:t>97</a:t>
            </a:fld>
            <a:endParaRPr lang="e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296"/>
        <p:cNvGrpSpPr/>
        <p:nvPr/>
      </p:nvGrpSpPr>
      <p:grpSpPr>
        <a:xfrm>
          <a:off x="0" y="0"/>
          <a:ext cx="0" cy="0"/>
          <a:chOff x="0" y="0"/>
          <a:chExt cx="0" cy="0"/>
        </a:xfrm>
      </p:grpSpPr>
      <p:pic>
        <p:nvPicPr>
          <p:cNvPr id="4298" name="Shape 4298"/>
          <p:cNvPicPr preferRelativeResize="0"/>
          <p:nvPr/>
        </p:nvPicPr>
        <p:blipFill>
          <a:blip r:embed="rId3">
            <a:alphaModFix/>
          </a:blip>
          <a:stretch>
            <a:fillRect/>
          </a:stretch>
        </p:blipFill>
        <p:spPr>
          <a:xfrm>
            <a:off x="1265250" y="2954112"/>
            <a:ext cx="1103104" cy="692815"/>
          </a:xfrm>
          <a:prstGeom prst="rect">
            <a:avLst/>
          </a:prstGeom>
          <a:noFill/>
          <a:ln w="9525" cap="flat" cmpd="sng">
            <a:solidFill>
              <a:srgbClr val="999999"/>
            </a:solidFill>
            <a:prstDash val="solid"/>
            <a:round/>
            <a:headEnd type="none" w="med" len="med"/>
            <a:tailEnd type="none" w="med" len="med"/>
          </a:ln>
        </p:spPr>
      </p:pic>
      <p:pic>
        <p:nvPicPr>
          <p:cNvPr id="4299" name="Shape 4299"/>
          <p:cNvPicPr preferRelativeResize="0"/>
          <p:nvPr/>
        </p:nvPicPr>
        <p:blipFill>
          <a:blip r:embed="rId4">
            <a:alphaModFix/>
          </a:blip>
          <a:stretch>
            <a:fillRect/>
          </a:stretch>
        </p:blipFill>
        <p:spPr>
          <a:xfrm>
            <a:off x="649426" y="3014175"/>
            <a:ext cx="370571" cy="572700"/>
          </a:xfrm>
          <a:prstGeom prst="rect">
            <a:avLst/>
          </a:prstGeom>
          <a:noFill/>
          <a:ln>
            <a:noFill/>
          </a:ln>
        </p:spPr>
      </p:pic>
      <p:cxnSp>
        <p:nvCxnSpPr>
          <p:cNvPr id="4300" name="Shape 4300"/>
          <p:cNvCxnSpPr>
            <a:stCxn id="4299" idx="3"/>
            <a:endCxn id="4298" idx="1"/>
          </p:cNvCxnSpPr>
          <p:nvPr/>
        </p:nvCxnSpPr>
        <p:spPr>
          <a:xfrm>
            <a:off x="1019997" y="3300525"/>
            <a:ext cx="245400" cy="0"/>
          </a:xfrm>
          <a:prstGeom prst="straightConnector1">
            <a:avLst/>
          </a:prstGeom>
          <a:noFill/>
          <a:ln w="9525" cap="flat" cmpd="sng">
            <a:solidFill>
              <a:srgbClr val="595959"/>
            </a:solidFill>
            <a:prstDash val="solid"/>
            <a:round/>
            <a:headEnd type="none" w="lg" len="lg"/>
            <a:tailEnd type="triangle" w="lg" len="lg"/>
          </a:ln>
        </p:spPr>
      </p:cxnSp>
      <p:grpSp>
        <p:nvGrpSpPr>
          <p:cNvPr id="4301" name="Shape 4301"/>
          <p:cNvGrpSpPr/>
          <p:nvPr/>
        </p:nvGrpSpPr>
        <p:grpSpPr>
          <a:xfrm>
            <a:off x="3361650" y="2954125"/>
            <a:ext cx="1437000" cy="692700"/>
            <a:chOff x="3209250" y="2792350"/>
            <a:chExt cx="1437000" cy="692700"/>
          </a:xfrm>
        </p:grpSpPr>
        <p:sp>
          <p:nvSpPr>
            <p:cNvPr id="4302" name="Shape 4302"/>
            <p:cNvSpPr/>
            <p:nvPr/>
          </p:nvSpPr>
          <p:spPr>
            <a:xfrm>
              <a:off x="3209250" y="2792350"/>
              <a:ext cx="1437000" cy="692700"/>
            </a:xfrm>
            <a:prstGeom prst="rect">
              <a:avLst/>
            </a:prstGeom>
            <a:solidFill>
              <a:srgbClr val="89DBDB"/>
            </a:solidFill>
            <a:ln>
              <a:noFill/>
            </a:ln>
          </p:spPr>
          <p:txBody>
            <a:bodyPr wrap="square" lIns="91425" tIns="91425" rIns="91425" bIns="91425" anchor="ctr" anchorCtr="0">
              <a:noAutofit/>
            </a:bodyPr>
            <a:lstStyle/>
            <a:p>
              <a:pPr marL="0" lvl="0" indent="0" rtl="0">
                <a:spcBef>
                  <a:spcPts val="0"/>
                </a:spcBef>
                <a:spcAft>
                  <a:spcPts val="0"/>
                </a:spcAft>
                <a:buNone/>
              </a:pPr>
              <a:r>
                <a:rPr lang="en" sz="1000" b="1">
                  <a:latin typeface="Overpass" pitchFamily="2" charset="77"/>
                </a:rPr>
                <a:t>  </a:t>
              </a:r>
              <a:endParaRPr sz="900" b="1">
                <a:latin typeface="Overpass" pitchFamily="2" charset="77"/>
              </a:endParaRPr>
            </a:p>
          </p:txBody>
        </p:sp>
        <p:pic>
          <p:nvPicPr>
            <p:cNvPr id="4303" name="Shape 4303" descr="Ansible_Linux_www.hackthesec.co_.in_.png"/>
            <p:cNvPicPr preferRelativeResize="0"/>
            <p:nvPr/>
          </p:nvPicPr>
          <p:blipFill rotWithShape="1">
            <a:blip r:embed="rId5">
              <a:alphaModFix/>
            </a:blip>
            <a:srcRect l="21405" r="17206" b="24613"/>
            <a:stretch/>
          </p:blipFill>
          <p:spPr>
            <a:xfrm>
              <a:off x="3274855" y="2931720"/>
              <a:ext cx="429567" cy="429415"/>
            </a:xfrm>
            <a:prstGeom prst="rect">
              <a:avLst/>
            </a:prstGeom>
            <a:noFill/>
            <a:ln>
              <a:noFill/>
            </a:ln>
          </p:spPr>
        </p:pic>
        <p:sp>
          <p:nvSpPr>
            <p:cNvPr id="4304" name="Shape 4304"/>
            <p:cNvSpPr txBox="1"/>
            <p:nvPr/>
          </p:nvSpPr>
          <p:spPr>
            <a:xfrm>
              <a:off x="3617500" y="2908750"/>
              <a:ext cx="1023300" cy="429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OpenShift Ansible</a:t>
              </a:r>
              <a:r>
                <a:rPr lang="en" sz="1000">
                  <a:solidFill>
                    <a:srgbClr val="000000"/>
                  </a:solidFill>
                  <a:latin typeface="Overpass" pitchFamily="2" charset="77"/>
                  <a:ea typeface="Overpass"/>
                  <a:cs typeface="Overpass"/>
                  <a:sym typeface="Overpass"/>
                </a:rPr>
                <a:t> Broker</a:t>
              </a:r>
              <a:endParaRPr sz="1000">
                <a:latin typeface="Overpass" pitchFamily="2" charset="77"/>
                <a:ea typeface="Overpass"/>
                <a:cs typeface="Overpass"/>
                <a:sym typeface="Overpass"/>
              </a:endParaRPr>
            </a:p>
          </p:txBody>
        </p:sp>
      </p:grpSp>
      <p:cxnSp>
        <p:nvCxnSpPr>
          <p:cNvPr id="4305" name="Shape 4305"/>
          <p:cNvCxnSpPr>
            <a:stCxn id="4298" idx="3"/>
            <a:endCxn id="4302" idx="1"/>
          </p:cNvCxnSpPr>
          <p:nvPr/>
        </p:nvCxnSpPr>
        <p:spPr>
          <a:xfrm>
            <a:off x="2368354" y="3300520"/>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306" name="Shape 4306"/>
          <p:cNvCxnSpPr>
            <a:endCxn id="4302" idx="0"/>
          </p:cNvCxnSpPr>
          <p:nvPr/>
        </p:nvCxnSpPr>
        <p:spPr>
          <a:xfrm flipH="1">
            <a:off x="4080150" y="2492725"/>
            <a:ext cx="300" cy="461400"/>
          </a:xfrm>
          <a:prstGeom prst="straightConnector1">
            <a:avLst/>
          </a:prstGeom>
          <a:noFill/>
          <a:ln w="9525" cap="flat" cmpd="sng">
            <a:solidFill>
              <a:srgbClr val="595959"/>
            </a:solidFill>
            <a:prstDash val="solid"/>
            <a:round/>
            <a:headEnd type="none" w="lg" len="lg"/>
            <a:tailEnd type="triangle" w="lg" len="lg"/>
          </a:ln>
        </p:spPr>
      </p:cxnSp>
      <p:sp>
        <p:nvSpPr>
          <p:cNvPr id="4307" name="Shape 4307"/>
          <p:cNvSpPr/>
          <p:nvPr/>
        </p:nvSpPr>
        <p:spPr>
          <a:xfrm>
            <a:off x="7477950" y="2950225"/>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pitchFamily="2" charset="77"/>
                <a:ea typeface="Overpass"/>
                <a:cs typeface="Overpass"/>
                <a:sym typeface="Overpass"/>
              </a:rPr>
              <a:t>Postgre</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SQL</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Container</a:t>
            </a:r>
            <a:endParaRPr sz="700">
              <a:latin typeface="Overpass" pitchFamily="2" charset="77"/>
              <a:ea typeface="Overpass"/>
              <a:cs typeface="Overpass"/>
              <a:sym typeface="Overpass"/>
            </a:endParaRPr>
          </a:p>
        </p:txBody>
      </p:sp>
      <p:sp>
        <p:nvSpPr>
          <p:cNvPr id="4308" name="Shape 4308"/>
          <p:cNvSpPr/>
          <p:nvPr/>
        </p:nvSpPr>
        <p:spPr>
          <a:xfrm>
            <a:off x="3202025" y="1319925"/>
            <a:ext cx="1452300" cy="10203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309" name="Shape 4309"/>
          <p:cNvSpPr/>
          <p:nvPr/>
        </p:nvSpPr>
        <p:spPr>
          <a:xfrm>
            <a:off x="3278225" y="1396124"/>
            <a:ext cx="1452300" cy="10203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310" name="Shape 4310"/>
          <p:cNvSpPr/>
          <p:nvPr/>
        </p:nvSpPr>
        <p:spPr>
          <a:xfrm>
            <a:off x="3354425" y="1472375"/>
            <a:ext cx="1452300" cy="10203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Red Hat </a:t>
            </a:r>
            <a:br>
              <a:rPr lang="en" sz="1000">
                <a:solidFill>
                  <a:srgbClr val="FFFFFF"/>
                </a:solidFill>
                <a:latin typeface="Overpass" pitchFamily="2" charset="77"/>
                <a:ea typeface="Overpass"/>
                <a:cs typeface="Overpass"/>
                <a:sym typeface="Overpass"/>
              </a:rPr>
            </a:br>
            <a:r>
              <a:rPr lang="en" sz="1000">
                <a:solidFill>
                  <a:srgbClr val="FFFFFF"/>
                </a:solidFill>
                <a:latin typeface="Overpass" pitchFamily="2" charset="77"/>
                <a:ea typeface="Overpass"/>
                <a:cs typeface="Overpass"/>
                <a:sym typeface="Overpass"/>
              </a:rPr>
              <a:t>Container Catalog</a:t>
            </a:r>
            <a:endParaRPr sz="1000">
              <a:solidFill>
                <a:srgbClr val="FFFFFF"/>
              </a:solidFill>
              <a:latin typeface="Overpass" pitchFamily="2" charset="77"/>
              <a:ea typeface="Overpass"/>
              <a:cs typeface="Overpass"/>
              <a:sym typeface="Overpass"/>
            </a:endParaRPr>
          </a:p>
        </p:txBody>
      </p:sp>
      <p:sp>
        <p:nvSpPr>
          <p:cNvPr id="4311" name="Shape 4311"/>
          <p:cNvSpPr txBox="1"/>
          <p:nvPr/>
        </p:nvSpPr>
        <p:spPr>
          <a:xfrm rot="5400000">
            <a:off x="4492079" y="1780618"/>
            <a:ext cx="1020300" cy="34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000000"/>
                </a:solidFill>
                <a:latin typeface="Overpass" pitchFamily="2" charset="77"/>
                <a:ea typeface="Overpass"/>
                <a:cs typeface="Overpass"/>
                <a:sym typeface="Overpass"/>
              </a:rPr>
              <a:t>Docker Hub</a:t>
            </a:r>
            <a:endParaRPr sz="700">
              <a:latin typeface="Overpass" pitchFamily="2" charset="77"/>
              <a:ea typeface="Overpass"/>
              <a:cs typeface="Overpass"/>
              <a:sym typeface="Overpass"/>
            </a:endParaRPr>
          </a:p>
          <a:p>
            <a:pPr marL="0" lvl="0" indent="0" rtl="0">
              <a:spcBef>
                <a:spcPts val="0"/>
              </a:spcBef>
              <a:spcAft>
                <a:spcPts val="0"/>
              </a:spcAft>
              <a:buNone/>
            </a:pPr>
            <a:r>
              <a:rPr lang="en" sz="700">
                <a:latin typeface="Overpass" pitchFamily="2" charset="77"/>
                <a:ea typeface="Overpass"/>
                <a:cs typeface="Overpass"/>
                <a:sym typeface="Overpass"/>
              </a:rPr>
              <a:t>OpenShift Registry</a:t>
            </a:r>
            <a:endParaRPr sz="700">
              <a:latin typeface="Overpass" pitchFamily="2" charset="77"/>
              <a:ea typeface="Overpass"/>
              <a:cs typeface="Overpass"/>
              <a:sym typeface="Overpass"/>
            </a:endParaRPr>
          </a:p>
        </p:txBody>
      </p:sp>
      <p:sp>
        <p:nvSpPr>
          <p:cNvPr id="4312" name="Shape 4312"/>
          <p:cNvSpPr/>
          <p:nvPr/>
        </p:nvSpPr>
        <p:spPr>
          <a:xfrm>
            <a:off x="3613475" y="1964161"/>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mediawiki-apb</a:t>
            </a:r>
            <a:endParaRPr sz="800">
              <a:latin typeface="Overpass" pitchFamily="2" charset="77"/>
              <a:ea typeface="Overpass"/>
              <a:cs typeface="Overpass"/>
              <a:sym typeface="Overpass"/>
            </a:endParaRPr>
          </a:p>
        </p:txBody>
      </p:sp>
      <p:sp>
        <p:nvSpPr>
          <p:cNvPr id="4313" name="Shape 4313"/>
          <p:cNvSpPr/>
          <p:nvPr/>
        </p:nvSpPr>
        <p:spPr>
          <a:xfrm>
            <a:off x="3613475" y="222403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postgresql-apb</a:t>
            </a:r>
            <a:endParaRPr sz="800">
              <a:latin typeface="Overpass" pitchFamily="2" charset="77"/>
              <a:ea typeface="Overpass"/>
              <a:cs typeface="Overpass"/>
              <a:sym typeface="Overpass"/>
            </a:endParaRPr>
          </a:p>
        </p:txBody>
      </p:sp>
      <p:sp>
        <p:nvSpPr>
          <p:cNvPr id="4314" name="Shape 4314"/>
          <p:cNvSpPr/>
          <p:nvPr/>
        </p:nvSpPr>
        <p:spPr>
          <a:xfrm>
            <a:off x="7477950" y="3854950"/>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endParaRPr sz="700">
              <a:latin typeface="Overpass" pitchFamily="2" charset="77"/>
              <a:ea typeface="Overpass"/>
              <a:cs typeface="Overpass"/>
              <a:sym typeface="Overpass"/>
            </a:endParaRPr>
          </a:p>
        </p:txBody>
      </p:sp>
      <p:sp>
        <p:nvSpPr>
          <p:cNvPr id="4315" name="Shape 4315"/>
          <p:cNvSpPr txBox="1"/>
          <p:nvPr/>
        </p:nvSpPr>
        <p:spPr>
          <a:xfrm>
            <a:off x="7417635" y="3889900"/>
            <a:ext cx="811500" cy="6423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000000"/>
                </a:solidFill>
                <a:latin typeface="Overpass" pitchFamily="2" charset="77"/>
                <a:ea typeface="Overpass"/>
                <a:cs typeface="Overpass"/>
                <a:sym typeface="Overpass"/>
              </a:rPr>
              <a:t>MediaWiki</a:t>
            </a:r>
            <a:br>
              <a:rPr lang="en" sz="900">
                <a:solidFill>
                  <a:srgbClr val="000000"/>
                </a:solidFill>
                <a:latin typeface="Overpass" pitchFamily="2" charset="77"/>
                <a:ea typeface="Overpass"/>
                <a:cs typeface="Overpass"/>
                <a:sym typeface="Overpass"/>
              </a:rPr>
            </a:br>
            <a:r>
              <a:rPr lang="en" sz="900">
                <a:solidFill>
                  <a:srgbClr val="000000"/>
                </a:solidFill>
                <a:latin typeface="Overpass" pitchFamily="2" charset="77"/>
                <a:ea typeface="Overpass"/>
                <a:cs typeface="Overpass"/>
                <a:sym typeface="Overpass"/>
              </a:rPr>
              <a:t>Container</a:t>
            </a:r>
            <a:endParaRPr sz="700">
              <a:solidFill>
                <a:srgbClr val="000000"/>
              </a:solidFill>
              <a:latin typeface="Overpass" pitchFamily="2" charset="77"/>
              <a:ea typeface="Overpass"/>
              <a:cs typeface="Overpass"/>
              <a:sym typeface="Overpass"/>
            </a:endParaRPr>
          </a:p>
        </p:txBody>
      </p:sp>
      <p:sp>
        <p:nvSpPr>
          <p:cNvPr id="4316" name="Shape 4316"/>
          <p:cNvSpPr txBox="1"/>
          <p:nvPr/>
        </p:nvSpPr>
        <p:spPr>
          <a:xfrm>
            <a:off x="1239277" y="2489706"/>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Overpass"/>
                <a:cs typeface="Overpass"/>
                <a:sym typeface="Overpass"/>
              </a:rPr>
              <a:t>OpenShift </a:t>
            </a:r>
            <a:br>
              <a:rPr lang="en" sz="1000">
                <a:latin typeface="Overpass" pitchFamily="2" charset="77"/>
                <a:ea typeface="Overpass"/>
                <a:cs typeface="Overpass"/>
                <a:sym typeface="Overpass"/>
              </a:rPr>
            </a:br>
            <a:r>
              <a:rPr lang="en" sz="1000">
                <a:latin typeface="Overpass" pitchFamily="2" charset="77"/>
                <a:ea typeface="Overpass"/>
                <a:cs typeface="Overpass"/>
                <a:sym typeface="Overpass"/>
              </a:rPr>
              <a:t>Service Catalog</a:t>
            </a:r>
            <a:endParaRPr sz="1000">
              <a:latin typeface="Overpass" pitchFamily="2" charset="77"/>
              <a:ea typeface="Overpass"/>
              <a:cs typeface="Overpass"/>
              <a:sym typeface="Overpass"/>
            </a:endParaRPr>
          </a:p>
        </p:txBody>
      </p:sp>
      <p:cxnSp>
        <p:nvCxnSpPr>
          <p:cNvPr id="4317" name="Shape 4317"/>
          <p:cNvCxnSpPr>
            <a:stCxn id="4298" idx="2"/>
            <a:endCxn id="4314" idx="1"/>
          </p:cNvCxnSpPr>
          <p:nvPr/>
        </p:nvCxnSpPr>
        <p:spPr>
          <a:xfrm rot="-5400000" flipH="1">
            <a:off x="4370102" y="1093628"/>
            <a:ext cx="554400" cy="5661000"/>
          </a:xfrm>
          <a:prstGeom prst="bentConnector2">
            <a:avLst/>
          </a:prstGeom>
          <a:noFill/>
          <a:ln w="9525" cap="flat" cmpd="sng">
            <a:solidFill>
              <a:srgbClr val="595959"/>
            </a:solidFill>
            <a:prstDash val="solid"/>
            <a:round/>
            <a:headEnd type="none" w="lg" len="lg"/>
            <a:tailEnd type="triangle" w="lg" len="lg"/>
          </a:ln>
        </p:spPr>
      </p:cxnSp>
      <p:sp>
        <p:nvSpPr>
          <p:cNvPr id="4318" name="Shape 4318"/>
          <p:cNvSpPr txBox="1"/>
          <p:nvPr/>
        </p:nvSpPr>
        <p:spPr>
          <a:xfrm>
            <a:off x="3674550" y="4176798"/>
            <a:ext cx="1794900" cy="277200"/>
          </a:xfrm>
          <a:prstGeom prst="rect">
            <a:avLst/>
          </a:prstGeom>
          <a:noFill/>
          <a:ln>
            <a:noFill/>
          </a:ln>
        </p:spPr>
        <p:txBody>
          <a:bodyPr wrap="square" lIns="91425" tIns="91425" rIns="91425" bIns="91425" anchor="t" anchorCtr="0">
            <a:noAutofit/>
          </a:bodyPr>
          <a:lstStyle/>
          <a:p>
            <a:pPr marL="0" lvl="0" indent="0" algn="ctr" rtl="0">
              <a:lnSpc>
                <a:spcPct val="130000"/>
              </a:lnSpc>
              <a:spcBef>
                <a:spcPts val="0"/>
              </a:spcBef>
              <a:spcAft>
                <a:spcPts val="0"/>
              </a:spcAft>
              <a:buNone/>
            </a:pPr>
            <a:r>
              <a:rPr lang="en" sz="1000">
                <a:latin typeface="Overpass" pitchFamily="2" charset="77"/>
                <a:ea typeface="Overpass"/>
                <a:cs typeface="Overpass"/>
                <a:sym typeface="Overpass"/>
              </a:rPr>
              <a:t>mount binding secret</a:t>
            </a:r>
            <a:endParaRPr sz="1000">
              <a:latin typeface="Overpass" pitchFamily="2" charset="77"/>
              <a:ea typeface="Overpass"/>
              <a:cs typeface="Overpass"/>
              <a:sym typeface="Overpass"/>
            </a:endParaRPr>
          </a:p>
        </p:txBody>
      </p:sp>
      <p:sp>
        <p:nvSpPr>
          <p:cNvPr id="4319" name="Shape 4319"/>
          <p:cNvSpPr txBox="1"/>
          <p:nvPr/>
        </p:nvSpPr>
        <p:spPr>
          <a:xfrm>
            <a:off x="5592400" y="1370025"/>
            <a:ext cx="2736900" cy="122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latin typeface="Overpass" pitchFamily="2" charset="77"/>
                <a:ea typeface="Overpass"/>
                <a:cs typeface="Overpass"/>
                <a:sym typeface="Overpass"/>
              </a:rPr>
              <a:t>Service Catalog creates a </a:t>
            </a:r>
            <a:r>
              <a:rPr lang="en" sz="1800">
                <a:solidFill>
                  <a:srgbClr val="1F87BB"/>
                </a:solidFill>
                <a:latin typeface="Overpass" pitchFamily="2" charset="77"/>
                <a:ea typeface="Consolas"/>
                <a:cs typeface="Consolas"/>
                <a:sym typeface="Consolas"/>
              </a:rPr>
              <a:t>secret</a:t>
            </a:r>
            <a:r>
              <a:rPr lang="en" sz="1800">
                <a:latin typeface="Overpass" pitchFamily="2" charset="77"/>
                <a:ea typeface="Overpass"/>
                <a:cs typeface="Overpass"/>
                <a:sym typeface="Overpass"/>
              </a:rPr>
              <a:t> for the binding, containing the database credentials</a:t>
            </a:r>
            <a:endParaRPr sz="1800">
              <a:latin typeface="Overpass" pitchFamily="2" charset="77"/>
              <a:ea typeface="Overpass"/>
              <a:cs typeface="Overpass"/>
              <a:sym typeface="Overpass"/>
            </a:endParaRPr>
          </a:p>
        </p:txBody>
      </p:sp>
      <p:sp>
        <p:nvSpPr>
          <p:cNvPr id="4320" name="Shape 4320"/>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latin typeface="Overpass" pitchFamily="2" charset="77"/>
              </a:rPr>
              <a:t>OPENSHIFT ANSIBLE BROKER </a:t>
            </a:r>
            <a:endParaRPr>
              <a:latin typeface="Overpass" pitchFamily="2" charset="77"/>
            </a:endParaRPr>
          </a:p>
          <a:p>
            <a:pPr marL="0" lvl="0" indent="0" algn="ctr" rtl="0">
              <a:spcBef>
                <a:spcPts val="0"/>
              </a:spcBef>
              <a:spcAft>
                <a:spcPts val="0"/>
              </a:spcAft>
              <a:buNone/>
            </a:pPr>
            <a:r>
              <a:rPr lang="en">
                <a:latin typeface="Overpass" pitchFamily="2" charset="77"/>
              </a:rPr>
              <a:t>BINDING</a:t>
            </a:r>
            <a:endParaRPr>
              <a:latin typeface="Overpass" pitchFamily="2" charset="77"/>
            </a:endParaRPr>
          </a:p>
        </p:txBody>
      </p:sp>
      <p:sp>
        <p:nvSpPr>
          <p:cNvPr id="2" name="Slide Number Placeholder 1">
            <a:extLst>
              <a:ext uri="{FF2B5EF4-FFF2-40B4-BE49-F238E27FC236}">
                <a16:creationId xmlns:a16="http://schemas.microsoft.com/office/drawing/2014/main" id="{E0FF8092-D7F3-6E43-919E-B4F3727C0AEC}"/>
              </a:ext>
            </a:extLst>
          </p:cNvPr>
          <p:cNvSpPr>
            <a:spLocks noGrp="1"/>
          </p:cNvSpPr>
          <p:nvPr>
            <p:ph type="sldNum" idx="12"/>
          </p:nvPr>
        </p:nvSpPr>
        <p:spPr/>
        <p:txBody>
          <a:bodyPr/>
          <a:lstStyle/>
          <a:p>
            <a:fld id="{00000000-1234-1234-1234-123412341234}" type="slidenum">
              <a:rPr lang="en" smtClean="0"/>
              <a:pPr/>
              <a:t>98</a:t>
            </a:fld>
            <a:endParaRPr lang="e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324"/>
        <p:cNvGrpSpPr/>
        <p:nvPr/>
      </p:nvGrpSpPr>
      <p:grpSpPr>
        <a:xfrm>
          <a:off x="0" y="0"/>
          <a:ext cx="0" cy="0"/>
          <a:chOff x="0" y="0"/>
          <a:chExt cx="0" cy="0"/>
        </a:xfrm>
      </p:grpSpPr>
      <p:pic>
        <p:nvPicPr>
          <p:cNvPr id="4326" name="Shape 4326"/>
          <p:cNvPicPr preferRelativeResize="0"/>
          <p:nvPr/>
        </p:nvPicPr>
        <p:blipFill>
          <a:blip r:embed="rId3">
            <a:alphaModFix/>
          </a:blip>
          <a:stretch>
            <a:fillRect/>
          </a:stretch>
        </p:blipFill>
        <p:spPr>
          <a:xfrm>
            <a:off x="1265250" y="2954112"/>
            <a:ext cx="1103104" cy="692815"/>
          </a:xfrm>
          <a:prstGeom prst="rect">
            <a:avLst/>
          </a:prstGeom>
          <a:noFill/>
          <a:ln w="9525" cap="flat" cmpd="sng">
            <a:solidFill>
              <a:srgbClr val="999999"/>
            </a:solidFill>
            <a:prstDash val="solid"/>
            <a:round/>
            <a:headEnd type="none" w="med" len="med"/>
            <a:tailEnd type="none" w="med" len="med"/>
          </a:ln>
        </p:spPr>
      </p:pic>
      <p:pic>
        <p:nvPicPr>
          <p:cNvPr id="4327" name="Shape 4327"/>
          <p:cNvPicPr preferRelativeResize="0"/>
          <p:nvPr/>
        </p:nvPicPr>
        <p:blipFill>
          <a:blip r:embed="rId4">
            <a:alphaModFix/>
          </a:blip>
          <a:stretch>
            <a:fillRect/>
          </a:stretch>
        </p:blipFill>
        <p:spPr>
          <a:xfrm>
            <a:off x="649426" y="3014175"/>
            <a:ext cx="370571" cy="572700"/>
          </a:xfrm>
          <a:prstGeom prst="rect">
            <a:avLst/>
          </a:prstGeom>
          <a:noFill/>
          <a:ln>
            <a:noFill/>
          </a:ln>
        </p:spPr>
      </p:pic>
      <p:cxnSp>
        <p:nvCxnSpPr>
          <p:cNvPr id="4328" name="Shape 4328"/>
          <p:cNvCxnSpPr>
            <a:stCxn id="4327" idx="3"/>
            <a:endCxn id="4326" idx="1"/>
          </p:cNvCxnSpPr>
          <p:nvPr/>
        </p:nvCxnSpPr>
        <p:spPr>
          <a:xfrm>
            <a:off x="1019997" y="3300525"/>
            <a:ext cx="245400" cy="0"/>
          </a:xfrm>
          <a:prstGeom prst="straightConnector1">
            <a:avLst/>
          </a:prstGeom>
          <a:noFill/>
          <a:ln w="9525" cap="flat" cmpd="sng">
            <a:solidFill>
              <a:srgbClr val="595959"/>
            </a:solidFill>
            <a:prstDash val="solid"/>
            <a:round/>
            <a:headEnd type="none" w="lg" len="lg"/>
            <a:tailEnd type="triangle" w="lg" len="lg"/>
          </a:ln>
        </p:spPr>
      </p:cxnSp>
      <p:grpSp>
        <p:nvGrpSpPr>
          <p:cNvPr id="4329" name="Shape 4329"/>
          <p:cNvGrpSpPr/>
          <p:nvPr/>
        </p:nvGrpSpPr>
        <p:grpSpPr>
          <a:xfrm>
            <a:off x="3361650" y="2954125"/>
            <a:ext cx="1437000" cy="692700"/>
            <a:chOff x="3209250" y="2792350"/>
            <a:chExt cx="1437000" cy="692700"/>
          </a:xfrm>
        </p:grpSpPr>
        <p:sp>
          <p:nvSpPr>
            <p:cNvPr id="4330" name="Shape 4330"/>
            <p:cNvSpPr/>
            <p:nvPr/>
          </p:nvSpPr>
          <p:spPr>
            <a:xfrm>
              <a:off x="3209250" y="2792350"/>
              <a:ext cx="1437000" cy="692700"/>
            </a:xfrm>
            <a:prstGeom prst="rect">
              <a:avLst/>
            </a:prstGeom>
            <a:solidFill>
              <a:srgbClr val="89DBDB"/>
            </a:solidFill>
            <a:ln>
              <a:noFill/>
            </a:ln>
          </p:spPr>
          <p:txBody>
            <a:bodyPr wrap="square" lIns="91425" tIns="91425" rIns="91425" bIns="91425" anchor="ctr" anchorCtr="0">
              <a:noAutofit/>
            </a:bodyPr>
            <a:lstStyle/>
            <a:p>
              <a:pPr marL="0" lvl="0" indent="0" rtl="0">
                <a:spcBef>
                  <a:spcPts val="0"/>
                </a:spcBef>
                <a:spcAft>
                  <a:spcPts val="0"/>
                </a:spcAft>
                <a:buNone/>
              </a:pPr>
              <a:r>
                <a:rPr lang="en" sz="1000" b="1">
                  <a:latin typeface="Overpass" pitchFamily="2" charset="77"/>
                </a:rPr>
                <a:t>  </a:t>
              </a:r>
              <a:endParaRPr sz="900" b="1">
                <a:latin typeface="Overpass" pitchFamily="2" charset="77"/>
              </a:endParaRPr>
            </a:p>
          </p:txBody>
        </p:sp>
        <p:pic>
          <p:nvPicPr>
            <p:cNvPr id="4331" name="Shape 4331" descr="Ansible_Linux_www.hackthesec.co_.in_.png"/>
            <p:cNvPicPr preferRelativeResize="0"/>
            <p:nvPr/>
          </p:nvPicPr>
          <p:blipFill rotWithShape="1">
            <a:blip r:embed="rId5">
              <a:alphaModFix/>
            </a:blip>
            <a:srcRect l="21405" r="17206" b="24613"/>
            <a:stretch/>
          </p:blipFill>
          <p:spPr>
            <a:xfrm>
              <a:off x="3274855" y="2931720"/>
              <a:ext cx="429567" cy="429415"/>
            </a:xfrm>
            <a:prstGeom prst="rect">
              <a:avLst/>
            </a:prstGeom>
            <a:noFill/>
            <a:ln>
              <a:noFill/>
            </a:ln>
          </p:spPr>
        </p:pic>
        <p:sp>
          <p:nvSpPr>
            <p:cNvPr id="4332" name="Shape 4332"/>
            <p:cNvSpPr txBox="1"/>
            <p:nvPr/>
          </p:nvSpPr>
          <p:spPr>
            <a:xfrm>
              <a:off x="3617500" y="2908750"/>
              <a:ext cx="1023300" cy="4293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000">
                  <a:latin typeface="Overpass" pitchFamily="2" charset="77"/>
                  <a:ea typeface="Overpass"/>
                  <a:cs typeface="Overpass"/>
                  <a:sym typeface="Overpass"/>
                </a:rPr>
                <a:t>OpenShift Ansible</a:t>
              </a:r>
              <a:r>
                <a:rPr lang="en" sz="1000">
                  <a:solidFill>
                    <a:srgbClr val="000000"/>
                  </a:solidFill>
                  <a:latin typeface="Overpass" pitchFamily="2" charset="77"/>
                  <a:ea typeface="Overpass"/>
                  <a:cs typeface="Overpass"/>
                  <a:sym typeface="Overpass"/>
                </a:rPr>
                <a:t> Broker</a:t>
              </a:r>
              <a:endParaRPr sz="1000">
                <a:latin typeface="Overpass" pitchFamily="2" charset="77"/>
                <a:ea typeface="Overpass"/>
                <a:cs typeface="Overpass"/>
                <a:sym typeface="Overpass"/>
              </a:endParaRPr>
            </a:p>
          </p:txBody>
        </p:sp>
      </p:grpSp>
      <p:cxnSp>
        <p:nvCxnSpPr>
          <p:cNvPr id="4333" name="Shape 4333"/>
          <p:cNvCxnSpPr>
            <a:stCxn id="4326" idx="3"/>
            <a:endCxn id="4330" idx="1"/>
          </p:cNvCxnSpPr>
          <p:nvPr/>
        </p:nvCxnSpPr>
        <p:spPr>
          <a:xfrm>
            <a:off x="2368354" y="3300520"/>
            <a:ext cx="993300" cy="0"/>
          </a:xfrm>
          <a:prstGeom prst="straightConnector1">
            <a:avLst/>
          </a:prstGeom>
          <a:noFill/>
          <a:ln w="9525" cap="flat" cmpd="sng">
            <a:solidFill>
              <a:srgbClr val="595959"/>
            </a:solidFill>
            <a:prstDash val="solid"/>
            <a:round/>
            <a:headEnd type="none" w="lg" len="lg"/>
            <a:tailEnd type="triangle" w="lg" len="lg"/>
          </a:ln>
        </p:spPr>
      </p:cxnSp>
      <p:cxnSp>
        <p:nvCxnSpPr>
          <p:cNvPr id="4334" name="Shape 4334"/>
          <p:cNvCxnSpPr>
            <a:endCxn id="4330" idx="0"/>
          </p:cNvCxnSpPr>
          <p:nvPr/>
        </p:nvCxnSpPr>
        <p:spPr>
          <a:xfrm flipH="1">
            <a:off x="4080150" y="2492725"/>
            <a:ext cx="300" cy="461400"/>
          </a:xfrm>
          <a:prstGeom prst="straightConnector1">
            <a:avLst/>
          </a:prstGeom>
          <a:noFill/>
          <a:ln w="9525" cap="flat" cmpd="sng">
            <a:solidFill>
              <a:srgbClr val="595959"/>
            </a:solidFill>
            <a:prstDash val="solid"/>
            <a:round/>
            <a:headEnd type="none" w="lg" len="lg"/>
            <a:tailEnd type="triangle" w="lg" len="lg"/>
          </a:ln>
        </p:spPr>
      </p:cxnSp>
      <p:sp>
        <p:nvSpPr>
          <p:cNvPr id="4335" name="Shape 4335"/>
          <p:cNvSpPr/>
          <p:nvPr/>
        </p:nvSpPr>
        <p:spPr>
          <a:xfrm>
            <a:off x="7477950" y="2950225"/>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r>
              <a:rPr lang="en" sz="900">
                <a:latin typeface="Overpass" pitchFamily="2" charset="77"/>
                <a:ea typeface="Overpass"/>
                <a:cs typeface="Overpass"/>
                <a:sym typeface="Overpass"/>
              </a:rPr>
              <a:t>Postgre</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SQL</a:t>
            </a:r>
            <a:br>
              <a:rPr lang="en" sz="900">
                <a:latin typeface="Overpass" pitchFamily="2" charset="77"/>
                <a:ea typeface="Overpass"/>
                <a:cs typeface="Overpass"/>
                <a:sym typeface="Overpass"/>
              </a:rPr>
            </a:br>
            <a:r>
              <a:rPr lang="en" sz="900">
                <a:latin typeface="Overpass" pitchFamily="2" charset="77"/>
                <a:ea typeface="Overpass"/>
                <a:cs typeface="Overpass"/>
                <a:sym typeface="Overpass"/>
              </a:rPr>
              <a:t>Container</a:t>
            </a:r>
            <a:endParaRPr sz="700">
              <a:latin typeface="Overpass" pitchFamily="2" charset="77"/>
              <a:ea typeface="Overpass"/>
              <a:cs typeface="Overpass"/>
              <a:sym typeface="Overpass"/>
            </a:endParaRPr>
          </a:p>
        </p:txBody>
      </p:sp>
      <p:sp>
        <p:nvSpPr>
          <p:cNvPr id="4336" name="Shape 4336"/>
          <p:cNvSpPr txBox="1"/>
          <p:nvPr/>
        </p:nvSpPr>
        <p:spPr>
          <a:xfrm>
            <a:off x="5592400" y="1370025"/>
            <a:ext cx="2517900" cy="12279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1800">
                <a:latin typeface="Overpass" pitchFamily="2" charset="77"/>
                <a:ea typeface="Overpass"/>
                <a:cs typeface="Overpass"/>
                <a:sym typeface="Overpass"/>
              </a:rPr>
              <a:t>MediaWiki container uses the credentials in the </a:t>
            </a:r>
            <a:r>
              <a:rPr lang="en" sz="1800">
                <a:solidFill>
                  <a:srgbClr val="1F87BB"/>
                </a:solidFill>
                <a:latin typeface="Overpass" pitchFamily="2" charset="77"/>
                <a:ea typeface="Consolas"/>
                <a:cs typeface="Consolas"/>
                <a:sym typeface="Consolas"/>
              </a:rPr>
              <a:t>secret</a:t>
            </a:r>
            <a:r>
              <a:rPr lang="en" sz="1800">
                <a:latin typeface="Overpass" pitchFamily="2" charset="77"/>
                <a:ea typeface="Overpass"/>
                <a:cs typeface="Overpass"/>
                <a:sym typeface="Overpass"/>
              </a:rPr>
              <a:t> to connect to the PostgreSQL database</a:t>
            </a:r>
            <a:endParaRPr sz="1800">
              <a:latin typeface="Overpass" pitchFamily="2" charset="77"/>
              <a:ea typeface="Overpass"/>
              <a:cs typeface="Overpass"/>
              <a:sym typeface="Overpass"/>
            </a:endParaRPr>
          </a:p>
        </p:txBody>
      </p:sp>
      <p:sp>
        <p:nvSpPr>
          <p:cNvPr id="4337" name="Shape 4337"/>
          <p:cNvSpPr/>
          <p:nvPr/>
        </p:nvSpPr>
        <p:spPr>
          <a:xfrm>
            <a:off x="3202025" y="1319925"/>
            <a:ext cx="1452300" cy="1020300"/>
          </a:xfrm>
          <a:prstGeom prst="rect">
            <a:avLst/>
          </a:prstGeom>
          <a:solidFill>
            <a:srgbClr val="2396CF">
              <a:alpha val="61150"/>
            </a:srgbClr>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338" name="Shape 4338"/>
          <p:cNvSpPr/>
          <p:nvPr/>
        </p:nvSpPr>
        <p:spPr>
          <a:xfrm>
            <a:off x="3278225" y="1396124"/>
            <a:ext cx="1452300" cy="1020300"/>
          </a:xfrm>
          <a:prstGeom prst="rect">
            <a:avLst/>
          </a:prstGeom>
          <a:solidFill>
            <a:srgbClr val="1F87BB"/>
          </a:solidFill>
          <a:ln>
            <a:noFill/>
          </a:ln>
        </p:spPr>
        <p:txBody>
          <a:bodyPr wrap="square" lIns="91425" tIns="91425" rIns="91425" bIns="91425" anchor="t" anchorCtr="0">
            <a:noAutofit/>
          </a:bodyPr>
          <a:lstStyle/>
          <a:p>
            <a:pPr marL="0" lvl="0" indent="0" algn="ctr" rtl="0">
              <a:spcBef>
                <a:spcPts val="0"/>
              </a:spcBef>
              <a:spcAft>
                <a:spcPts val="0"/>
              </a:spcAft>
              <a:buNone/>
            </a:pPr>
            <a:endParaRPr sz="1000">
              <a:solidFill>
                <a:srgbClr val="FFFFFF"/>
              </a:solidFill>
              <a:latin typeface="Overpass" pitchFamily="2" charset="77"/>
              <a:ea typeface="Overpass"/>
              <a:cs typeface="Overpass"/>
              <a:sym typeface="Overpass"/>
            </a:endParaRPr>
          </a:p>
        </p:txBody>
      </p:sp>
      <p:sp>
        <p:nvSpPr>
          <p:cNvPr id="4339" name="Shape 4339"/>
          <p:cNvSpPr/>
          <p:nvPr/>
        </p:nvSpPr>
        <p:spPr>
          <a:xfrm>
            <a:off x="3354425" y="1472375"/>
            <a:ext cx="1452300" cy="1020300"/>
          </a:xfrm>
          <a:prstGeom prst="rect">
            <a:avLst/>
          </a:prstGeom>
          <a:solidFill>
            <a:srgbClr val="165D80"/>
          </a:solidFill>
          <a:ln>
            <a:noFill/>
          </a:ln>
        </p:spPr>
        <p:txBody>
          <a:bodyPr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Overpass" pitchFamily="2" charset="77"/>
                <a:ea typeface="Overpass"/>
                <a:cs typeface="Overpass"/>
                <a:sym typeface="Overpass"/>
              </a:rPr>
              <a:t>Red Hat </a:t>
            </a:r>
            <a:br>
              <a:rPr lang="en" sz="1000">
                <a:solidFill>
                  <a:srgbClr val="FFFFFF"/>
                </a:solidFill>
                <a:latin typeface="Overpass" pitchFamily="2" charset="77"/>
                <a:ea typeface="Overpass"/>
                <a:cs typeface="Overpass"/>
                <a:sym typeface="Overpass"/>
              </a:rPr>
            </a:br>
            <a:r>
              <a:rPr lang="en" sz="1000">
                <a:solidFill>
                  <a:srgbClr val="FFFFFF"/>
                </a:solidFill>
                <a:latin typeface="Overpass" pitchFamily="2" charset="77"/>
                <a:ea typeface="Overpass"/>
                <a:cs typeface="Overpass"/>
                <a:sym typeface="Overpass"/>
              </a:rPr>
              <a:t>Container Catalog</a:t>
            </a:r>
            <a:endParaRPr sz="1000">
              <a:solidFill>
                <a:srgbClr val="FFFFFF"/>
              </a:solidFill>
              <a:latin typeface="Overpass" pitchFamily="2" charset="77"/>
              <a:ea typeface="Overpass"/>
              <a:cs typeface="Overpass"/>
              <a:sym typeface="Overpass"/>
            </a:endParaRPr>
          </a:p>
        </p:txBody>
      </p:sp>
      <p:sp>
        <p:nvSpPr>
          <p:cNvPr id="4340" name="Shape 4340"/>
          <p:cNvSpPr txBox="1"/>
          <p:nvPr/>
        </p:nvSpPr>
        <p:spPr>
          <a:xfrm rot="5400000">
            <a:off x="4492079" y="1780618"/>
            <a:ext cx="1020300" cy="349200"/>
          </a:xfrm>
          <a:prstGeom prst="rect">
            <a:avLst/>
          </a:prstGeom>
          <a:noFill/>
          <a:ln>
            <a:noFill/>
          </a:ln>
        </p:spPr>
        <p:txBody>
          <a:bodyPr wrap="square" lIns="91425" tIns="91425" rIns="91425" bIns="91425" anchor="t" anchorCtr="0">
            <a:noAutofit/>
          </a:bodyPr>
          <a:lstStyle/>
          <a:p>
            <a:pPr marL="0" lvl="0" indent="0" rtl="0">
              <a:spcBef>
                <a:spcPts val="0"/>
              </a:spcBef>
              <a:spcAft>
                <a:spcPts val="0"/>
              </a:spcAft>
              <a:buNone/>
            </a:pPr>
            <a:r>
              <a:rPr lang="en" sz="700">
                <a:solidFill>
                  <a:srgbClr val="000000"/>
                </a:solidFill>
                <a:latin typeface="Overpass" pitchFamily="2" charset="77"/>
                <a:ea typeface="Overpass"/>
                <a:cs typeface="Overpass"/>
                <a:sym typeface="Overpass"/>
              </a:rPr>
              <a:t>Docker Hub</a:t>
            </a:r>
            <a:endParaRPr sz="700">
              <a:latin typeface="Overpass" pitchFamily="2" charset="77"/>
              <a:ea typeface="Overpass"/>
              <a:cs typeface="Overpass"/>
              <a:sym typeface="Overpass"/>
            </a:endParaRPr>
          </a:p>
          <a:p>
            <a:pPr marL="0" lvl="0" indent="0" rtl="0">
              <a:spcBef>
                <a:spcPts val="0"/>
              </a:spcBef>
              <a:spcAft>
                <a:spcPts val="0"/>
              </a:spcAft>
              <a:buNone/>
            </a:pPr>
            <a:r>
              <a:rPr lang="en" sz="700">
                <a:latin typeface="Overpass" pitchFamily="2" charset="77"/>
                <a:ea typeface="Overpass"/>
                <a:cs typeface="Overpass"/>
                <a:sym typeface="Overpass"/>
              </a:rPr>
              <a:t>OpenShift Registry</a:t>
            </a:r>
            <a:endParaRPr sz="700">
              <a:latin typeface="Overpass" pitchFamily="2" charset="77"/>
              <a:ea typeface="Overpass"/>
              <a:cs typeface="Overpass"/>
              <a:sym typeface="Overpass"/>
            </a:endParaRPr>
          </a:p>
        </p:txBody>
      </p:sp>
      <p:sp>
        <p:nvSpPr>
          <p:cNvPr id="4341" name="Shape 4341"/>
          <p:cNvSpPr/>
          <p:nvPr/>
        </p:nvSpPr>
        <p:spPr>
          <a:xfrm>
            <a:off x="3613475" y="1964161"/>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mediawiki-apb</a:t>
            </a:r>
            <a:endParaRPr sz="800">
              <a:latin typeface="Overpass" pitchFamily="2" charset="77"/>
              <a:ea typeface="Overpass"/>
              <a:cs typeface="Overpass"/>
              <a:sym typeface="Overpass"/>
            </a:endParaRPr>
          </a:p>
        </p:txBody>
      </p:sp>
      <p:sp>
        <p:nvSpPr>
          <p:cNvPr id="4342" name="Shape 4342"/>
          <p:cNvSpPr/>
          <p:nvPr/>
        </p:nvSpPr>
        <p:spPr>
          <a:xfrm>
            <a:off x="3613475" y="2224036"/>
            <a:ext cx="933900" cy="211200"/>
          </a:xfrm>
          <a:prstGeom prst="rect">
            <a:avLst/>
          </a:prstGeom>
          <a:solidFill>
            <a:srgbClr val="B8E9EC"/>
          </a:solidFill>
          <a:ln>
            <a:noFill/>
          </a:ln>
        </p:spPr>
        <p:txBody>
          <a:bodyPr wrap="square" lIns="91425" tIns="91425" rIns="91425" bIns="91425" anchor="ctr" anchorCtr="0">
            <a:noAutofit/>
          </a:bodyPr>
          <a:lstStyle/>
          <a:p>
            <a:pPr marL="0" lvl="0" indent="0" algn="ctr" rtl="0">
              <a:spcBef>
                <a:spcPts val="0"/>
              </a:spcBef>
              <a:spcAft>
                <a:spcPts val="0"/>
              </a:spcAft>
              <a:buNone/>
            </a:pPr>
            <a:r>
              <a:rPr lang="en" sz="800">
                <a:latin typeface="Overpass" pitchFamily="2" charset="77"/>
                <a:ea typeface="Overpass"/>
                <a:cs typeface="Overpass"/>
                <a:sym typeface="Overpass"/>
              </a:rPr>
              <a:t>postgresql-apb</a:t>
            </a:r>
            <a:endParaRPr sz="800">
              <a:latin typeface="Overpass" pitchFamily="2" charset="77"/>
              <a:ea typeface="Overpass"/>
              <a:cs typeface="Overpass"/>
              <a:sym typeface="Overpass"/>
            </a:endParaRPr>
          </a:p>
        </p:txBody>
      </p:sp>
      <p:sp>
        <p:nvSpPr>
          <p:cNvPr id="4343" name="Shape 4343"/>
          <p:cNvSpPr/>
          <p:nvPr/>
        </p:nvSpPr>
        <p:spPr>
          <a:xfrm>
            <a:off x="7477950" y="3854950"/>
            <a:ext cx="692700" cy="692700"/>
          </a:xfrm>
          <a:prstGeom prst="rect">
            <a:avLst/>
          </a:prstGeom>
          <a:solidFill>
            <a:srgbClr val="FFAB40"/>
          </a:solidFill>
          <a:ln>
            <a:noFill/>
          </a:ln>
        </p:spPr>
        <p:txBody>
          <a:bodyPr wrap="square" lIns="91425" tIns="91425" rIns="91425" bIns="91425" anchor="ctr" anchorCtr="0">
            <a:noAutofit/>
          </a:bodyPr>
          <a:lstStyle/>
          <a:p>
            <a:pPr marL="0" lvl="0" indent="0" algn="ctr" rtl="0">
              <a:lnSpc>
                <a:spcPct val="100000"/>
              </a:lnSpc>
              <a:spcBef>
                <a:spcPts val="0"/>
              </a:spcBef>
              <a:spcAft>
                <a:spcPts val="0"/>
              </a:spcAft>
              <a:buNone/>
            </a:pPr>
            <a:endParaRPr sz="700">
              <a:latin typeface="Overpass" pitchFamily="2" charset="77"/>
              <a:ea typeface="Overpass"/>
              <a:cs typeface="Overpass"/>
              <a:sym typeface="Overpass"/>
            </a:endParaRPr>
          </a:p>
        </p:txBody>
      </p:sp>
      <p:sp>
        <p:nvSpPr>
          <p:cNvPr id="4344" name="Shape 4344"/>
          <p:cNvSpPr txBox="1"/>
          <p:nvPr/>
        </p:nvSpPr>
        <p:spPr>
          <a:xfrm>
            <a:off x="7417635" y="3889900"/>
            <a:ext cx="811500" cy="642300"/>
          </a:xfrm>
          <a:prstGeom prst="rect">
            <a:avLst/>
          </a:prstGeom>
          <a:noFill/>
          <a:ln>
            <a:noFill/>
          </a:ln>
        </p:spPr>
        <p:txBody>
          <a:bodyPr wrap="square" lIns="91425" tIns="91425" rIns="91425" bIns="91425" anchor="ctr" anchorCtr="0">
            <a:noAutofit/>
          </a:bodyPr>
          <a:lstStyle/>
          <a:p>
            <a:pPr marL="0" lvl="0" indent="0" algn="ctr" rtl="0">
              <a:spcBef>
                <a:spcPts val="0"/>
              </a:spcBef>
              <a:spcAft>
                <a:spcPts val="0"/>
              </a:spcAft>
              <a:buNone/>
            </a:pPr>
            <a:r>
              <a:rPr lang="en" sz="900">
                <a:solidFill>
                  <a:srgbClr val="000000"/>
                </a:solidFill>
                <a:latin typeface="Overpass" pitchFamily="2" charset="77"/>
                <a:ea typeface="Overpass"/>
                <a:cs typeface="Overpass"/>
                <a:sym typeface="Overpass"/>
              </a:rPr>
              <a:t>MediaWiki</a:t>
            </a:r>
            <a:br>
              <a:rPr lang="en" sz="900">
                <a:solidFill>
                  <a:srgbClr val="000000"/>
                </a:solidFill>
                <a:latin typeface="Overpass" pitchFamily="2" charset="77"/>
                <a:ea typeface="Overpass"/>
                <a:cs typeface="Overpass"/>
                <a:sym typeface="Overpass"/>
              </a:rPr>
            </a:br>
            <a:r>
              <a:rPr lang="en" sz="900">
                <a:solidFill>
                  <a:srgbClr val="000000"/>
                </a:solidFill>
                <a:latin typeface="Overpass" pitchFamily="2" charset="77"/>
                <a:ea typeface="Overpass"/>
                <a:cs typeface="Overpass"/>
                <a:sym typeface="Overpass"/>
              </a:rPr>
              <a:t>Container</a:t>
            </a:r>
            <a:endParaRPr sz="700">
              <a:solidFill>
                <a:srgbClr val="000000"/>
              </a:solidFill>
              <a:latin typeface="Overpass" pitchFamily="2" charset="77"/>
              <a:ea typeface="Overpass"/>
              <a:cs typeface="Overpass"/>
              <a:sym typeface="Overpass"/>
            </a:endParaRPr>
          </a:p>
        </p:txBody>
      </p:sp>
      <p:sp>
        <p:nvSpPr>
          <p:cNvPr id="4345" name="Shape 4345"/>
          <p:cNvSpPr txBox="1"/>
          <p:nvPr/>
        </p:nvSpPr>
        <p:spPr>
          <a:xfrm>
            <a:off x="1239277" y="2489706"/>
            <a:ext cx="1103100" cy="360900"/>
          </a:xfrm>
          <a:prstGeom prst="rect">
            <a:avLst/>
          </a:prstGeom>
          <a:noFill/>
          <a:ln>
            <a:noFill/>
          </a:ln>
        </p:spPr>
        <p:txBody>
          <a:bodyPr wrap="square" lIns="91425" tIns="91425" rIns="91425" bIns="91425" anchor="t" anchorCtr="0">
            <a:noAutofit/>
          </a:bodyPr>
          <a:lstStyle/>
          <a:p>
            <a:pPr marL="0" lvl="0" indent="0" algn="ctr" rtl="0">
              <a:spcBef>
                <a:spcPts val="0"/>
              </a:spcBef>
              <a:spcAft>
                <a:spcPts val="0"/>
              </a:spcAft>
              <a:buNone/>
            </a:pPr>
            <a:r>
              <a:rPr lang="en" sz="1000">
                <a:latin typeface="Overpass" pitchFamily="2" charset="77"/>
                <a:ea typeface="Overpass"/>
                <a:cs typeface="Overpass"/>
                <a:sym typeface="Overpass"/>
              </a:rPr>
              <a:t>OpenShift </a:t>
            </a:r>
            <a:br>
              <a:rPr lang="en" sz="1000">
                <a:latin typeface="Overpass" pitchFamily="2" charset="77"/>
                <a:ea typeface="Overpass"/>
                <a:cs typeface="Overpass"/>
                <a:sym typeface="Overpass"/>
              </a:rPr>
            </a:br>
            <a:r>
              <a:rPr lang="en" sz="1000">
                <a:latin typeface="Overpass" pitchFamily="2" charset="77"/>
                <a:ea typeface="Overpass"/>
                <a:cs typeface="Overpass"/>
                <a:sym typeface="Overpass"/>
              </a:rPr>
              <a:t>Service Catalog</a:t>
            </a:r>
            <a:endParaRPr sz="1000">
              <a:latin typeface="Overpass" pitchFamily="2" charset="77"/>
              <a:ea typeface="Overpass"/>
              <a:cs typeface="Overpass"/>
              <a:sym typeface="Overpass"/>
            </a:endParaRPr>
          </a:p>
        </p:txBody>
      </p:sp>
      <p:cxnSp>
        <p:nvCxnSpPr>
          <p:cNvPr id="4346" name="Shape 4346"/>
          <p:cNvCxnSpPr>
            <a:stCxn id="4326" idx="2"/>
            <a:endCxn id="4343" idx="1"/>
          </p:cNvCxnSpPr>
          <p:nvPr/>
        </p:nvCxnSpPr>
        <p:spPr>
          <a:xfrm rot="-5400000" flipH="1">
            <a:off x="4370102" y="1093628"/>
            <a:ext cx="554400" cy="5661000"/>
          </a:xfrm>
          <a:prstGeom prst="bentConnector2">
            <a:avLst/>
          </a:prstGeom>
          <a:noFill/>
          <a:ln w="9525" cap="flat" cmpd="sng">
            <a:solidFill>
              <a:srgbClr val="595959"/>
            </a:solidFill>
            <a:prstDash val="solid"/>
            <a:round/>
            <a:headEnd type="none" w="lg" len="lg"/>
            <a:tailEnd type="triangle" w="lg" len="lg"/>
          </a:ln>
        </p:spPr>
      </p:cxnSp>
      <p:sp>
        <p:nvSpPr>
          <p:cNvPr id="4347" name="Shape 4347"/>
          <p:cNvSpPr txBox="1"/>
          <p:nvPr/>
        </p:nvSpPr>
        <p:spPr>
          <a:xfrm>
            <a:off x="3674550" y="4176798"/>
            <a:ext cx="1794900" cy="277200"/>
          </a:xfrm>
          <a:prstGeom prst="rect">
            <a:avLst/>
          </a:prstGeom>
          <a:noFill/>
          <a:ln>
            <a:noFill/>
          </a:ln>
        </p:spPr>
        <p:txBody>
          <a:bodyPr wrap="square" lIns="91425" tIns="91425" rIns="91425" bIns="91425" anchor="t" anchorCtr="0">
            <a:noAutofit/>
          </a:bodyPr>
          <a:lstStyle/>
          <a:p>
            <a:pPr marL="0" lvl="0" indent="0" algn="ctr" rtl="0">
              <a:lnSpc>
                <a:spcPct val="130000"/>
              </a:lnSpc>
              <a:spcBef>
                <a:spcPts val="0"/>
              </a:spcBef>
              <a:spcAft>
                <a:spcPts val="0"/>
              </a:spcAft>
              <a:buNone/>
            </a:pPr>
            <a:r>
              <a:rPr lang="en" sz="1000">
                <a:latin typeface="Overpass" pitchFamily="2" charset="77"/>
                <a:ea typeface="Overpass"/>
                <a:cs typeface="Overpass"/>
                <a:sym typeface="Overpass"/>
              </a:rPr>
              <a:t>mount binding secret</a:t>
            </a:r>
            <a:endParaRPr sz="1000">
              <a:latin typeface="Overpass" pitchFamily="2" charset="77"/>
              <a:ea typeface="Overpass"/>
              <a:cs typeface="Overpass"/>
              <a:sym typeface="Overpass"/>
            </a:endParaRPr>
          </a:p>
        </p:txBody>
      </p:sp>
      <p:cxnSp>
        <p:nvCxnSpPr>
          <p:cNvPr id="4348" name="Shape 4348"/>
          <p:cNvCxnSpPr>
            <a:stCxn id="4344" idx="0"/>
            <a:endCxn id="4335" idx="2"/>
          </p:cNvCxnSpPr>
          <p:nvPr/>
        </p:nvCxnSpPr>
        <p:spPr>
          <a:xfrm rot="10800000" flipH="1">
            <a:off x="7823385" y="3643000"/>
            <a:ext cx="900" cy="246900"/>
          </a:xfrm>
          <a:prstGeom prst="straightConnector1">
            <a:avLst/>
          </a:prstGeom>
          <a:noFill/>
          <a:ln w="9525" cap="flat" cmpd="sng">
            <a:solidFill>
              <a:srgbClr val="595959"/>
            </a:solidFill>
            <a:prstDash val="solid"/>
            <a:round/>
            <a:headEnd type="triangle" w="lg" len="lg"/>
            <a:tailEnd type="triangle" w="lg" len="lg"/>
          </a:ln>
        </p:spPr>
      </p:cxnSp>
      <p:sp>
        <p:nvSpPr>
          <p:cNvPr id="4349" name="Shape 4349"/>
          <p:cNvSpPr txBox="1">
            <a:spLocks noGrp="1"/>
          </p:cNvSpPr>
          <p:nvPr>
            <p:ph type="title"/>
          </p:nvPr>
        </p:nvSpPr>
        <p:spPr>
          <a:xfrm>
            <a:off x="826650" y="0"/>
            <a:ext cx="7490700" cy="1063200"/>
          </a:xfrm>
          <a:prstGeom prst="rect">
            <a:avLst/>
          </a:prstGeom>
        </p:spPr>
        <p:txBody>
          <a:bodyPr wrap="square" lIns="91425" tIns="91425" rIns="91425" bIns="91425" anchor="b" anchorCtr="0">
            <a:noAutofit/>
          </a:bodyPr>
          <a:lstStyle/>
          <a:p>
            <a:pPr marL="0" lvl="0" indent="0" algn="ctr" rtl="0">
              <a:spcBef>
                <a:spcPts val="0"/>
              </a:spcBef>
              <a:spcAft>
                <a:spcPts val="0"/>
              </a:spcAft>
              <a:buNone/>
            </a:pPr>
            <a:r>
              <a:rPr lang="en">
                <a:latin typeface="Overpass" pitchFamily="2" charset="77"/>
              </a:rPr>
              <a:t>OPENSHIFT ANSIBLE BROKER  </a:t>
            </a:r>
            <a:endParaRPr>
              <a:latin typeface="Overpass" pitchFamily="2" charset="77"/>
            </a:endParaRPr>
          </a:p>
          <a:p>
            <a:pPr marL="0" lvl="0" indent="0" algn="ctr" rtl="0">
              <a:spcBef>
                <a:spcPts val="0"/>
              </a:spcBef>
              <a:spcAft>
                <a:spcPts val="0"/>
              </a:spcAft>
              <a:buNone/>
            </a:pPr>
            <a:r>
              <a:rPr lang="en">
                <a:latin typeface="Overpass" pitchFamily="2" charset="77"/>
              </a:rPr>
              <a:t>BINDING</a:t>
            </a:r>
            <a:endParaRPr>
              <a:latin typeface="Overpass" pitchFamily="2" charset="77"/>
            </a:endParaRPr>
          </a:p>
        </p:txBody>
      </p:sp>
      <p:sp>
        <p:nvSpPr>
          <p:cNvPr id="2" name="Slide Number Placeholder 1">
            <a:extLst>
              <a:ext uri="{FF2B5EF4-FFF2-40B4-BE49-F238E27FC236}">
                <a16:creationId xmlns:a16="http://schemas.microsoft.com/office/drawing/2014/main" id="{044D020D-C13B-864E-856B-B97E3A1B3ECF}"/>
              </a:ext>
            </a:extLst>
          </p:cNvPr>
          <p:cNvSpPr>
            <a:spLocks noGrp="1"/>
          </p:cNvSpPr>
          <p:nvPr>
            <p:ph type="sldNum" idx="12"/>
          </p:nvPr>
        </p:nvSpPr>
        <p:spPr/>
        <p:txBody>
          <a:bodyPr/>
          <a:lstStyle/>
          <a:p>
            <a:fld id="{00000000-1234-1234-1234-123412341234}" type="slidenum">
              <a:rPr lang="en" smtClean="0"/>
              <a:pPr/>
              <a:t>99</a:t>
            </a:fld>
            <a:endParaRPr lang="en" dirty="0"/>
          </a:p>
        </p:txBody>
      </p:sp>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1657CA3076464E8EBEFF7871FDD199" ma:contentTypeVersion="1" ma:contentTypeDescription="Create a new document." ma:contentTypeScope="" ma:versionID="c051ba5f79a4071cdccbb9aa2be7a6ba">
  <xsd:schema xmlns:xsd="http://www.w3.org/2001/XMLSchema" xmlns:xs="http://www.w3.org/2001/XMLSchema" xmlns:p="http://schemas.microsoft.com/office/2006/metadata/properties" xmlns:ns2="8e2d1245-3e89-4753-abdb-8b76d28839cb" targetNamespace="http://schemas.microsoft.com/office/2006/metadata/properties" ma:root="true" ma:fieldsID="e550c4491739d3fb6c5b69019aa57551" ns2:_="">
    <xsd:import namespace="8e2d1245-3e89-4753-abdb-8b76d28839cb"/>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d1245-3e89-4753-abdb-8b76d28839c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DB9B60-7986-4721-B36A-53407FBB37F1}"/>
</file>

<file path=customXml/itemProps2.xml><?xml version="1.0" encoding="utf-8"?>
<ds:datastoreItem xmlns:ds="http://schemas.openxmlformats.org/officeDocument/2006/customXml" ds:itemID="{2CD70C9E-1885-4A17-B9EB-064A76196BBB}"/>
</file>

<file path=customXml/itemProps3.xml><?xml version="1.0" encoding="utf-8"?>
<ds:datastoreItem xmlns:ds="http://schemas.openxmlformats.org/officeDocument/2006/customXml" ds:itemID="{853EBAE8-6BB3-4CCC-A669-AF7B4750EA00}"/>
</file>

<file path=docProps/app.xml><?xml version="1.0" encoding="utf-8"?>
<Properties xmlns="http://schemas.openxmlformats.org/officeDocument/2006/extended-properties" xmlns:vt="http://schemas.openxmlformats.org/officeDocument/2006/docPropsVTypes">
  <TotalTime>1828</TotalTime>
  <Words>17884</Words>
  <Application>Microsoft Macintosh PowerPoint</Application>
  <PresentationFormat>On-screen Show (16:9)</PresentationFormat>
  <Paragraphs>3067</Paragraphs>
  <Slides>154</Slides>
  <Notes>152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154</vt:i4>
      </vt:variant>
    </vt:vector>
  </HeadingPairs>
  <TitlesOfParts>
    <vt:vector size="166" baseType="lpstr">
      <vt:lpstr>Proxima Nova</vt:lpstr>
      <vt:lpstr>Lucida Sans</vt:lpstr>
      <vt:lpstr>Arial</vt:lpstr>
      <vt:lpstr>Consolas</vt:lpstr>
      <vt:lpstr>Roboto</vt:lpstr>
      <vt:lpstr>Courier New</vt:lpstr>
      <vt:lpstr>Overpass</vt:lpstr>
      <vt:lpstr>Open Sans</vt:lpstr>
      <vt:lpstr>Trebuchet MS</vt:lpstr>
      <vt:lpstr>Century Gothic</vt:lpstr>
      <vt:lpstr>Simple Light</vt:lpstr>
      <vt:lpstr>Content</vt:lpstr>
      <vt:lpstr>CONTAINERS</vt:lpstr>
      <vt:lpstr>WHAT ARE CONTAINERS? It Depends Who You 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container ?</vt:lpstr>
      <vt:lpstr>What is Kubernetes &amp; why ?</vt:lpstr>
      <vt:lpstr>OPENSHIFT ARCHITECTURE</vt:lpstr>
      <vt:lpstr>YOUR CHOICE OF INFRASTRUCTURE</vt:lpstr>
      <vt:lpstr>NODES RHEL INSTANCES WHERE APPS RUN</vt:lpstr>
      <vt:lpstr>APPS RUN IN CONTAINERS</vt:lpstr>
      <vt:lpstr>PODS ARE THE UNIT OF ORCHESTRATION</vt:lpstr>
      <vt:lpstr>MASTERS ARE THE CONTROL PLANE</vt:lpstr>
      <vt:lpstr>API AND AUTHENTICATION</vt:lpstr>
      <vt:lpstr>DESIRED AND CURRENT STATE</vt:lpstr>
      <vt:lpstr>INTEGRATED CONTAINER REGISTRY</vt:lpstr>
      <vt:lpstr>ORCHESTRATION AND SCHEDULING</vt:lpstr>
      <vt:lpstr>PLACEMENT BY POLICY</vt:lpstr>
      <vt:lpstr>AUTOSCALING PODS</vt:lpstr>
      <vt:lpstr>SERVICE DISCOVERY</vt:lpstr>
      <vt:lpstr>PERSISTENT DATA IN CONTAINERS</vt:lpstr>
      <vt:lpstr>ROUTING AND LOAD-BALANCING</vt:lpstr>
      <vt:lpstr>ACCESS VIA WEB, CLI, IDE AND API</vt:lpstr>
      <vt:lpstr>PowerPoint Presentation</vt:lpstr>
      <vt:lpstr>PowerPoint Presentation</vt:lpstr>
      <vt:lpstr>PowerPoint Presentation</vt:lpstr>
      <vt:lpstr>PowerPoint Presentation</vt:lpstr>
      <vt:lpstr>PowerPoint Presentation</vt:lpstr>
      <vt:lpstr>ISVs Are Targeting Containers</vt:lpstr>
      <vt:lpstr>Service Based Architecture</vt:lpstr>
      <vt:lpstr>NextGen Principles : IT as a Service Provider</vt:lpstr>
      <vt:lpstr>NextGen Principles : Clean Separation Concerns</vt:lpstr>
      <vt:lpstr>How did get here?</vt:lpstr>
      <vt:lpstr>What Have We Learned?</vt:lpstr>
      <vt:lpstr>PowerPoint Presentation</vt:lpstr>
      <vt:lpstr>PowerPoint Presentation</vt:lpstr>
      <vt:lpstr>TECHNICAL DEEP DIVE</vt:lpstr>
      <vt:lpstr>MONITORING  APPLICATION HEALTH</vt:lpstr>
      <vt:lpstr>AUTO-HEALING FAILED PODS</vt:lpstr>
      <vt:lpstr>AUTO-HEALING FAILED CONTAINERS</vt:lpstr>
      <vt:lpstr>AUTO-HEALING FAILED CONTAINERS</vt:lpstr>
      <vt:lpstr>AUTO-HEALING FAILED CONTAINERS</vt:lpstr>
      <vt:lpstr>AUTO-HEALING FAILED CONTAINERS</vt:lpstr>
      <vt:lpstr>NETWORKING</vt:lpstr>
      <vt:lpstr>BUILT-IN SERVICE DISCOVERY INTERNAL LOAD-BALANCING </vt:lpstr>
      <vt:lpstr>BUILT-IN SERVICE DISCOVERY INTERNAL LOAD-BALANCING </vt:lpstr>
      <vt:lpstr>ROUTE EXPOSES SERVICES EXTERNALLY</vt:lpstr>
      <vt:lpstr>ROUTING AND EXTERNAL LOAD-BALANCING</vt:lpstr>
      <vt:lpstr>ROUTE SPLIT TRAFFIC</vt:lpstr>
      <vt:lpstr>EXTERNAL TRAFFIC TO A SERVICE  ON A RANDOM PORT WITH NODEPORT</vt:lpstr>
      <vt:lpstr>EXTERNAL TRAFFIC TO A SERVICE  ON ANY PORT WITH INGRESS</vt:lpstr>
      <vt:lpstr>CONTROL OUTGOING TRAFFIC  SOURCE IP WITH EGRESS ROUTER</vt:lpstr>
      <vt:lpstr>OPENSHIFT NETWORKING</vt:lpstr>
      <vt:lpstr>OPENSHIFT NETWORK PLUGINS</vt:lpstr>
      <vt:lpstr>OPENSHIFT NETWORKING</vt:lpstr>
      <vt:lpstr>OPENSHIFT SDN</vt:lpstr>
      <vt:lpstr>OPENSHIFT SDN - NETWORK POLICY</vt:lpstr>
      <vt:lpstr>OPENSHIFT SDN - OVS PACKET FLOW </vt:lpstr>
      <vt:lpstr>OPENSHIFT SDN - OVS PACKET FLOW </vt:lpstr>
      <vt:lpstr>OPENSHIFT SDN - OVS PACKET FLOW </vt:lpstr>
      <vt:lpstr>OPENSHIFT SDN WITH  FLANNEL FOR OPENSTACK</vt:lpstr>
      <vt:lpstr>LOGGING &amp; METRICS</vt:lpstr>
      <vt:lpstr>CENTRAL LOG MANAGEMENT WITH EFK</vt:lpstr>
      <vt:lpstr>CENTRAL LOG MANAGEMENT WITH EFK</vt:lpstr>
      <vt:lpstr>CONTAINER METRICS</vt:lpstr>
      <vt:lpstr>CONTAINER METRICS</vt:lpstr>
      <vt:lpstr>SECURITY</vt:lpstr>
      <vt:lpstr>TEN LAYERS OF CONTAINER SECURITY</vt:lpstr>
      <vt:lpstr>SECRET MANAGEMENT</vt:lpstr>
      <vt:lpstr>PERSISTENT STORAGE</vt:lpstr>
      <vt:lpstr>PERSISTENT STORAGE</vt:lpstr>
      <vt:lpstr>PERSISTENT STORAGE</vt:lpstr>
      <vt:lpstr>DYNAMIC VOLUME PROVISIONING</vt:lpstr>
      <vt:lpstr>CONTAINER-NATIVE STORAGE</vt:lpstr>
      <vt:lpstr>CONTAINER-NATIVE STORAGE</vt:lpstr>
      <vt:lpstr>SERVICE BROKER</vt:lpstr>
      <vt:lpstr>WHY A SERVICE BROKER?</vt:lpstr>
      <vt:lpstr>PowerPoint Presentation</vt:lpstr>
      <vt:lpstr>WHAT IS A SERVICE BROKER?</vt:lpstr>
      <vt:lpstr>OPENSHIFT SERVICE CATALOG</vt:lpstr>
      <vt:lpstr>PowerPoint Presentation</vt:lpstr>
      <vt:lpstr>HOW TO ADD A SERVICE BROKER</vt:lpstr>
      <vt:lpstr>TEMPLATE SERVICE BROKER</vt:lpstr>
      <vt:lpstr>PowerPoint Presentation</vt:lpstr>
      <vt:lpstr>PowerPoint Presentation</vt:lpstr>
      <vt:lpstr>OPENSHIFT ANSIBLE BROKER</vt:lpstr>
      <vt:lpstr>ANSIBLE PLAYBOOK BUNDLES (APB)</vt:lpstr>
      <vt:lpstr>OPENSHIFT ANSIBLE BROKER  PROVISIONING</vt:lpstr>
      <vt:lpstr>OPENSHIFT ANSIBLE BROKER  PROVISIONING</vt:lpstr>
      <vt:lpstr>OPENSHIFT ANSIBLE BROKER  PROVISIONING</vt:lpstr>
      <vt:lpstr>OPENSHIFT ANSIBLE BROKER  BINDING</vt:lpstr>
      <vt:lpstr>OPENSHIFT ANSIBLE BROKER  BINDING</vt:lpstr>
      <vt:lpstr>OPENSHIFT ANSIBLE BROKER  BINDING</vt:lpstr>
      <vt:lpstr>OPENSHIFT ANSIBLE BROKER   BINDING</vt:lpstr>
      <vt:lpstr>AWS SERVICE BROKER</vt:lpstr>
      <vt:lpstr>AWS PROVISIONING</vt:lpstr>
      <vt:lpstr>OPERATIONAL  MANAGEMENT</vt:lpstr>
      <vt:lpstr> TOP CHALLENGES OF RUNNING CONTAINERS AT SCALE</vt:lpstr>
      <vt:lpstr>PowerPoint Presentation</vt:lpstr>
      <vt:lpstr>OPERATIONAL EFFICIENCY</vt:lpstr>
      <vt:lpstr>OPERATIONAL EFFICIENCY</vt:lpstr>
      <vt:lpstr>SERVICE HEALTH</vt:lpstr>
      <vt:lpstr>SERVICE HEALTH</vt:lpstr>
      <vt:lpstr>SECURITY &amp; COMPLIANCE</vt:lpstr>
      <vt:lpstr>SECURITY &amp; COMPLIANCE</vt:lpstr>
      <vt:lpstr>FINANCIAL MANAGEMENT</vt:lpstr>
      <vt:lpstr>FINANCIAL MANAGEMENT</vt:lpstr>
      <vt:lpstr>REFERENCE  ARCHITECTURES</vt:lpstr>
      <vt:lpstr>REFERENCE ARCHITECTURES</vt:lpstr>
      <vt:lpstr>BUILD AND DEPLOY CONTAINER IMAGES</vt:lpstr>
      <vt:lpstr>BUILD AND DEPLOY CONTAINER IMAGES</vt:lpstr>
      <vt:lpstr>DEPLOY SOURCE CODE WITH SOURCE-TO-IMAGE (S2I)</vt:lpstr>
      <vt:lpstr>DEPLOY APP BINARY WITH SOURCE-TO-IMAGE (S2I)</vt:lpstr>
      <vt:lpstr>DEPLOY DOCKER IMAGE</vt:lpstr>
      <vt:lpstr>BUILD IMAGES IN MULTIPLE STAGES</vt:lpstr>
      <vt:lpstr>EXAMPLE: USE ANY RUNTIME IMAGE WITH SOURCE-TO-IMAGE BUILDS</vt:lpstr>
      <vt:lpstr>EXAMPLE: USE ANY BUILD TOOL WITH OFFICIAL RUNTIME IMAGES</vt:lpstr>
      <vt:lpstr>EXAMPLE: SMALL LEAN RUNTIMES</vt:lpstr>
      <vt:lpstr>CONTINUOUS INTEGRATION (CI) CONTINUOUS DELIVERY (CD)</vt:lpstr>
      <vt:lpstr>CI/CD WITH BUILD AND DEPLOYMENTS</vt:lpstr>
      <vt:lpstr>CONTINUOUS DELIVERY WITH CONTAINERS</vt:lpstr>
      <vt:lpstr>OPENSHIFT LOVES CI/CD</vt:lpstr>
      <vt:lpstr>JENKINS-AS-A-SERVICE ON OPENSHIFT</vt:lpstr>
      <vt:lpstr>HYBRID JENKINS INFRA WITH OPENSHIFT</vt:lpstr>
      <vt:lpstr>EXISTING CI/CD DEPLOY TO OPENSHIFT</vt:lpstr>
      <vt:lpstr>OPENSHIFT PIPELINES</vt:lpstr>
      <vt:lpstr>PowerPoint Presentation</vt:lpstr>
      <vt:lpstr>CONTINUOUS DELIVERY PIPELINE</vt:lpstr>
      <vt:lpstr>CONTINUOUS DELIVERY PIPELINE</vt:lpstr>
      <vt:lpstr>CONTINUOUS DELIVERY PIPELINE</vt:lpstr>
      <vt:lpstr>CONTINUOUS DELIVERY PIPELINE</vt:lpstr>
      <vt:lpstr>CONTINUOUS DELIVERY PIPELINE</vt:lpstr>
      <vt:lpstr>CONTINUOUS DELIVERY PIPELINE</vt:lpstr>
      <vt:lpstr>DEVELOPER WORKFLOW</vt:lpstr>
      <vt:lpstr>LOCAL DEVELOPMENT WORKFLOW</vt:lpstr>
      <vt:lpstr>LOCAL DEVELOPMENT WORKFLOW</vt:lpstr>
      <vt:lpstr>LOCAL DEVELOPMENT WORKFLOW</vt:lpstr>
      <vt:lpstr>LOCAL DEVELOPMENT WORKFLOW</vt:lpstr>
      <vt:lpstr>LOCAL DEVELOPMENT WORKFLOW</vt:lpstr>
      <vt:lpstr>LOCAL DEVELOPMENT WORKFLOW</vt:lpstr>
      <vt:lpstr>LOCAL DEVELOPMENT WORKFLOW</vt:lpstr>
      <vt:lpstr>APPLICATION SERVICES</vt:lpstr>
      <vt:lpstr>A PLATFORM THAT GROWS WITH YOUR BUSINESS</vt:lpstr>
      <vt:lpstr>TRUE POLYGLOT PLATFORM</vt:lpstr>
      <vt:lpstr>PowerPoint Presentation</vt:lpstr>
      <vt:lpstr>MICROSERVICES  INFRASTRUCTURE: ISTIO SERVICE MESH </vt:lpstr>
      <vt:lpstr>WHAT YOU NEED FOR MICROSERVICES?</vt:lpstr>
      <vt:lpstr>WHAT YOU NEED FOR MICROSERVICES?</vt:lpstr>
      <vt:lpstr>WHAT IS ISTIO?</vt:lpstr>
    </vt:vector>
  </TitlesOfParts>
  <Manager/>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Puranam, Satish (S.)</dc:creator>
  <cp:keywords/>
  <dc:description/>
  <cp:lastModifiedBy>Microsoft Office User</cp:lastModifiedBy>
  <cp:revision>96</cp:revision>
  <dcterms:modified xsi:type="dcterms:W3CDTF">2018-06-14T12:56:19Z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0x010100781657CA3076464E8EBEFF7871FDD199</vt:lpwstr>
  </property>
</Properties>
</file>